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402E-D762-42C2-87FB-985EBD182E1A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DE3C-F749-40AB-A91A-25AF2B76D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&#1082;&#1086;&#1083;&#1083;&#1072;&#1078;.net/frameforphoto/1/210foto21.png" TargetMode="External"/><Relationship Id="rId3" Type="http://schemas.openxmlformats.org/officeDocument/2006/relationships/hyperlink" Target="http://www.&#1082;&#1086;&#1083;&#1083;&#1072;&#1078;.net/frameforphoto/1/240foto42.png" TargetMode="External"/><Relationship Id="rId7" Type="http://schemas.openxmlformats.org/officeDocument/2006/relationships/hyperlink" Target="http://img-fotki.yandex.ru/get/4609/kur-valentina.13e/0_8e792_79865d8e_XL" TargetMode="External"/><Relationship Id="rId2" Type="http://schemas.openxmlformats.org/officeDocument/2006/relationships/hyperlink" Target="http://www.ourkids.ru/English/dogovorky/DogovorkyPronoun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&#1082;&#1086;&#1083;&#1083;&#1072;&#1078;.net/frameforphoto/1/344foto42.png" TargetMode="External"/><Relationship Id="rId5" Type="http://schemas.openxmlformats.org/officeDocument/2006/relationships/hyperlink" Target="http://www.&#1082;&#1086;&#1083;&#1083;&#1072;&#1078;.net/frameforphoto/1/220foto42.png" TargetMode="External"/><Relationship Id="rId4" Type="http://schemas.openxmlformats.org/officeDocument/2006/relationships/hyperlink" Target="http://www.&#1082;&#1086;&#1083;&#1083;&#1072;&#1078;.net/frameforphoto/1/222foto42.png" TargetMode="External"/><Relationship Id="rId9" Type="http://schemas.openxmlformats.org/officeDocument/2006/relationships/hyperlink" Target="http://www.&#1082;&#1086;&#1083;&#1083;&#1072;&#1078;.net/frameforphoto/1/342foto38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Страна Грамматика: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личные и притяжательные местоимения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Сибирина</a:t>
            </a:r>
            <a:r>
              <a:rPr lang="ru-RU" dirty="0" smtClean="0">
                <a:solidFill>
                  <a:srgbClr val="7030A0"/>
                </a:solidFill>
              </a:rPr>
              <a:t> Елена Рудольфовна,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МБОУ СОШ №1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Г.Александров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Скажи это иначе.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is Snow White.</a:t>
            </a:r>
          </a:p>
          <a:p>
            <a:pPr>
              <a:buNone/>
            </a:pPr>
            <a:r>
              <a:rPr lang="en-US" dirty="0" smtClean="0"/>
              <a:t>Her name is </a:t>
            </a:r>
            <a:r>
              <a:rPr lang="en-US" dirty="0" smtClean="0"/>
              <a:t>Snow White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 am </a:t>
            </a:r>
            <a:r>
              <a:rPr lang="en-US" dirty="0" err="1" smtClean="0"/>
              <a:t>Buratino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My name is </a:t>
            </a:r>
            <a:r>
              <a:rPr lang="en-US" dirty="0" err="1" smtClean="0"/>
              <a:t>Buratino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Рисунок 3" descr="белоснежк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142984"/>
            <a:ext cx="980946" cy="2068259"/>
          </a:xfrm>
          <a:prstGeom prst="rect">
            <a:avLst/>
          </a:prstGeom>
        </p:spPr>
      </p:pic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786190"/>
            <a:ext cx="2214568" cy="1712599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0180" y="6029874"/>
            <a:ext cx="613820" cy="828126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Вставь местоимение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is a rose.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he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are mice.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is clever.</a:t>
            </a:r>
          </a:p>
          <a:p>
            <a:pPr algn="ctr">
              <a:buNone/>
            </a:pPr>
            <a:r>
              <a:rPr lang="en-US" b="1" dirty="0" smtClean="0"/>
              <a:t>they</a:t>
            </a:r>
            <a:endParaRPr lang="en-US" b="1" dirty="0" smtClean="0"/>
          </a:p>
        </p:txBody>
      </p:sp>
      <p:pic>
        <p:nvPicPr>
          <p:cNvPr id="4" name="Рисунок 3" descr="342foto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98568">
            <a:off x="5766365" y="1145606"/>
            <a:ext cx="868686" cy="1143008"/>
          </a:xfrm>
          <a:prstGeom prst="rect">
            <a:avLst/>
          </a:prstGeom>
        </p:spPr>
      </p:pic>
      <p:pic>
        <p:nvPicPr>
          <p:cNvPr id="5" name="Рисунок 4" descr="мыши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786058"/>
            <a:ext cx="1383221" cy="1262063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214818"/>
            <a:ext cx="1194435" cy="1357312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87304" y="6029874"/>
            <a:ext cx="756696" cy="828126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79 -0.00069 -0.13975 -0.00069 -0.20955 -0.00208 C -0.21805 -0.00231 -0.22969 -0.01088 -0.23871 -0.01273 C -0.24479 -0.01689 -0.24635 -0.01828 -0.25312 -0.02152 C -0.25625 -0.02314 -0.26285 -0.02569 -0.26285 -0.02569 C -0.26441 -0.02708 -0.26597 -0.02893 -0.26771 -0.03009 C -0.27083 -0.03194 -0.27743 -0.03426 -0.27743 -0.03426 C -0.29739 -0.05301 -0.34392 -0.04259 -0.35486 -0.04305 C -0.37691 -0.04652 -0.39861 -0.05277 -0.42083 -0.05578 C -0.52604 -0.09282 -0.525 -0.06504 -0.72257 -0.06666 C -0.73003 -0.0699 -0.73611 -0.07338 -0.7434 -0.07731 C -0.74965 -0.08055 -0.75521 -0.08125 -0.76128 -0.08588 C -0.7651 -0.08889 -0.76805 -0.09213 -0.77083 -0.09676 C -0.77326 -0.10092 -0.77743 -0.10972 -0.77743 -0.10972 C -0.78368 -0.14421 -0.78038 -0.11921 -0.77899 -0.17847 C -0.77708 -0.26157 -0.78437 -0.2331 -0.77569 -0.26435 C -0.77465 -0.27523 -0.77361 -0.28449 -0.77083 -0.29467 C -0.76632 -0.33819 -0.76771 -0.37893 -0.76771 -0.42361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246 C -0.01111 -0.00811 -0.0276 -0.01088 -0.03923 -0.00949 C -0.06302 0.00069 -0.05972 -0.00278 -0.09583 -0.00093 C -0.11302 0.00254 -0.13021 0.0074 -0.14739 0.00995 C -0.15764 0.01319 -0.16805 0.01157 -0.17795 0.01643 C -0.20642 0.01574 -0.23507 0.0162 -0.26354 0.01412 C -0.28403 0.01273 -0.30295 -0.02292 -0.31996 -0.03102 C -0.32604 -0.04306 -0.31962 -0.03311 -0.33125 -0.04167 C -0.34583 -0.05232 -0.3309 -0.04514 -0.34253 -0.05024 C -0.34757 -0.05695 -0.35434 -0.06204 -0.35868 -0.06968 C -0.36892 -0.0875 -0.37552 -0.10348 -0.38281 -0.12338 C -0.38229 -0.18496 -0.38281 -0.24676 -0.38125 -0.30834 C -0.38108 -0.31297 -0.37795 -0.31667 -0.37795 -0.3213 C -0.37795 -0.32848 -0.37795 -0.33565 -0.37795 -0.34283 " pathEditMode="relative" rAng="0" ptsTypes="fffffffffffff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28802 -0.00209 -0.51754 -0.00718 -0.79045 -0.00417 C -0.80174 -0.00047 -0.80851 0.01088 -0.81788 0.01944 C -0.82153 0.02708 -0.82674 0.03125 -0.83073 0.03865 C -0.85191 0.12615 -0.83351 0.04815 -0.83073 0.30115 C -0.83056 0.30902 -0.82986 0.3169 -0.82917 0.32477 C -0.82622 0.35648 -0.80608 0.34838 -0.78559 0.34838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have got a desk. This is           desk.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have got tails. They are          tails.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has got a dress. It’s        dress.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my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Рисунок 3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928670"/>
            <a:ext cx="1428750" cy="1104900"/>
          </a:xfrm>
          <a:prstGeom prst="rect">
            <a:avLst/>
          </a:prstGeom>
        </p:spPr>
      </p:pic>
      <p:pic>
        <p:nvPicPr>
          <p:cNvPr id="5" name="Рисунок 4" descr="белоснеж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4714884"/>
            <a:ext cx="553401" cy="1166809"/>
          </a:xfrm>
          <a:prstGeom prst="rect">
            <a:avLst/>
          </a:prstGeom>
        </p:spPr>
      </p:pic>
      <p:pic>
        <p:nvPicPr>
          <p:cNvPr id="6" name="Рисунок 5" descr="мыш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2786058"/>
            <a:ext cx="1304924" cy="1190624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90" y="5929330"/>
            <a:ext cx="642910" cy="928670"/>
          </a:xfrm>
          <a:prstGeom prst="actionButtonForwardNex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0799 0.00462 -0.10174 0.00486 -0.26458 0.00648 C -0.27344 0.00833 -0.28038 0.01296 -0.28872 0.01504 C -0.29514 0.01666 -0.30156 0.01666 -0.30799 0.01736 C -0.30955 0.01944 -0.31076 0.02245 -0.31285 0.02384 C -0.3158 0.02592 -0.32257 0.028 -0.32257 0.028 C -0.33542 0.04513 -0.33889 0.06689 -0.3467 0.08819 C -0.34896 0.10277 -0.35312 0.11574 -0.35799 0.12916 C -0.3592 0.16805 -0.35486 0.22106 -0.37257 0.25601 C -0.37483 0.2655 -0.37535 0.27037 -0.38073 0.27754 C -0.38281 0.28912 -0.38194 0.28541 -0.38542 0.29907 C -0.38594 0.30115 -0.38715 0.30555 -0.38715 0.30555 C -0.38733 0.30925 -0.38976 0.36828 -0.39028 0.3743 C -0.3908 0.38125 -0.39653 0.38865 -0.39844 0.39375 C -0.40174 0.40277 -0.40347 0.40763 -0.40972 0.41296 C -0.41285 0.42615 -0.41319 0.44097 -0.42587 0.44097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97 -0.00069 0.03976 -0.00092 0.05972 -0.00231 C 0.06458 -0.00254 0.07153 -0.01065 0.07413 -0.01296 C 0.08281 -0.02083 0.09045 -0.02986 0.09844 -0.03889 C 0.10365 -0.04467 0.10573 -0.05092 0.11129 -0.05602 C 0.11372 -0.09259 0.11875 -0.13171 0.1033 -0.16366 C 0.10139 -0.18171 0.09688 -0.19629 0.09184 -0.21296 C 0.08594 -0.23264 0.09184 -0.21967 0.08542 -0.23241 C 0.08247 -0.25301 0.07552 -0.27338 0.06927 -0.29259 C 0.06667 -0.30046 0.06129 -0.3162 0.06129 -0.3162 C 0.05955 -0.3287 0.05695 -0.33819 0.05156 -0.34861 C 0.04913 -0.36227 0.04514 -0.37685 0.04028 -0.38935 C 0.0382 -0.40092 0.03472 -0.41319 0.03056 -0.42384 C 0.03004 -0.42708 0.02865 -0.43541 0.02743 -0.43889 C 0.02552 -0.44467 0.02101 -0.45602 0.02101 -0.45602 C 0.02049 -0.46041 0.02031 -0.46481 0.01927 -0.46898 C 0.01858 -0.47153 0.01667 -0.47291 0.01615 -0.47546 C 0.00695 -0.51759 0.02153 -0.46805 0.01129 -0.50116 C 0.00972 -0.51227 0.00885 -0.52477 0.00642 -0.53565 C 0.00469 -0.54375 0.00174 -0.55116 0 -0.55926 C -0.00226 -0.5875 -0.00451 -0.60301 -0.01615 -0.62592 C -0.01771 -0.63264 -0.02014 -0.63912 -0.02257 -0.64537 C -0.02344 -0.64768 -0.02552 -0.64907 -0.02587 -0.65162 C -0.02674 -0.65741 -0.02587 -0.66319 -0.02587 -0.66898 " pathEditMode="relative" ptsTypes="fffffffffffffffffffffff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0.00254 C 0.03091 0.00393 0.04028 0.00532 0.0507 0.00879 C 0.07622 0.02639 0.14462 0.02338 0.16372 0.02407 C 0.3573 0.02222 0.33646 0.06527 0.42014 0.01111 C 0.42309 0.00717 0.42709 0.00463 0.42969 0.00023 C 0.43247 -0.00417 0.43386 -0.00996 0.43629 -0.01482 C 0.43681 -0.02709 0.43611 -0.03935 0.43785 -0.05139 C 0.43837 -0.0544 0.44132 -0.05556 0.44271 -0.05787 C 0.44618 -0.06343 0.44914 -0.06922 0.45243 -0.075 C 0.45677 -0.08287 0.45799 -0.09375 0.46042 -0.10301 C 0.46094 -0.11088 0.46198 -0.11875 0.46198 -0.12662 C 0.46198 -0.13033 0.46042 -0.13357 0.46042 -0.13727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УМК «Звездный английский», М. – Просвещение, 2012</a:t>
            </a:r>
          </a:p>
          <a:p>
            <a:pPr>
              <a:buNone/>
            </a:pPr>
            <a:r>
              <a:rPr lang="ru-RU" sz="2000" dirty="0" smtClean="0"/>
              <a:t>Стихи </a:t>
            </a:r>
            <a:r>
              <a:rPr lang="ru-RU" sz="2000" u="sng" dirty="0" smtClean="0">
                <a:hlinkClick r:id="rId2"/>
              </a:rPr>
              <a:t>http://www.ourkids.ru/English/dogovorky/DogovorkyPronouns.shtml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Леопольд </a:t>
            </a:r>
            <a:r>
              <a:rPr lang="ru-RU" sz="2000" u="sng" dirty="0" smtClean="0">
                <a:hlinkClick r:id="rId3"/>
              </a:rPr>
              <a:t>http://www.коллаж.net/frameforphoto/1/240foto42.png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Мыши </a:t>
            </a:r>
            <a:r>
              <a:rPr lang="ru-RU" sz="2000" u="sng" dirty="0" smtClean="0">
                <a:hlinkClick r:id="rId4"/>
              </a:rPr>
              <a:t>http://www.коллаж.net/frameforphoto/1/222foto42.png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Колобки </a:t>
            </a:r>
            <a:r>
              <a:rPr lang="ru-RU" sz="2000" u="sng" dirty="0" smtClean="0">
                <a:hlinkClick r:id="rId5"/>
              </a:rPr>
              <a:t>http://www.коллаж.net/frameforphoto/1/220foto42.png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Буратино </a:t>
            </a:r>
            <a:r>
              <a:rPr lang="ru-RU" sz="2000" u="sng" dirty="0" smtClean="0">
                <a:hlinkClick r:id="rId6"/>
              </a:rPr>
              <a:t>http://www.коллаж.net/frameforphoto/1/344foto42.png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Фон </a:t>
            </a:r>
            <a:r>
              <a:rPr lang="ru-RU" sz="2000" u="sng" dirty="0" smtClean="0">
                <a:hlinkClick r:id="rId7"/>
              </a:rPr>
              <a:t>http://</a:t>
            </a:r>
            <a:r>
              <a:rPr lang="ru-RU" sz="2000" u="sng" dirty="0" smtClean="0">
                <a:hlinkClick r:id="rId7"/>
              </a:rPr>
              <a:t>img-fotki.yandex.ru/get/4609/kur-valentina.13e/0_8e792_79865d8e_XL</a:t>
            </a: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Белоснежка </a:t>
            </a:r>
            <a:r>
              <a:rPr lang="ru-RU" sz="2000" u="sng" dirty="0" smtClean="0">
                <a:hlinkClick r:id="rId8"/>
              </a:rPr>
              <a:t>http://www.коллаж.net/frameforphoto/1/210foto21.png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роза </a:t>
            </a:r>
            <a:r>
              <a:rPr lang="ru-RU" sz="2000" u="sng" dirty="0" smtClean="0">
                <a:hlinkClick r:id="rId9"/>
              </a:rPr>
              <a:t>http://www.коллаж.net/frameforphoto/1/342foto38.png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Привет…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 местоимениях… никак понять не могу, что это такое и зачем они мне?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785794"/>
            <a:ext cx="4186238" cy="534036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Привет!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 чем задумался?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О! Это интересно!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Сейчас мы тебе поможем разобраться.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648200"/>
            <a:ext cx="2857500" cy="2209800"/>
          </a:xfrm>
          <a:prstGeom prst="rect">
            <a:avLst/>
          </a:prstGeom>
        </p:spPr>
      </p:pic>
      <p:pic>
        <p:nvPicPr>
          <p:cNvPr id="8" name="Рисунок 7" descr="леополь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857628"/>
            <a:ext cx="285750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928826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Friends, help me, please!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буратино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4648200"/>
            <a:ext cx="2857500" cy="2209800"/>
          </a:xfrm>
        </p:spPr>
      </p:pic>
      <p:pic>
        <p:nvPicPr>
          <p:cNvPr id="6" name="Содержимое 5" descr="леопольд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86116" y="4467225"/>
            <a:ext cx="2857500" cy="2390775"/>
          </a:xfrm>
        </p:spPr>
      </p:pic>
      <p:pic>
        <p:nvPicPr>
          <p:cNvPr id="7" name="Рисунок 6" descr="мыш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2707" y="5095871"/>
            <a:ext cx="1931293" cy="1762129"/>
          </a:xfrm>
          <a:prstGeom prst="rect">
            <a:avLst/>
          </a:prstGeom>
        </p:spPr>
      </p:pic>
      <p:pic>
        <p:nvPicPr>
          <p:cNvPr id="8" name="Рисунок 7" descr="колобки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3286124"/>
            <a:ext cx="1760215" cy="200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Итак, что такое местоимение?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Не знаю…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О! Вместо имение?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Но как их запомнить по-английски?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40055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Это то слово, которое мы произносим вместо имени.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Почти.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 для этого у нас есть веселые стишки.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636"/>
            <a:ext cx="2401764" cy="1857364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643446"/>
            <a:ext cx="1948807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Я </a:t>
            </a:r>
            <a:r>
              <a:rPr lang="ru-RU" dirty="0" smtClean="0">
                <a:solidFill>
                  <a:srgbClr val="7030A0"/>
                </a:solidFill>
              </a:rPr>
              <a:t>ошибся: </a:t>
            </a:r>
            <a:r>
              <a:rPr lang="ru-RU" dirty="0" err="1" smtClean="0">
                <a:solidFill>
                  <a:srgbClr val="7030A0"/>
                </a:solidFill>
              </a:rPr>
              <a:t>ай-яй-яй</a:t>
            </a:r>
            <a:r>
              <a:rPr lang="ru-RU" dirty="0" smtClean="0">
                <a:solidFill>
                  <a:srgbClr val="7030A0"/>
                </a:solidFill>
              </a:rPr>
              <a:t>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Я </a:t>
            </a:r>
            <a:r>
              <a:rPr lang="ru-RU" dirty="0" smtClean="0">
                <a:solidFill>
                  <a:srgbClr val="7030A0"/>
                </a:solidFill>
              </a:rPr>
              <a:t>– местоимение … </a:t>
            </a:r>
            <a:r>
              <a:rPr lang="ru-RU" b="1" u="sng" dirty="0" smtClean="0">
                <a:solidFill>
                  <a:srgbClr val="7030A0"/>
                </a:solidFill>
              </a:rPr>
              <a:t>I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Объяснились </a:t>
            </a:r>
            <a:r>
              <a:rPr lang="ru-RU" b="1" dirty="0" smtClean="0">
                <a:solidFill>
                  <a:srgbClr val="7030A0"/>
                </a:solidFill>
              </a:rPr>
              <a:t>мы</a:t>
            </a:r>
            <a:r>
              <a:rPr lang="ru-RU" dirty="0" smtClean="0">
                <a:solidFill>
                  <a:srgbClr val="7030A0"/>
                </a:solidFill>
              </a:rPr>
              <a:t> в любви,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Мы</a:t>
            </a:r>
            <a:r>
              <a:rPr lang="ru-RU" dirty="0" smtClean="0">
                <a:solidFill>
                  <a:srgbClr val="7030A0"/>
                </a:solidFill>
              </a:rPr>
              <a:t> -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we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Она</a:t>
            </a:r>
            <a:r>
              <a:rPr lang="ru-RU" dirty="0" smtClean="0">
                <a:solidFill>
                  <a:srgbClr val="7030A0"/>
                </a:solidFill>
              </a:rPr>
              <a:t> спешила! Не спеши!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Она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she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Вы</a:t>
            </a:r>
            <a:r>
              <a:rPr lang="ru-RU" dirty="0" smtClean="0">
                <a:solidFill>
                  <a:srgbClr val="7030A0"/>
                </a:solidFill>
              </a:rPr>
              <a:t> не стойте на краю,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Ты</a:t>
            </a:r>
            <a:r>
              <a:rPr lang="ru-RU" dirty="0" smtClean="0">
                <a:solidFill>
                  <a:srgbClr val="7030A0"/>
                </a:solidFill>
              </a:rPr>
              <a:t> и </a:t>
            </a:r>
            <a:r>
              <a:rPr lang="ru-RU" b="1" dirty="0" smtClean="0">
                <a:solidFill>
                  <a:srgbClr val="7030A0"/>
                </a:solidFill>
              </a:rPr>
              <a:t>вы</a:t>
            </a:r>
            <a:r>
              <a:rPr lang="ru-RU" dirty="0" smtClean="0">
                <a:solidFill>
                  <a:srgbClr val="7030A0"/>
                </a:solidFill>
              </a:rPr>
              <a:t> – иначе … </a:t>
            </a:r>
            <a:r>
              <a:rPr lang="ru-RU" b="1" u="sng" dirty="0" err="1" smtClean="0">
                <a:solidFill>
                  <a:srgbClr val="7030A0"/>
                </a:solidFill>
              </a:rPr>
              <a:t>you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смеялся: хи-хи-хи.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he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Они</a:t>
            </a:r>
            <a:r>
              <a:rPr lang="ru-RU" dirty="0" smtClean="0">
                <a:solidFill>
                  <a:srgbClr val="7030A0"/>
                </a:solidFill>
              </a:rPr>
              <a:t> жалели всех людей,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Они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they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2074"/>
            <a:ext cx="2515068" cy="1944986"/>
          </a:xfrm>
          <a:prstGeom prst="rect">
            <a:avLst/>
          </a:prstGeom>
        </p:spPr>
      </p:pic>
      <p:pic>
        <p:nvPicPr>
          <p:cNvPr id="6" name="Рисунок 5" descr="леополь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4786322"/>
            <a:ext cx="1941054" cy="1624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Как интересно!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Значит, я – Буратино будет…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 am </a:t>
            </a:r>
            <a:r>
              <a:rPr lang="en-US" dirty="0" err="1" smtClean="0">
                <a:solidFill>
                  <a:srgbClr val="7030A0"/>
                </a:solidFill>
              </a:rPr>
              <a:t>Buratino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They are mice.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Понравилось?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Ну, да. А как сказать «они – мыши»?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Молодец!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Продолжим?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648200"/>
            <a:ext cx="2857500" cy="2209800"/>
          </a:xfrm>
          <a:prstGeom prst="rect">
            <a:avLst/>
          </a:prstGeom>
        </p:spPr>
      </p:pic>
      <p:pic>
        <p:nvPicPr>
          <p:cNvPr id="6" name="Рисунок 5" descr="колобки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357562"/>
            <a:ext cx="25146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Кроме личных местоимений: я, ты, вы есть еще и притяжательные.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2148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Они показывают на то, что одна вещь принадлежит кому-то: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This is </a:t>
            </a:r>
            <a:r>
              <a:rPr lang="en-US" b="1" u="sng" dirty="0" smtClean="0">
                <a:solidFill>
                  <a:srgbClr val="7030A0"/>
                </a:solidFill>
              </a:rPr>
              <a:t>our</a:t>
            </a:r>
            <a:r>
              <a:rPr lang="en-US" b="1" dirty="0" smtClean="0">
                <a:solidFill>
                  <a:srgbClr val="7030A0"/>
                </a:solidFill>
              </a:rPr>
              <a:t> house.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Или на отношения (родство) между людьми: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7030A0"/>
                </a:solidFill>
              </a:rPr>
              <a:t>She is </a:t>
            </a:r>
            <a:r>
              <a:rPr lang="cs-CZ" b="1" u="sng" dirty="0" smtClean="0">
                <a:solidFill>
                  <a:srgbClr val="7030A0"/>
                </a:solidFill>
              </a:rPr>
              <a:t>m</a:t>
            </a:r>
            <a:r>
              <a:rPr lang="en-US" b="1" u="sng" dirty="0" smtClean="0">
                <a:solidFill>
                  <a:srgbClr val="7030A0"/>
                </a:solidFill>
              </a:rPr>
              <a:t>y</a:t>
            </a:r>
            <a:r>
              <a:rPr lang="cs-CZ" b="1" u="sng" dirty="0" smtClean="0">
                <a:solidFill>
                  <a:srgbClr val="7030A0"/>
                </a:solidFill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mother.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То есть они всё равно к кому-то притянулись.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Мой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b="1" dirty="0" smtClean="0">
                <a:solidFill>
                  <a:srgbClr val="7030A0"/>
                </a:solidFill>
              </a:rPr>
              <a:t>мое</a:t>
            </a:r>
            <a:r>
              <a:rPr lang="ru-RU" dirty="0" smtClean="0">
                <a:solidFill>
                  <a:srgbClr val="7030A0"/>
                </a:solidFill>
              </a:rPr>
              <a:t>, запоминай!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Мой, мое</a:t>
            </a:r>
            <a:r>
              <a:rPr lang="ru-RU" dirty="0" smtClean="0">
                <a:solidFill>
                  <a:srgbClr val="7030A0"/>
                </a:solidFill>
              </a:rPr>
              <a:t>, иначе … </a:t>
            </a:r>
            <a:r>
              <a:rPr lang="ru-RU" b="1" u="sng" dirty="0" err="1" smtClean="0">
                <a:solidFill>
                  <a:srgbClr val="7030A0"/>
                </a:solidFill>
              </a:rPr>
              <a:t>my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Малыши кричат: «уа-уа!»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Наши, наше </a:t>
            </a:r>
            <a:r>
              <a:rPr lang="ru-RU" dirty="0" smtClean="0">
                <a:solidFill>
                  <a:srgbClr val="7030A0"/>
                </a:solidFill>
              </a:rPr>
              <a:t>будет … </a:t>
            </a:r>
            <a:r>
              <a:rPr lang="ru-RU" b="1" u="sng" dirty="0" err="1" smtClean="0">
                <a:solidFill>
                  <a:srgbClr val="7030A0"/>
                </a:solidFill>
              </a:rPr>
              <a:t>our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Это платьишко </a:t>
            </a:r>
            <a:r>
              <a:rPr lang="ru-RU" b="1" dirty="0" smtClean="0">
                <a:solidFill>
                  <a:srgbClr val="7030A0"/>
                </a:solidFill>
              </a:rPr>
              <a:t>ее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Ее</a:t>
            </a:r>
            <a:r>
              <a:rPr lang="ru-RU" dirty="0" smtClean="0">
                <a:solidFill>
                  <a:srgbClr val="7030A0"/>
                </a:solidFill>
              </a:rPr>
              <a:t> – местоимение … </a:t>
            </a:r>
            <a:r>
              <a:rPr lang="ru-RU" b="1" u="sng" dirty="0" err="1" smtClean="0">
                <a:solidFill>
                  <a:srgbClr val="7030A0"/>
                </a:solidFill>
              </a:rPr>
              <a:t>her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Ваше </a:t>
            </a:r>
            <a:r>
              <a:rPr lang="ru-RU" dirty="0" smtClean="0">
                <a:solidFill>
                  <a:srgbClr val="7030A0"/>
                </a:solidFill>
              </a:rPr>
              <a:t>или же </a:t>
            </a:r>
            <a:r>
              <a:rPr lang="ru-RU" b="1" dirty="0" smtClean="0">
                <a:solidFill>
                  <a:srgbClr val="7030A0"/>
                </a:solidFill>
              </a:rPr>
              <a:t>твое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Будет по-английски … </a:t>
            </a:r>
            <a:r>
              <a:rPr lang="ru-RU" b="1" u="sng" dirty="0" err="1" smtClean="0">
                <a:solidFill>
                  <a:srgbClr val="7030A0"/>
                </a:solidFill>
              </a:rPr>
              <a:t>your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</a:t>
            </a:r>
            <a:r>
              <a:rPr lang="ru-RU" dirty="0" smtClean="0">
                <a:solidFill>
                  <a:srgbClr val="7030A0"/>
                </a:solidFill>
              </a:rPr>
              <a:t> нарисовал эскиз. Чей эскиз?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Ответьте! … </a:t>
            </a:r>
            <a:r>
              <a:rPr lang="ru-RU" b="1" u="sng" dirty="0" err="1" smtClean="0">
                <a:solidFill>
                  <a:srgbClr val="7030A0"/>
                </a:solidFill>
              </a:rPr>
              <a:t>his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Вещи чьи? Скажи скорее!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Вещи </a:t>
            </a:r>
            <a:r>
              <a:rPr lang="ru-RU" b="1" dirty="0" smtClean="0">
                <a:solidFill>
                  <a:srgbClr val="7030A0"/>
                </a:solidFill>
              </a:rPr>
              <a:t>их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b="1" dirty="0" smtClean="0">
                <a:solidFill>
                  <a:srgbClr val="7030A0"/>
                </a:solidFill>
              </a:rPr>
              <a:t>Их</a:t>
            </a:r>
            <a:r>
              <a:rPr lang="ru-RU" dirty="0" smtClean="0">
                <a:solidFill>
                  <a:srgbClr val="7030A0"/>
                </a:solidFill>
              </a:rPr>
              <a:t> значит … </a:t>
            </a:r>
            <a:r>
              <a:rPr lang="ru-RU" b="1" u="sng" dirty="0" err="1" smtClean="0">
                <a:solidFill>
                  <a:srgbClr val="7030A0"/>
                </a:solidFill>
              </a:rPr>
              <a:t>the</a:t>
            </a:r>
            <a:r>
              <a:rPr lang="en-US" b="1" u="sng" dirty="0" err="1" smtClean="0">
                <a:solidFill>
                  <a:srgbClr val="7030A0"/>
                </a:solidFill>
              </a:rPr>
              <a:t>ir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неодушевленных лиц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Его, ее, их </a:t>
            </a:r>
            <a:r>
              <a:rPr lang="ru-RU" dirty="0" smtClean="0">
                <a:solidFill>
                  <a:srgbClr val="7030A0"/>
                </a:solidFill>
              </a:rPr>
              <a:t>– просто … </a:t>
            </a:r>
            <a:r>
              <a:rPr lang="ru-RU" b="1" u="sng" dirty="0" err="1" smtClean="0">
                <a:solidFill>
                  <a:srgbClr val="7030A0"/>
                </a:solidFill>
              </a:rPr>
              <a:t>its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3512"/>
            <a:ext cx="2217010" cy="1714488"/>
          </a:xfrm>
          <a:prstGeom prst="rect">
            <a:avLst/>
          </a:prstGeom>
        </p:spPr>
      </p:pic>
      <p:pic>
        <p:nvPicPr>
          <p:cNvPr id="6" name="Рисунок 5" descr="леополь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572008"/>
            <a:ext cx="1599518" cy="1338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Теперь ты знаешь все местоимения.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 это тебе таблица, чтоб ты их не забыл.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00364" y="2285992"/>
          <a:ext cx="6143636" cy="45720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57520"/>
                <a:gridCol w="3286116"/>
              </a:tblGrid>
              <a:tr h="457201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Личные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Притяжательные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ru-RU" dirty="0" smtClean="0"/>
                        <a:t>Кто?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Чей?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endParaRPr lang="ru-RU" dirty="0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буратин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648200"/>
            <a:ext cx="28575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499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Страна Грамматика: личные и притяжательные местоимения</vt:lpstr>
      <vt:lpstr>Слайд 2</vt:lpstr>
      <vt:lpstr>Friends, help me, please!</vt:lpstr>
      <vt:lpstr>Итак, что такое местоимение?</vt:lpstr>
      <vt:lpstr>Слайд 5</vt:lpstr>
      <vt:lpstr>Слайд 6</vt:lpstr>
      <vt:lpstr>Кроме личных местоимений: я, ты, вы есть еще и притяжательные.</vt:lpstr>
      <vt:lpstr>Слайд 8</vt:lpstr>
      <vt:lpstr>Теперь ты знаешь все местоимения.</vt:lpstr>
      <vt:lpstr>Слайд 10</vt:lpstr>
      <vt:lpstr>Слайд 11</vt:lpstr>
      <vt:lpstr>Слайд 12</vt:lpstr>
      <vt:lpstr>Источники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Грамматика: личные и притяжательные местоимения</dc:title>
  <dc:creator>User</dc:creator>
  <cp:lastModifiedBy>User</cp:lastModifiedBy>
  <cp:revision>14</cp:revision>
  <dcterms:created xsi:type="dcterms:W3CDTF">2012-10-06T14:15:13Z</dcterms:created>
  <dcterms:modified xsi:type="dcterms:W3CDTF">2012-10-06T16:36:42Z</dcterms:modified>
</cp:coreProperties>
</file>