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3" r:id="rId14"/>
    <p:sldId id="281" r:id="rId15"/>
    <p:sldId id="282" r:id="rId16"/>
    <p:sldId id="283" r:id="rId17"/>
    <p:sldId id="268" r:id="rId18"/>
    <p:sldId id="269" r:id="rId19"/>
    <p:sldId id="270" r:id="rId20"/>
    <p:sldId id="271" r:id="rId21"/>
    <p:sldId id="274" r:id="rId22"/>
    <p:sldId id="275" r:id="rId23"/>
    <p:sldId id="276" r:id="rId24"/>
    <p:sldId id="277" r:id="rId25"/>
    <p:sldId id="278" r:id="rId26"/>
    <p:sldId id="279" r:id="rId27"/>
    <p:sldId id="280" r:id="rId28"/>
    <p:sldId id="284" r:id="rId29"/>
    <p:sldId id="285" r:id="rId30"/>
    <p:sldId id="286" r:id="rId3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FFC0C"/>
    <a:srgbClr val="F81026"/>
    <a:srgbClr val="FF00FF"/>
    <a:srgbClr val="E5F517"/>
    <a:srgbClr val="00FF00"/>
    <a:srgbClr val="11EFDA"/>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FECB4D8-DB02-4DC6-A0A2-4F2EBAE1DC90}" styleName="Средний стиль 1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505E3EF-67EA-436B-97B2-0124C06EBD24}" styleName="Средний стиль 4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AF794977-1859-46B6-B489-AD35622F182E}" type="datetimeFigureOut">
              <a:rPr lang="ru-RU" smtClean="0"/>
              <a:pPr/>
              <a:t>03.01.2012</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68C238E1-494A-440B-B194-ED455E8DBF29}"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F794977-1859-46B6-B489-AD35622F182E}" type="datetimeFigureOut">
              <a:rPr lang="ru-RU" smtClean="0"/>
              <a:pPr/>
              <a:t>03.01.2012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8C238E1-494A-440B-B194-ED455E8DBF2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F794977-1859-46B6-B489-AD35622F182E}" type="datetimeFigureOut">
              <a:rPr lang="ru-RU" smtClean="0"/>
              <a:pPr/>
              <a:t>03.01.2012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8C238E1-494A-440B-B194-ED455E8DBF2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F794977-1859-46B6-B489-AD35622F182E}" type="datetimeFigureOut">
              <a:rPr lang="ru-RU" smtClean="0"/>
              <a:pPr/>
              <a:t>03.01.2012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8C238E1-494A-440B-B194-ED455E8DBF29}"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AF794977-1859-46B6-B489-AD35622F182E}" type="datetimeFigureOut">
              <a:rPr lang="ru-RU" smtClean="0"/>
              <a:pPr/>
              <a:t>03.01.2012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8C238E1-494A-440B-B194-ED455E8DBF29}"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AF794977-1859-46B6-B489-AD35622F182E}" type="datetimeFigureOut">
              <a:rPr lang="ru-RU" smtClean="0"/>
              <a:pPr/>
              <a:t>03.01.2012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8C238E1-494A-440B-B194-ED455E8DBF29}"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AF794977-1859-46B6-B489-AD35622F182E}" type="datetimeFigureOut">
              <a:rPr lang="ru-RU" smtClean="0"/>
              <a:pPr/>
              <a:t>03.01.2012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8C238E1-494A-440B-B194-ED455E8DBF29}"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AF794977-1859-46B6-B489-AD35622F182E}" type="datetimeFigureOut">
              <a:rPr lang="ru-RU" smtClean="0"/>
              <a:pPr/>
              <a:t>03.01.2012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8C238E1-494A-440B-B194-ED455E8DBF2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F794977-1859-46B6-B489-AD35622F182E}" type="datetimeFigureOut">
              <a:rPr lang="ru-RU" smtClean="0"/>
              <a:pPr/>
              <a:t>03.01.2012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8C238E1-494A-440B-B194-ED455E8DBF2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AF794977-1859-46B6-B489-AD35622F182E}" type="datetimeFigureOut">
              <a:rPr lang="ru-RU" smtClean="0"/>
              <a:pPr/>
              <a:t>03.01.2012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8C238E1-494A-440B-B194-ED455E8DBF29}"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AF794977-1859-46B6-B489-AD35622F182E}" type="datetimeFigureOut">
              <a:rPr lang="ru-RU" smtClean="0"/>
              <a:pPr/>
              <a:t>03.01.2012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68C238E1-494A-440B-B194-ED455E8DBF29}"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F794977-1859-46B6-B489-AD35622F182E}" type="datetimeFigureOut">
              <a:rPr lang="ru-RU" smtClean="0"/>
              <a:pPr/>
              <a:t>03.01.2012</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8C238E1-494A-440B-B194-ED455E8DBF29}"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7.w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1.xml"/><Relationship Id="rId1" Type="http://schemas.openxmlformats.org/officeDocument/2006/relationships/audio" Target="file:///C:\Users\user\Desktop\&#1052;&#1091;&#1079;&#1099;&#1082;&#1072;\&#1041;&#1083;&#1077;&#1089;&#1090;&#1103;&#1097;&#1080;&#1077;%20-%20&#1050;&#1072;&#1087;&#1080;&#1090;&#1072;&#1085;%20&#1076;&#1072;&#1083;&#1100;&#1085;&#1077;&#1075;&#1086;%20&#1087;&#1083;&#1072;&#1074;&#1072;&#1085;&#1080;&#1103;%20(audiopoisk.com).mp3" TargetMode="External"/><Relationship Id="rId5" Type="http://schemas.openxmlformats.org/officeDocument/2006/relationships/image" Target="../media/image11.wmf"/><Relationship Id="rId4" Type="http://schemas.openxmlformats.org/officeDocument/2006/relationships/image" Target="../media/image10.wmf"/></Relationships>
</file>

<file path=ppt/slides/_rels/slide28.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1"/>
            <a:ext cx="8136904" cy="1412775"/>
          </a:xfrm>
        </p:spPr>
        <p:txBody>
          <a:bodyPr>
            <a:noAutofit/>
          </a:bodyPr>
          <a:lstStyle/>
          <a:p>
            <a:pPr algn="ctr"/>
            <a:r>
              <a:rPr lang="ru-RU" sz="9600" dirty="0" smtClean="0">
                <a:solidFill>
                  <a:schemeClr val="accent6"/>
                </a:solidFill>
              </a:rPr>
              <a:t>             </a:t>
            </a:r>
            <a:r>
              <a:rPr lang="ru-RU" sz="9600" dirty="0" smtClean="0">
                <a:solidFill>
                  <a:srgbClr val="8FFC0C"/>
                </a:solidFill>
              </a:rPr>
              <a:t>ПОЛИГЛОТ</a:t>
            </a:r>
            <a:endParaRPr lang="ru-RU" sz="9600" dirty="0">
              <a:solidFill>
                <a:srgbClr val="8FFC0C"/>
              </a:solidFill>
            </a:endParaRPr>
          </a:p>
        </p:txBody>
      </p:sp>
      <p:sp>
        <p:nvSpPr>
          <p:cNvPr id="3" name="Подзаголовок 2"/>
          <p:cNvSpPr>
            <a:spLocks noGrp="1"/>
          </p:cNvSpPr>
          <p:nvPr>
            <p:ph type="subTitle" idx="1"/>
          </p:nvPr>
        </p:nvSpPr>
        <p:spPr>
          <a:xfrm>
            <a:off x="611560" y="1556792"/>
            <a:ext cx="7992888" cy="4320480"/>
          </a:xfrm>
        </p:spPr>
        <p:txBody>
          <a:bodyPr>
            <a:noAutofit/>
          </a:bodyPr>
          <a:lstStyle/>
          <a:p>
            <a:pPr algn="ctr"/>
            <a:r>
              <a:rPr lang="ru-RU" sz="4800" b="1" dirty="0" smtClean="0"/>
              <a:t>«</a:t>
            </a:r>
            <a:r>
              <a:rPr lang="ru-RU" sz="5400" b="1" dirty="0" smtClean="0"/>
              <a:t>Язык-душа нации. Язык - есть живая плоть идеи, чувства, мысли» .</a:t>
            </a:r>
          </a:p>
          <a:p>
            <a:r>
              <a:rPr lang="ru-RU" sz="5400" b="1" dirty="0" smtClean="0"/>
              <a:t>А.Н.Толстой</a:t>
            </a:r>
            <a:endParaRPr lang="ru-RU" sz="4800" b="1" dirty="0" smtClean="0"/>
          </a:p>
          <a:p>
            <a:pPr algn="r"/>
            <a:r>
              <a:rPr lang="ru-RU" sz="4800" b="1" dirty="0" smtClean="0"/>
              <a:t>                                                               </a:t>
            </a:r>
            <a:endParaRPr lang="ru-RU" sz="4800" b="1"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2030" y="1371600"/>
            <a:ext cx="8229600" cy="2417440"/>
          </a:xfrm>
        </p:spPr>
        <p:txBody>
          <a:bodyPr>
            <a:normAutofit/>
          </a:bodyPr>
          <a:lstStyle/>
          <a:p>
            <a:pPr algn="ctr"/>
            <a:r>
              <a:rPr lang="ru-RU" sz="9600" dirty="0" smtClean="0">
                <a:solidFill>
                  <a:srgbClr val="FF0000"/>
                </a:solidFill>
              </a:rPr>
              <a:t>ПОЛИГЛОТ</a:t>
            </a:r>
            <a:endParaRPr lang="ru-RU" sz="9600" dirty="0">
              <a:solidFill>
                <a:srgbClr val="FF0000"/>
              </a:solidFill>
            </a:endParaRPr>
          </a:p>
        </p:txBody>
      </p:sp>
      <p:sp>
        <p:nvSpPr>
          <p:cNvPr id="3" name="Подзаголовок 2"/>
          <p:cNvSpPr>
            <a:spLocks noGrp="1"/>
          </p:cNvSpPr>
          <p:nvPr>
            <p:ph type="subTitle" idx="1"/>
          </p:nvPr>
        </p:nvSpPr>
        <p:spPr>
          <a:xfrm>
            <a:off x="1371600" y="4941168"/>
            <a:ext cx="6400800" cy="143130"/>
          </a:xfrm>
        </p:spPr>
        <p:txBody>
          <a:bodyPr>
            <a:normAutofit fontScale="25000" lnSpcReduction="20000"/>
          </a:bodyPr>
          <a:lstStyle/>
          <a:p>
            <a:endParaRPr lang="ru-RU" dirty="0"/>
          </a:p>
        </p:txBody>
      </p:sp>
      <p:pic>
        <p:nvPicPr>
          <p:cNvPr id="4098" name="Picture 2" descr="C:\Program Files\Microsoft Office\MEDIA\CAGCAT10\j0299125.wmf"/>
          <p:cNvPicPr>
            <a:picLocks noChangeAspect="1" noChangeArrowheads="1"/>
          </p:cNvPicPr>
          <p:nvPr/>
        </p:nvPicPr>
        <p:blipFill>
          <a:blip r:embed="rId2" cstate="print"/>
          <a:srcRect/>
          <a:stretch>
            <a:fillRect/>
          </a:stretch>
        </p:blipFill>
        <p:spPr bwMode="auto">
          <a:xfrm>
            <a:off x="6948264" y="4293096"/>
            <a:ext cx="1100023" cy="1805026"/>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80728"/>
          </a:xfrm>
        </p:spPr>
        <p:txBody>
          <a:bodyPr>
            <a:normAutofit/>
          </a:bodyPr>
          <a:lstStyle/>
          <a:p>
            <a:r>
              <a:rPr lang="ru-RU" sz="6000" b="1" dirty="0" smtClean="0">
                <a:solidFill>
                  <a:schemeClr val="tx1"/>
                </a:solidFill>
              </a:rPr>
              <a:t>Пословицы и поговорки</a:t>
            </a:r>
            <a:endParaRPr lang="ru-RU" sz="6000" b="1" dirty="0">
              <a:solidFill>
                <a:schemeClr val="tx1"/>
              </a:solidFill>
            </a:endParaRPr>
          </a:p>
        </p:txBody>
      </p:sp>
      <p:graphicFrame>
        <p:nvGraphicFramePr>
          <p:cNvPr id="4" name="Содержимое 3"/>
          <p:cNvGraphicFramePr>
            <a:graphicFrameLocks noGrp="1"/>
          </p:cNvGraphicFramePr>
          <p:nvPr>
            <p:ph idx="1"/>
          </p:nvPr>
        </p:nvGraphicFramePr>
        <p:xfrm>
          <a:off x="250825" y="1052736"/>
          <a:ext cx="8642350" cy="5616625"/>
        </p:xfrm>
        <a:graphic>
          <a:graphicData uri="http://schemas.openxmlformats.org/drawingml/2006/table">
            <a:tbl>
              <a:tblPr firstRow="1" bandRow="1">
                <a:tableStyleId>{08FB837D-C827-4EFA-A057-4D05807E0F7C}</a:tableStyleId>
              </a:tblPr>
              <a:tblGrid>
                <a:gridCol w="4321175"/>
                <a:gridCol w="4321175"/>
              </a:tblGrid>
              <a:tr h="1068193">
                <a:tc>
                  <a:txBody>
                    <a:bodyPr/>
                    <a:lstStyle/>
                    <a:p>
                      <a:r>
                        <a:rPr lang="ru-RU" sz="2800" dirty="0" smtClean="0"/>
                        <a:t>РУССКИЕ ПОСЛОВИЦЫ</a:t>
                      </a:r>
                      <a:endParaRPr lang="ru-RU" sz="2800" dirty="0"/>
                    </a:p>
                  </a:txBody>
                  <a:tcPr/>
                </a:tc>
                <a:tc>
                  <a:txBody>
                    <a:bodyPr/>
                    <a:lstStyle/>
                    <a:p>
                      <a:r>
                        <a:rPr lang="ru-RU" sz="2800" dirty="0" smtClean="0"/>
                        <a:t>АНГЛИЙСКИЕ ПОСЛОВИЦЫ</a:t>
                      </a:r>
                      <a:endParaRPr lang="ru-RU" sz="2800" dirty="0"/>
                    </a:p>
                  </a:txBody>
                  <a:tcPr/>
                </a:tc>
              </a:tr>
              <a:tr h="930361">
                <a:tc>
                  <a:txBody>
                    <a:bodyPr/>
                    <a:lstStyle/>
                    <a:p>
                      <a:r>
                        <a:rPr lang="ru-RU" sz="2400" b="1" dirty="0" smtClean="0"/>
                        <a:t> 1.  ЛУЧШЕ ПОЗДНО, ЧЕМ НИКОГДА</a:t>
                      </a:r>
                      <a:endParaRPr lang="ru-RU" sz="2400" b="1" dirty="0"/>
                    </a:p>
                  </a:txBody>
                  <a:tcPr/>
                </a:tc>
                <a:tc>
                  <a:txBody>
                    <a:bodyPr/>
                    <a:lstStyle/>
                    <a:p>
                      <a:r>
                        <a:rPr lang="ru-RU" sz="2400" b="1" dirty="0" smtClean="0"/>
                        <a:t>1. </a:t>
                      </a:r>
                      <a:r>
                        <a:rPr lang="en-US" sz="2400" b="1" dirty="0" smtClean="0"/>
                        <a:t>EAST</a:t>
                      </a:r>
                      <a:r>
                        <a:rPr lang="en-US" sz="2400" b="1" baseline="0" dirty="0" smtClean="0"/>
                        <a:t>  or WEST home is best</a:t>
                      </a:r>
                      <a:endParaRPr lang="ru-RU" sz="2400" b="1" dirty="0"/>
                    </a:p>
                  </a:txBody>
                  <a:tcPr/>
                </a:tc>
              </a:tr>
              <a:tr h="930361">
                <a:tc>
                  <a:txBody>
                    <a:bodyPr/>
                    <a:lstStyle/>
                    <a:p>
                      <a:r>
                        <a:rPr lang="ru-RU" sz="2400" b="1" dirty="0" smtClean="0"/>
                        <a:t>2.  ОДНА ГОЛОВА ХОРОШО, А ДВЕ  ЛУЧШЕ</a:t>
                      </a:r>
                      <a:endParaRPr lang="ru-RU" sz="2400" b="1" dirty="0"/>
                    </a:p>
                  </a:txBody>
                  <a:tcPr/>
                </a:tc>
                <a:tc>
                  <a:txBody>
                    <a:bodyPr/>
                    <a:lstStyle/>
                    <a:p>
                      <a:r>
                        <a:rPr lang="en-US" sz="2400" b="1" dirty="0" smtClean="0"/>
                        <a:t>2.</a:t>
                      </a:r>
                      <a:r>
                        <a:rPr lang="en-US" sz="2400" b="1" baseline="0" dirty="0" smtClean="0"/>
                        <a:t>  BETTER LATE THAN NEVER</a:t>
                      </a:r>
                      <a:endParaRPr lang="ru-RU" sz="2400" b="1" dirty="0"/>
                    </a:p>
                  </a:txBody>
                  <a:tcPr/>
                </a:tc>
              </a:tr>
              <a:tr h="1343855">
                <a:tc>
                  <a:txBody>
                    <a:bodyPr/>
                    <a:lstStyle/>
                    <a:p>
                      <a:r>
                        <a:rPr lang="ru-RU" sz="2400" b="1" dirty="0" smtClean="0"/>
                        <a:t>3. ЛУЧШЕ  СИНИЦА В РУКАХ, ЧЕМ ЖУРАВЛЬ В НЕБЕ</a:t>
                      </a:r>
                      <a:endParaRPr lang="ru-RU" sz="2400" b="1" dirty="0"/>
                    </a:p>
                  </a:txBody>
                  <a:tcPr/>
                </a:tc>
                <a:tc>
                  <a:txBody>
                    <a:bodyPr/>
                    <a:lstStyle/>
                    <a:p>
                      <a:r>
                        <a:rPr lang="en-US" sz="2400" b="1" dirty="0" smtClean="0"/>
                        <a:t>3.  TWO HEADS ARE BETTER THAN ONE</a:t>
                      </a:r>
                      <a:endParaRPr lang="ru-RU" sz="2400" b="1" dirty="0"/>
                    </a:p>
                  </a:txBody>
                  <a:tcPr/>
                </a:tc>
              </a:tr>
              <a:tr h="1343855">
                <a:tc>
                  <a:txBody>
                    <a:bodyPr/>
                    <a:lstStyle/>
                    <a:p>
                      <a:r>
                        <a:rPr lang="ru-RU" sz="2400" b="1" dirty="0" smtClean="0"/>
                        <a:t>4. В ГОСТЯХ ХОРОШО, А ДОМА ЛУЧШЕ</a:t>
                      </a:r>
                      <a:endParaRPr lang="ru-RU" sz="2400" b="1" dirty="0"/>
                    </a:p>
                  </a:txBody>
                  <a:tcPr/>
                </a:tc>
                <a:tc>
                  <a:txBody>
                    <a:bodyPr/>
                    <a:lstStyle/>
                    <a:p>
                      <a:r>
                        <a:rPr lang="en-US" sz="2400" b="1" dirty="0" smtClean="0"/>
                        <a:t>4.  BETTER AN EGG TODAY THAN A HEN TOMORROW</a:t>
                      </a:r>
                      <a:endParaRPr lang="ru-RU" sz="2400" b="1"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196752"/>
          </a:xfrm>
        </p:spPr>
        <p:txBody>
          <a:bodyPr>
            <a:normAutofit/>
          </a:bodyPr>
          <a:lstStyle/>
          <a:p>
            <a:pPr algn="ctr"/>
            <a:r>
              <a:rPr lang="ru-RU" sz="6000" b="1" dirty="0" smtClean="0">
                <a:solidFill>
                  <a:schemeClr val="tx1"/>
                </a:solidFill>
              </a:rPr>
              <a:t>КЛЮЧ к ЗАДАНИЮ</a:t>
            </a:r>
            <a:endParaRPr lang="ru-RU" sz="6000" b="1" dirty="0">
              <a:solidFill>
                <a:schemeClr val="tx1"/>
              </a:solidFill>
            </a:endParaRPr>
          </a:p>
        </p:txBody>
      </p:sp>
      <p:graphicFrame>
        <p:nvGraphicFramePr>
          <p:cNvPr id="4" name="Содержимое 3"/>
          <p:cNvGraphicFramePr>
            <a:graphicFrameLocks noGrp="1"/>
          </p:cNvGraphicFramePr>
          <p:nvPr>
            <p:ph idx="1"/>
          </p:nvPr>
        </p:nvGraphicFramePr>
        <p:xfrm>
          <a:off x="0" y="1280160"/>
          <a:ext cx="9144000" cy="5151120"/>
        </p:xfrm>
        <a:graphic>
          <a:graphicData uri="http://schemas.openxmlformats.org/drawingml/2006/table">
            <a:tbl>
              <a:tblPr firstRow="1" bandRow="1">
                <a:tableStyleId>{08FB837D-C827-4EFA-A057-4D05807E0F7C}</a:tableStyleId>
              </a:tblPr>
              <a:tblGrid>
                <a:gridCol w="4572000"/>
                <a:gridCol w="4572000"/>
              </a:tblGrid>
              <a:tr h="370840">
                <a:tc>
                  <a:txBody>
                    <a:bodyPr/>
                    <a:lstStyle/>
                    <a:p>
                      <a:r>
                        <a:rPr lang="ru-RU" sz="2800" dirty="0" smtClean="0"/>
                        <a:t>РУССКИЕ  ПОСЛОВИЦЫ</a:t>
                      </a:r>
                      <a:endParaRPr lang="ru-RU" sz="2800" dirty="0"/>
                    </a:p>
                  </a:txBody>
                  <a:tcPr/>
                </a:tc>
                <a:tc>
                  <a:txBody>
                    <a:bodyPr/>
                    <a:lstStyle/>
                    <a:p>
                      <a:r>
                        <a:rPr lang="ru-RU" sz="2800" dirty="0" smtClean="0"/>
                        <a:t>АНГЛИЙСКИЕ ПОСЛОВИЦЫ</a:t>
                      </a:r>
                      <a:endParaRPr lang="ru-RU" sz="2800" dirty="0"/>
                    </a:p>
                  </a:txBody>
                  <a:tcPr/>
                </a:tc>
              </a:tr>
              <a:tr h="370840">
                <a:tc>
                  <a:txBody>
                    <a:bodyPr/>
                    <a:lstStyle/>
                    <a:p>
                      <a:r>
                        <a:rPr lang="ru-RU" sz="2800" b="1" dirty="0" smtClean="0"/>
                        <a:t>1. ЛУЧШЕ ПОЗДНО, ЧЕМ НИКОГДА</a:t>
                      </a:r>
                      <a:endParaRPr lang="ru-RU" sz="2800" b="1" dirty="0"/>
                    </a:p>
                  </a:txBody>
                  <a:tcPr/>
                </a:tc>
                <a:tc>
                  <a:txBody>
                    <a:bodyPr/>
                    <a:lstStyle/>
                    <a:p>
                      <a:r>
                        <a:rPr lang="en-US" sz="2800" b="1" dirty="0" smtClean="0"/>
                        <a:t>1. BETTER</a:t>
                      </a:r>
                      <a:r>
                        <a:rPr lang="en-US" sz="2800" b="1" baseline="0" dirty="0" smtClean="0"/>
                        <a:t> LATE THAN NEVER</a:t>
                      </a:r>
                      <a:endParaRPr lang="ru-RU" sz="2800" b="1" dirty="0"/>
                    </a:p>
                  </a:txBody>
                  <a:tcPr/>
                </a:tc>
              </a:tr>
              <a:tr h="370840">
                <a:tc>
                  <a:txBody>
                    <a:bodyPr/>
                    <a:lstStyle/>
                    <a:p>
                      <a:r>
                        <a:rPr lang="ru-RU" sz="2800" b="1" dirty="0" smtClean="0"/>
                        <a:t>2. ОДНА ГОЛОВА ХОРОШО, А ДВЕ ЛУЧШЕ</a:t>
                      </a:r>
                      <a:endParaRPr lang="ru-RU" sz="2800" b="1" dirty="0"/>
                    </a:p>
                  </a:txBody>
                  <a:tcPr/>
                </a:tc>
                <a:tc>
                  <a:txBody>
                    <a:bodyPr/>
                    <a:lstStyle/>
                    <a:p>
                      <a:r>
                        <a:rPr lang="en-US" sz="2800" b="1" dirty="0" smtClean="0"/>
                        <a:t>2. TWO  HEADS ARE BETTER THAN ONE.</a:t>
                      </a:r>
                      <a:endParaRPr lang="ru-RU" sz="2800" b="1" dirty="0"/>
                    </a:p>
                  </a:txBody>
                  <a:tcPr/>
                </a:tc>
              </a:tr>
              <a:tr h="370840">
                <a:tc>
                  <a:txBody>
                    <a:bodyPr/>
                    <a:lstStyle/>
                    <a:p>
                      <a:r>
                        <a:rPr lang="ru-RU" sz="2800" b="1" dirty="0" smtClean="0"/>
                        <a:t>3. ЛУЧШЕ СИНИЦА</a:t>
                      </a:r>
                      <a:r>
                        <a:rPr lang="ru-RU" sz="2800" b="1" baseline="0" dirty="0" smtClean="0"/>
                        <a:t> В РУКАХ, ЧЕМ ЖУРАВЛЬ В НЕБЕ.</a:t>
                      </a:r>
                      <a:endParaRPr lang="ru-RU" sz="2800" b="1" dirty="0"/>
                    </a:p>
                  </a:txBody>
                  <a:tcPr/>
                </a:tc>
                <a:tc>
                  <a:txBody>
                    <a:bodyPr/>
                    <a:lstStyle/>
                    <a:p>
                      <a:r>
                        <a:rPr lang="en-US" sz="2800" b="1" dirty="0" smtClean="0"/>
                        <a:t>3.</a:t>
                      </a:r>
                      <a:r>
                        <a:rPr lang="en-US" sz="2800" b="1" baseline="0" dirty="0" smtClean="0"/>
                        <a:t>  BETTER AN  EGG TODAY THAN A HEN TOMORROW</a:t>
                      </a:r>
                      <a:endParaRPr lang="ru-RU" sz="2800" b="1" dirty="0"/>
                    </a:p>
                  </a:txBody>
                  <a:tcPr/>
                </a:tc>
              </a:tr>
              <a:tr h="370840">
                <a:tc>
                  <a:txBody>
                    <a:bodyPr/>
                    <a:lstStyle/>
                    <a:p>
                      <a:r>
                        <a:rPr lang="ru-RU" sz="2800" b="1" dirty="0" smtClean="0"/>
                        <a:t>4.  В ГОСТЯХ ХОРОШО, А ДОМА ЛУЧШЕ</a:t>
                      </a:r>
                      <a:endParaRPr lang="ru-RU" sz="2800" b="1" dirty="0"/>
                    </a:p>
                  </a:txBody>
                  <a:tcPr/>
                </a:tc>
                <a:tc>
                  <a:txBody>
                    <a:bodyPr/>
                    <a:lstStyle/>
                    <a:p>
                      <a:r>
                        <a:rPr lang="en-US" sz="2800" b="1" dirty="0" smtClean="0"/>
                        <a:t>4.  EAST or WEST HOME   IS  BEST</a:t>
                      </a:r>
                      <a:endParaRPr lang="ru-RU" sz="2800" b="1"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1412776"/>
            <a:ext cx="8229600" cy="1828800"/>
          </a:xfrm>
        </p:spPr>
        <p:txBody>
          <a:bodyPr>
            <a:normAutofit/>
          </a:bodyPr>
          <a:lstStyle/>
          <a:p>
            <a:r>
              <a:rPr lang="ru-RU" sz="9600" dirty="0" smtClean="0">
                <a:solidFill>
                  <a:schemeClr val="tx1"/>
                </a:solidFill>
              </a:rPr>
              <a:t>ЗАГАДКИ</a:t>
            </a:r>
            <a:endParaRPr lang="ru-RU" sz="9600" dirty="0">
              <a:solidFill>
                <a:schemeClr val="tx1"/>
              </a:solidFill>
            </a:endParaRPr>
          </a:p>
        </p:txBody>
      </p:sp>
      <p:sp>
        <p:nvSpPr>
          <p:cNvPr id="3" name="Подзаголовок 2"/>
          <p:cNvSpPr>
            <a:spLocks noGrp="1"/>
          </p:cNvSpPr>
          <p:nvPr>
            <p:ph type="subTitle" idx="1"/>
          </p:nvPr>
        </p:nvSpPr>
        <p:spPr>
          <a:xfrm flipV="1">
            <a:off x="1371600" y="5084297"/>
            <a:ext cx="6400800" cy="45719"/>
          </a:xfrm>
        </p:spPr>
        <p:txBody>
          <a:bodyPr>
            <a:normAutofit fontScale="25000" lnSpcReduction="20000"/>
          </a:bodyPr>
          <a:lstStyle/>
          <a:p>
            <a:endParaRPr lang="ru-RU" dirty="0"/>
          </a:p>
        </p:txBody>
      </p:sp>
      <p:pic>
        <p:nvPicPr>
          <p:cNvPr id="6146" name="Picture 2" descr="C:\Program Files\Microsoft Office\MEDIA\CAGCAT10\j0281904.wmf"/>
          <p:cNvPicPr>
            <a:picLocks noChangeAspect="1" noChangeArrowheads="1"/>
          </p:cNvPicPr>
          <p:nvPr/>
        </p:nvPicPr>
        <p:blipFill>
          <a:blip r:embed="rId2" cstate="print"/>
          <a:srcRect/>
          <a:stretch>
            <a:fillRect/>
          </a:stretch>
        </p:blipFill>
        <p:spPr bwMode="auto">
          <a:xfrm>
            <a:off x="6804248" y="4293096"/>
            <a:ext cx="1825142" cy="1725473"/>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0"/>
            <a:ext cx="8640960" cy="45719"/>
          </a:xfrm>
        </p:spPr>
        <p:txBody>
          <a:bodyPr>
            <a:normAutofit fontScale="90000"/>
          </a:bodyPr>
          <a:lstStyle/>
          <a:p>
            <a:pPr algn="l"/>
            <a:endParaRPr lang="ru-RU" dirty="0"/>
          </a:p>
        </p:txBody>
      </p:sp>
      <p:sp>
        <p:nvSpPr>
          <p:cNvPr id="3" name="Подзаголовок 2"/>
          <p:cNvSpPr>
            <a:spLocks noGrp="1"/>
          </p:cNvSpPr>
          <p:nvPr>
            <p:ph type="subTitle" idx="1"/>
          </p:nvPr>
        </p:nvSpPr>
        <p:spPr>
          <a:xfrm>
            <a:off x="179512" y="332656"/>
            <a:ext cx="8712968" cy="6525344"/>
          </a:xfrm>
        </p:spPr>
        <p:txBody>
          <a:bodyPr/>
          <a:lstStyle/>
          <a:p>
            <a:pPr marL="514350" indent="-514350" algn="l">
              <a:buAutoNum type="arabicPeriod"/>
            </a:pPr>
            <a:r>
              <a:rPr lang="ru-RU" sz="4000" b="1" dirty="0" smtClean="0">
                <a:solidFill>
                  <a:srgbClr val="E5F517"/>
                </a:solidFill>
              </a:rPr>
              <a:t>1. Лежал, лежал, да в речку побежал</a:t>
            </a:r>
          </a:p>
          <a:p>
            <a:pPr marL="514350" indent="-514350" algn="l">
              <a:buAutoNum type="arabicPeriod"/>
            </a:pPr>
            <a:r>
              <a:rPr lang="ru-RU" sz="4000" b="1" dirty="0" smtClean="0">
                <a:solidFill>
                  <a:srgbClr val="E5F517"/>
                </a:solidFill>
              </a:rPr>
              <a:t> 2. Мы бьем исправно каждый час, а вы, друзья, не бейте нас!</a:t>
            </a:r>
          </a:p>
          <a:p>
            <a:pPr marL="514350" indent="-514350" algn="l">
              <a:buAutoNum type="arabicPeriod"/>
            </a:pPr>
            <a:r>
              <a:rPr lang="ru-RU" sz="4000" b="1" dirty="0" smtClean="0">
                <a:solidFill>
                  <a:srgbClr val="E5F517"/>
                </a:solidFill>
              </a:rPr>
              <a:t> 3.Один льёт, другой пьёт, третий зеленеет да растет.</a:t>
            </a:r>
          </a:p>
          <a:p>
            <a:pPr marL="514350" indent="-514350" algn="l">
              <a:buAutoNum type="arabicPeriod"/>
            </a:pPr>
            <a:r>
              <a:rPr lang="ru-RU" sz="4000" b="1" dirty="0" smtClean="0">
                <a:solidFill>
                  <a:srgbClr val="E5F517"/>
                </a:solidFill>
              </a:rPr>
              <a:t> 4.Зимой спит, а летом шумит.</a:t>
            </a:r>
          </a:p>
          <a:p>
            <a:pPr marL="514350" indent="-514350" algn="l">
              <a:buAutoNum type="arabicPeriod"/>
            </a:pPr>
            <a:r>
              <a:rPr lang="ru-RU" sz="4000" b="1" dirty="0" smtClean="0">
                <a:solidFill>
                  <a:srgbClr val="E5F517"/>
                </a:solidFill>
              </a:rPr>
              <a:t> 5.  Лег усатенький, встал горбатенький.</a:t>
            </a:r>
          </a:p>
          <a:p>
            <a:pPr marL="514350" indent="-514350" algn="l">
              <a:buAutoNum type="arabicPeriod"/>
            </a:pP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0"/>
            <a:ext cx="7851648" cy="45719"/>
          </a:xfrm>
        </p:spPr>
        <p:txBody>
          <a:bodyPr>
            <a:normAutofit fontScale="90000"/>
          </a:bodyPr>
          <a:lstStyle/>
          <a:p>
            <a:endParaRPr lang="ru-RU" dirty="0"/>
          </a:p>
        </p:txBody>
      </p:sp>
      <p:sp>
        <p:nvSpPr>
          <p:cNvPr id="3" name="Подзаголовок 2"/>
          <p:cNvSpPr>
            <a:spLocks noGrp="1"/>
          </p:cNvSpPr>
          <p:nvPr>
            <p:ph type="subTitle" idx="1"/>
          </p:nvPr>
        </p:nvSpPr>
        <p:spPr>
          <a:xfrm>
            <a:off x="251520" y="260648"/>
            <a:ext cx="8712968" cy="6408712"/>
          </a:xfrm>
        </p:spPr>
        <p:txBody>
          <a:bodyPr>
            <a:normAutofit lnSpcReduction="10000"/>
          </a:bodyPr>
          <a:lstStyle/>
          <a:p>
            <a:pPr algn="l"/>
            <a:r>
              <a:rPr lang="ru-RU" sz="4000" b="1" dirty="0" smtClean="0">
                <a:solidFill>
                  <a:srgbClr val="E5F517"/>
                </a:solidFill>
              </a:rPr>
              <a:t>6. В будке спит, дом сторожит, кто к хозяину идет, она знать подает.</a:t>
            </a:r>
          </a:p>
          <a:p>
            <a:pPr algn="l"/>
            <a:r>
              <a:rPr lang="ru-RU" sz="4000" b="1" dirty="0" smtClean="0">
                <a:solidFill>
                  <a:srgbClr val="E5F517"/>
                </a:solidFill>
              </a:rPr>
              <a:t>7. Все его любят, а поглядят на него, так морщатся.</a:t>
            </a:r>
          </a:p>
          <a:p>
            <a:pPr algn="l"/>
            <a:r>
              <a:rPr lang="ru-RU" sz="4000" b="1" dirty="0" smtClean="0">
                <a:solidFill>
                  <a:srgbClr val="E5F517"/>
                </a:solidFill>
              </a:rPr>
              <a:t>8. Черный </a:t>
            </a:r>
            <a:r>
              <a:rPr lang="ru-RU" sz="4000" b="1" dirty="0" err="1" smtClean="0">
                <a:solidFill>
                  <a:srgbClr val="E5F517"/>
                </a:solidFill>
              </a:rPr>
              <a:t>Ивашка</a:t>
            </a:r>
            <a:r>
              <a:rPr lang="ru-RU" sz="4000" b="1" dirty="0" smtClean="0">
                <a:solidFill>
                  <a:srgbClr val="E5F517"/>
                </a:solidFill>
              </a:rPr>
              <a:t>, деревянная рубашка, где носом пройдет, там заметку кладет.</a:t>
            </a:r>
          </a:p>
          <a:p>
            <a:pPr algn="l"/>
            <a:r>
              <a:rPr lang="ru-RU" sz="4000" b="1" dirty="0" smtClean="0">
                <a:solidFill>
                  <a:srgbClr val="E5F517"/>
                </a:solidFill>
              </a:rPr>
              <a:t>9. Его бьют, а он не плачет, веселее только скачет.</a:t>
            </a:r>
          </a:p>
          <a:p>
            <a:pPr algn="l"/>
            <a:r>
              <a:rPr lang="ru-RU" sz="4000" b="1" dirty="0" smtClean="0">
                <a:solidFill>
                  <a:srgbClr val="E5F517"/>
                </a:solidFill>
              </a:rPr>
              <a:t>10. Зимой белый, летом серый.</a:t>
            </a:r>
          </a:p>
          <a:p>
            <a:pPr algn="l"/>
            <a:endParaRPr lang="ru-RU" sz="4000" b="1" dirty="0" smtClean="0">
              <a:solidFill>
                <a:srgbClr val="E5F517"/>
              </a:solidFill>
            </a:endParaRPr>
          </a:p>
          <a:p>
            <a:pPr algn="l"/>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45718"/>
            <a:ext cx="7851648" cy="45719"/>
          </a:xfrm>
        </p:spPr>
        <p:txBody>
          <a:bodyPr>
            <a:normAutofit fontScale="90000"/>
          </a:bodyPr>
          <a:lstStyle/>
          <a:p>
            <a:endParaRPr lang="ru-RU" dirty="0"/>
          </a:p>
        </p:txBody>
      </p:sp>
      <p:sp>
        <p:nvSpPr>
          <p:cNvPr id="3" name="Подзаголовок 2"/>
          <p:cNvSpPr>
            <a:spLocks noGrp="1"/>
          </p:cNvSpPr>
          <p:nvPr>
            <p:ph type="subTitle" idx="1"/>
          </p:nvPr>
        </p:nvSpPr>
        <p:spPr>
          <a:xfrm>
            <a:off x="179512" y="0"/>
            <a:ext cx="8640960" cy="6669360"/>
          </a:xfrm>
        </p:spPr>
        <p:txBody>
          <a:bodyPr>
            <a:normAutofit/>
          </a:bodyPr>
          <a:lstStyle/>
          <a:p>
            <a:pPr algn="l"/>
            <a:r>
              <a:rPr lang="ru-RU" sz="4000" b="1" dirty="0" smtClean="0">
                <a:solidFill>
                  <a:schemeClr val="accent4">
                    <a:lumMod val="60000"/>
                    <a:lumOff val="40000"/>
                  </a:schemeClr>
                </a:solidFill>
              </a:rPr>
              <a:t>                ОТВЕТЫ К ЗАГАДКАМ</a:t>
            </a:r>
          </a:p>
          <a:p>
            <a:pPr marL="514350" indent="-514350" algn="l">
              <a:buAutoNum type="arabicPeriod"/>
            </a:pPr>
            <a:r>
              <a:rPr lang="ru-RU" sz="3200" b="1" dirty="0" smtClean="0"/>
              <a:t>Снег, </a:t>
            </a:r>
            <a:r>
              <a:rPr lang="en-US" sz="3200" b="1" dirty="0" smtClean="0"/>
              <a:t>snow                 </a:t>
            </a:r>
          </a:p>
          <a:p>
            <a:pPr marL="514350" indent="-514350" algn="l">
              <a:buAutoNum type="arabicPeriod"/>
            </a:pPr>
            <a:r>
              <a:rPr lang="ru-RU" sz="3200" b="1" dirty="0" smtClean="0"/>
              <a:t>Часы,</a:t>
            </a:r>
            <a:r>
              <a:rPr lang="en-US" sz="3200" b="1" dirty="0" smtClean="0"/>
              <a:t>clock</a:t>
            </a:r>
          </a:p>
          <a:p>
            <a:pPr marL="514350" indent="-514350" algn="l">
              <a:buAutoNum type="arabicPeriod"/>
            </a:pPr>
            <a:r>
              <a:rPr lang="ru-RU" sz="3200" b="1" dirty="0" smtClean="0"/>
              <a:t>Дождь, земля, трава-</a:t>
            </a:r>
            <a:r>
              <a:rPr lang="en-US" sz="3200" b="1" dirty="0" smtClean="0"/>
              <a:t>rain, earth, grass</a:t>
            </a:r>
            <a:endParaRPr lang="ru-RU" sz="3200" b="1" dirty="0" smtClean="0"/>
          </a:p>
          <a:p>
            <a:pPr marL="514350" indent="-514350" algn="l">
              <a:buAutoNum type="arabicPeriod"/>
            </a:pPr>
            <a:r>
              <a:rPr lang="ru-RU" sz="3200" b="1" dirty="0" smtClean="0"/>
              <a:t>Вода, </a:t>
            </a:r>
            <a:r>
              <a:rPr lang="en-US" sz="3200" b="1" dirty="0" smtClean="0"/>
              <a:t>water</a:t>
            </a:r>
            <a:endParaRPr lang="ru-RU" sz="3200" b="1" dirty="0" smtClean="0"/>
          </a:p>
          <a:p>
            <a:pPr marL="514350" indent="-514350" algn="l">
              <a:buAutoNum type="arabicPeriod"/>
            </a:pPr>
            <a:r>
              <a:rPr lang="ru-RU" sz="3200" b="1" dirty="0" smtClean="0"/>
              <a:t>Кот</a:t>
            </a:r>
            <a:r>
              <a:rPr lang="en-US" sz="3200" b="1" dirty="0" smtClean="0"/>
              <a:t>, cat</a:t>
            </a:r>
            <a:endParaRPr lang="ru-RU" sz="3200" b="1" dirty="0" smtClean="0"/>
          </a:p>
          <a:p>
            <a:pPr marL="514350" indent="-514350" algn="l">
              <a:buAutoNum type="arabicPeriod"/>
            </a:pPr>
            <a:r>
              <a:rPr lang="ru-RU" sz="3200" b="1" dirty="0" smtClean="0"/>
              <a:t>Собака</a:t>
            </a:r>
            <a:r>
              <a:rPr lang="en-US" sz="3200" b="1" dirty="0" smtClean="0"/>
              <a:t>, dog</a:t>
            </a:r>
            <a:endParaRPr lang="ru-RU" sz="3200" b="1" dirty="0" smtClean="0"/>
          </a:p>
          <a:p>
            <a:pPr marL="514350" indent="-514350" algn="l">
              <a:buAutoNum type="arabicPeriod"/>
            </a:pPr>
            <a:r>
              <a:rPr lang="ru-RU" sz="3200" b="1" dirty="0" smtClean="0"/>
              <a:t>Солнце</a:t>
            </a:r>
            <a:r>
              <a:rPr lang="en-US" sz="3200" b="1" dirty="0" smtClean="0"/>
              <a:t>, sun</a:t>
            </a:r>
            <a:endParaRPr lang="ru-RU" sz="3200" b="1" dirty="0" smtClean="0"/>
          </a:p>
          <a:p>
            <a:pPr marL="514350" indent="-514350" algn="l">
              <a:buAutoNum type="arabicPeriod"/>
            </a:pPr>
            <a:r>
              <a:rPr lang="ru-RU" sz="3200" b="1" dirty="0" smtClean="0"/>
              <a:t>Карандаш</a:t>
            </a:r>
            <a:r>
              <a:rPr lang="en-US" sz="3200" b="1" dirty="0" smtClean="0"/>
              <a:t>, pencil</a:t>
            </a:r>
            <a:endParaRPr lang="ru-RU" sz="3200" b="1" dirty="0" smtClean="0"/>
          </a:p>
          <a:p>
            <a:pPr marL="514350" indent="-514350" algn="l">
              <a:buAutoNum type="arabicPeriod"/>
            </a:pPr>
            <a:r>
              <a:rPr lang="ru-RU" sz="3200" b="1" dirty="0" smtClean="0"/>
              <a:t>Мяч</a:t>
            </a:r>
            <a:r>
              <a:rPr lang="en-US" sz="3200" b="1" dirty="0" smtClean="0"/>
              <a:t>, ball</a:t>
            </a:r>
            <a:endParaRPr lang="ru-RU" sz="3200" b="1" dirty="0" smtClean="0"/>
          </a:p>
          <a:p>
            <a:pPr marL="514350" indent="-514350" algn="l">
              <a:buAutoNum type="arabicPeriod"/>
            </a:pPr>
            <a:r>
              <a:rPr lang="ru-RU" sz="3200" b="1" dirty="0" smtClean="0"/>
              <a:t>Заяц</a:t>
            </a:r>
            <a:r>
              <a:rPr lang="en-US" sz="3200" b="1" dirty="0" smtClean="0"/>
              <a:t>, hare</a:t>
            </a:r>
            <a:endParaRPr lang="ru-RU" sz="3200" b="1" dirty="0" smtClean="0"/>
          </a:p>
          <a:p>
            <a:pPr marL="514350" indent="-514350" algn="l">
              <a:buAutoNum type="arabicPeriod"/>
            </a:pPr>
            <a:endParaRPr lang="ru-RU" sz="3200" b="1" dirty="0">
              <a:solidFill>
                <a:schemeClr val="accent4">
                  <a:lumMod val="60000"/>
                  <a:lumOff val="40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1412776"/>
            <a:ext cx="8229600" cy="2705472"/>
          </a:xfrm>
        </p:spPr>
        <p:txBody>
          <a:bodyPr>
            <a:normAutofit fontScale="90000"/>
          </a:bodyPr>
          <a:lstStyle/>
          <a:p>
            <a:pPr algn="ctr"/>
            <a:r>
              <a:rPr lang="ru-RU" sz="9600" dirty="0" smtClean="0">
                <a:solidFill>
                  <a:srgbClr val="00FF00"/>
                </a:solidFill>
              </a:rPr>
              <a:t>ЯЗЫК МОЙ-ДРУГ МОЙ</a:t>
            </a:r>
            <a:endParaRPr lang="ru-RU" sz="9600" dirty="0">
              <a:solidFill>
                <a:srgbClr val="00FF00"/>
              </a:solidFill>
            </a:endParaRPr>
          </a:p>
        </p:txBody>
      </p:sp>
      <p:sp>
        <p:nvSpPr>
          <p:cNvPr id="3" name="Подзаголовок 2"/>
          <p:cNvSpPr>
            <a:spLocks noGrp="1"/>
          </p:cNvSpPr>
          <p:nvPr>
            <p:ph type="subTitle" idx="1"/>
          </p:nvPr>
        </p:nvSpPr>
        <p:spPr>
          <a:xfrm flipV="1">
            <a:off x="1371600" y="5084297"/>
            <a:ext cx="6400800" cy="45719"/>
          </a:xfrm>
        </p:spPr>
        <p:txBody>
          <a:bodyPr>
            <a:normAutofit fontScale="25000" lnSpcReduction="20000"/>
          </a:bodyPr>
          <a:lstStyle/>
          <a:p>
            <a:endParaRPr lang="ru-RU" dirty="0"/>
          </a:p>
        </p:txBody>
      </p:sp>
      <p:pic>
        <p:nvPicPr>
          <p:cNvPr id="2050" name="Picture 2" descr="C:\Program Files\Microsoft Office\MEDIA\CAGCAT10\j0301252.wmf"/>
          <p:cNvPicPr>
            <a:picLocks noChangeAspect="1" noChangeArrowheads="1"/>
          </p:cNvPicPr>
          <p:nvPr/>
        </p:nvPicPr>
        <p:blipFill>
          <a:blip r:embed="rId2" cstate="print"/>
          <a:srcRect/>
          <a:stretch>
            <a:fillRect/>
          </a:stretch>
        </p:blipFill>
        <p:spPr bwMode="auto">
          <a:xfrm>
            <a:off x="6732240" y="4509120"/>
            <a:ext cx="1829714" cy="1565453"/>
          </a:xfrm>
          <a:prstGeom prst="rect">
            <a:avLst/>
          </a:prstGeom>
          <a:noFill/>
        </p:spPr>
      </p:pic>
      <p:pic>
        <p:nvPicPr>
          <p:cNvPr id="2051" name="Picture 3" descr="C:\Program Files\Microsoft Office\MEDIA\CAGCAT10\j0301252.wmf"/>
          <p:cNvPicPr>
            <a:picLocks noChangeAspect="1" noChangeArrowheads="1"/>
          </p:cNvPicPr>
          <p:nvPr/>
        </p:nvPicPr>
        <p:blipFill>
          <a:blip r:embed="rId2" cstate="print"/>
          <a:srcRect/>
          <a:stretch>
            <a:fillRect/>
          </a:stretch>
        </p:blipFill>
        <p:spPr bwMode="auto">
          <a:xfrm>
            <a:off x="971600" y="4581128"/>
            <a:ext cx="1829714" cy="1565453"/>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pPr algn="ctr"/>
            <a:r>
              <a:rPr lang="ru-RU" sz="8800" dirty="0" smtClean="0">
                <a:solidFill>
                  <a:srgbClr val="E5F517"/>
                </a:solidFill>
              </a:rPr>
              <a:t>ПЕРЕВОДЧИК</a:t>
            </a:r>
            <a:endParaRPr lang="ru-RU" sz="8800" dirty="0">
              <a:solidFill>
                <a:srgbClr val="E5F517"/>
              </a:solidFill>
            </a:endParaRPr>
          </a:p>
        </p:txBody>
      </p:sp>
      <p:sp>
        <p:nvSpPr>
          <p:cNvPr id="3" name="Подзаголовок 2"/>
          <p:cNvSpPr>
            <a:spLocks noGrp="1"/>
          </p:cNvSpPr>
          <p:nvPr>
            <p:ph type="subTitle" idx="1"/>
          </p:nvPr>
        </p:nvSpPr>
        <p:spPr>
          <a:xfrm>
            <a:off x="1371600" y="4365104"/>
            <a:ext cx="6400800" cy="72008"/>
          </a:xfrm>
        </p:spPr>
        <p:txBody>
          <a:bodyPr>
            <a:normAutofit fontScale="25000" lnSpcReduction="20000"/>
          </a:bodyPr>
          <a:lstStyle/>
          <a:p>
            <a:endParaRPr lang="ru-RU" dirty="0"/>
          </a:p>
        </p:txBody>
      </p:sp>
      <p:pic>
        <p:nvPicPr>
          <p:cNvPr id="1026" name="Picture 2" descr="C:\Program Files\Microsoft Office\MEDIA\CAGCAT10\j0217698.wmf"/>
          <p:cNvPicPr>
            <a:picLocks noChangeAspect="1" noChangeArrowheads="1"/>
          </p:cNvPicPr>
          <p:nvPr/>
        </p:nvPicPr>
        <p:blipFill>
          <a:blip r:embed="rId2" cstate="print"/>
          <a:srcRect/>
          <a:stretch>
            <a:fillRect/>
          </a:stretch>
        </p:blipFill>
        <p:spPr bwMode="auto">
          <a:xfrm>
            <a:off x="323528" y="188640"/>
            <a:ext cx="1747418" cy="1693469"/>
          </a:xfrm>
          <a:prstGeom prst="rect">
            <a:avLst/>
          </a:prstGeom>
          <a:noFill/>
        </p:spPr>
      </p:pic>
      <p:pic>
        <p:nvPicPr>
          <p:cNvPr id="1027" name="Picture 3" descr="C:\Program Files\Microsoft Office\MEDIA\CAGCAT10\j0217698.wmf"/>
          <p:cNvPicPr>
            <a:picLocks noChangeAspect="1" noChangeArrowheads="1"/>
          </p:cNvPicPr>
          <p:nvPr/>
        </p:nvPicPr>
        <p:blipFill>
          <a:blip r:embed="rId2" cstate="print"/>
          <a:srcRect/>
          <a:stretch>
            <a:fillRect/>
          </a:stretch>
        </p:blipFill>
        <p:spPr bwMode="auto">
          <a:xfrm>
            <a:off x="6876256" y="4725144"/>
            <a:ext cx="1747418" cy="1693469"/>
          </a:xfrm>
          <a:prstGeom prst="rect">
            <a:avLst/>
          </a:prstGeom>
          <a:noFill/>
        </p:spPr>
      </p:pic>
      <p:pic>
        <p:nvPicPr>
          <p:cNvPr id="1028" name="Picture 4" descr="C:\Program Files\Microsoft Office\MEDIA\CAGCAT10\j0299125.wmf"/>
          <p:cNvPicPr>
            <a:picLocks noChangeAspect="1" noChangeArrowheads="1"/>
          </p:cNvPicPr>
          <p:nvPr/>
        </p:nvPicPr>
        <p:blipFill>
          <a:blip r:embed="rId3" cstate="print"/>
          <a:srcRect/>
          <a:stretch>
            <a:fillRect/>
          </a:stretch>
        </p:blipFill>
        <p:spPr bwMode="auto">
          <a:xfrm>
            <a:off x="611560" y="4725144"/>
            <a:ext cx="1100023" cy="1805026"/>
          </a:xfrm>
          <a:prstGeom prst="rect">
            <a:avLst/>
          </a:prstGeom>
          <a:noFill/>
        </p:spPr>
      </p:pic>
      <p:pic>
        <p:nvPicPr>
          <p:cNvPr id="1029" name="Picture 5" descr="C:\Program Files\Microsoft Office\MEDIA\CAGCAT10\j0299125.wmf"/>
          <p:cNvPicPr>
            <a:picLocks noChangeAspect="1" noChangeArrowheads="1"/>
          </p:cNvPicPr>
          <p:nvPr/>
        </p:nvPicPr>
        <p:blipFill>
          <a:blip r:embed="rId3" cstate="print"/>
          <a:srcRect/>
          <a:stretch>
            <a:fillRect/>
          </a:stretch>
        </p:blipFill>
        <p:spPr bwMode="auto">
          <a:xfrm>
            <a:off x="7524328" y="260648"/>
            <a:ext cx="1100023" cy="1805026"/>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45719"/>
          </a:xfrm>
        </p:spPr>
        <p:txBody>
          <a:bodyPr>
            <a:normAutofit fontScale="90000"/>
          </a:bodyPr>
          <a:lstStyle/>
          <a:p>
            <a:pPr algn="l"/>
            <a:endParaRPr lang="ru-RU" dirty="0"/>
          </a:p>
        </p:txBody>
      </p:sp>
      <p:graphicFrame>
        <p:nvGraphicFramePr>
          <p:cNvPr id="5" name="Содержимое 4"/>
          <p:cNvGraphicFramePr>
            <a:graphicFrameLocks noGrp="1"/>
          </p:cNvGraphicFramePr>
          <p:nvPr>
            <p:ph idx="1"/>
          </p:nvPr>
        </p:nvGraphicFramePr>
        <p:xfrm>
          <a:off x="0" y="908719"/>
          <a:ext cx="9144000" cy="5949282"/>
        </p:xfrm>
        <a:graphic>
          <a:graphicData uri="http://schemas.openxmlformats.org/drawingml/2006/table">
            <a:tbl>
              <a:tblPr firstRow="1" bandRow="1">
                <a:tableStyleId>{0505E3EF-67EA-436B-97B2-0124C06EBD24}</a:tableStyleId>
              </a:tblPr>
              <a:tblGrid>
                <a:gridCol w="4572000"/>
                <a:gridCol w="4572000"/>
              </a:tblGrid>
              <a:tr h="1334775">
                <a:tc>
                  <a:txBody>
                    <a:bodyPr/>
                    <a:lstStyle/>
                    <a:p>
                      <a:r>
                        <a:rPr lang="ru-RU" sz="3200" b="1" dirty="0" smtClean="0">
                          <a:solidFill>
                            <a:schemeClr val="tx1"/>
                          </a:solidFill>
                        </a:rPr>
                        <a:t>  1. ИДЕТ В ШКОЛУ</a:t>
                      </a:r>
                      <a:r>
                        <a:rPr lang="ru-RU" sz="3200" b="1" baseline="0" dirty="0" smtClean="0">
                          <a:solidFill>
                            <a:schemeClr val="tx1"/>
                          </a:solidFill>
                        </a:rPr>
                        <a:t> УЧЕНИК</a:t>
                      </a:r>
                      <a:r>
                        <a:rPr lang="en-US" sz="3200" b="1" baseline="0" dirty="0" smtClean="0">
                          <a:solidFill>
                            <a:schemeClr val="tx1"/>
                          </a:solidFill>
                        </a:rPr>
                        <a:t>.</a:t>
                      </a:r>
                      <a:endParaRPr lang="ru-RU" sz="3200" b="1" dirty="0">
                        <a:solidFill>
                          <a:schemeClr val="tx1"/>
                        </a:solidFill>
                      </a:endParaRPr>
                    </a:p>
                  </a:txBody>
                  <a:tcPr/>
                </a:tc>
                <a:tc>
                  <a:txBody>
                    <a:bodyPr/>
                    <a:lstStyle/>
                    <a:p>
                      <a:r>
                        <a:rPr lang="en-US" sz="3200" b="1" dirty="0" smtClean="0">
                          <a:solidFill>
                            <a:schemeClr val="tx1"/>
                          </a:solidFill>
                        </a:rPr>
                        <a:t>1.  AUTUMN   HAS   COME.</a:t>
                      </a:r>
                      <a:endParaRPr lang="ru-RU" sz="3200" b="1" dirty="0">
                        <a:solidFill>
                          <a:schemeClr val="tx1"/>
                        </a:solidFill>
                      </a:endParaRPr>
                    </a:p>
                  </a:txBody>
                  <a:tcPr/>
                </a:tc>
              </a:tr>
              <a:tr h="1944957">
                <a:tc>
                  <a:txBody>
                    <a:bodyPr/>
                    <a:lstStyle/>
                    <a:p>
                      <a:r>
                        <a:rPr lang="ru-RU" sz="3200" b="1" baseline="0" dirty="0" smtClean="0">
                          <a:solidFill>
                            <a:schemeClr val="tx1"/>
                          </a:solidFill>
                        </a:rPr>
                        <a:t>  2. КНИГИ ЛЮБИМ МЫ ЧИТАТЬ</a:t>
                      </a:r>
                      <a:r>
                        <a:rPr lang="en-US" sz="3200" b="1" baseline="0" dirty="0" smtClean="0">
                          <a:solidFill>
                            <a:schemeClr val="tx1"/>
                          </a:solidFill>
                        </a:rPr>
                        <a:t>.</a:t>
                      </a:r>
                      <a:endParaRPr lang="ru-RU" sz="3200" b="1" dirty="0">
                        <a:solidFill>
                          <a:schemeClr val="tx1"/>
                        </a:solidFill>
                      </a:endParaRPr>
                    </a:p>
                  </a:txBody>
                  <a:tcPr/>
                </a:tc>
                <a:tc>
                  <a:txBody>
                    <a:bodyPr/>
                    <a:lstStyle/>
                    <a:p>
                      <a:r>
                        <a:rPr lang="en-US" sz="3200" b="1" dirty="0" smtClean="0">
                          <a:solidFill>
                            <a:schemeClr val="tx1"/>
                          </a:solidFill>
                        </a:rPr>
                        <a:t>2.  A  PUPIL   IS    GOING   TO   SCHOOL.</a:t>
                      </a:r>
                      <a:endParaRPr lang="ru-RU" sz="3200" b="1" dirty="0">
                        <a:solidFill>
                          <a:schemeClr val="tx1"/>
                        </a:solidFill>
                      </a:endParaRPr>
                    </a:p>
                  </a:txBody>
                  <a:tcPr/>
                </a:tc>
              </a:tr>
              <a:tr h="1334775">
                <a:tc>
                  <a:txBody>
                    <a:bodyPr/>
                    <a:lstStyle/>
                    <a:p>
                      <a:r>
                        <a:rPr lang="ru-RU" sz="3200" b="1" dirty="0" smtClean="0">
                          <a:solidFill>
                            <a:schemeClr val="tx1"/>
                          </a:solidFill>
                        </a:rPr>
                        <a:t>  3. НАСТУПИЛА ОСЕНЬ</a:t>
                      </a:r>
                      <a:r>
                        <a:rPr lang="en-US" sz="3200" b="1" dirty="0" smtClean="0">
                          <a:solidFill>
                            <a:schemeClr val="tx1"/>
                          </a:solidFill>
                        </a:rPr>
                        <a:t>.</a:t>
                      </a:r>
                      <a:endParaRPr lang="ru-RU" sz="3200" b="1" dirty="0">
                        <a:solidFill>
                          <a:schemeClr val="tx1"/>
                        </a:solidFill>
                      </a:endParaRPr>
                    </a:p>
                  </a:txBody>
                  <a:tcPr/>
                </a:tc>
                <a:tc>
                  <a:txBody>
                    <a:bodyPr/>
                    <a:lstStyle/>
                    <a:p>
                      <a:r>
                        <a:rPr lang="en-US" sz="3200" b="1" dirty="0" smtClean="0">
                          <a:solidFill>
                            <a:schemeClr val="tx1"/>
                          </a:solidFill>
                        </a:rPr>
                        <a:t>3.  IT   SNOWED   YESTERDAY. </a:t>
                      </a:r>
                      <a:endParaRPr lang="ru-RU" sz="3200" b="1" dirty="0">
                        <a:solidFill>
                          <a:schemeClr val="tx1"/>
                        </a:solidFill>
                      </a:endParaRPr>
                    </a:p>
                  </a:txBody>
                  <a:tcPr/>
                </a:tc>
              </a:tr>
              <a:tr h="1334775">
                <a:tc>
                  <a:txBody>
                    <a:bodyPr/>
                    <a:lstStyle/>
                    <a:p>
                      <a:r>
                        <a:rPr lang="ru-RU" sz="3200" b="1" dirty="0" smtClean="0">
                          <a:solidFill>
                            <a:schemeClr val="tx1"/>
                          </a:solidFill>
                        </a:rPr>
                        <a:t>  4. ВЧЕРА ВЫПАЛ СНЕГ</a:t>
                      </a:r>
                      <a:r>
                        <a:rPr lang="en-US" sz="3200" b="1" dirty="0" smtClean="0">
                          <a:solidFill>
                            <a:schemeClr val="tx1"/>
                          </a:solidFill>
                        </a:rPr>
                        <a:t>.</a:t>
                      </a:r>
                      <a:endParaRPr lang="ru-RU" sz="3200" b="1" dirty="0">
                        <a:solidFill>
                          <a:schemeClr val="tx1"/>
                        </a:solidFill>
                      </a:endParaRPr>
                    </a:p>
                  </a:txBody>
                  <a:tcPr/>
                </a:tc>
                <a:tc>
                  <a:txBody>
                    <a:bodyPr/>
                    <a:lstStyle/>
                    <a:p>
                      <a:r>
                        <a:rPr lang="en-US" sz="3200" b="1" dirty="0" smtClean="0">
                          <a:solidFill>
                            <a:schemeClr val="tx1"/>
                          </a:solidFill>
                        </a:rPr>
                        <a:t>4.  WE  LOVE  READING BOOKS.</a:t>
                      </a:r>
                      <a:endParaRPr lang="ru-RU" sz="3200" b="1" dirty="0">
                        <a:solidFill>
                          <a:schemeClr val="tx1"/>
                        </a:solidFill>
                      </a:endParaRPr>
                    </a:p>
                  </a:txBody>
                  <a:tcPr/>
                </a:tc>
              </a:tr>
            </a:tbl>
          </a:graphicData>
        </a:graphic>
      </p:graphicFrame>
      <p:pic>
        <p:nvPicPr>
          <p:cNvPr id="5122" name="Picture 2" descr="C:\Program Files\Microsoft Office\MEDIA\CAGCAT10\j0335112.wmf"/>
          <p:cNvPicPr>
            <a:picLocks noChangeAspect="1" noChangeArrowheads="1"/>
          </p:cNvPicPr>
          <p:nvPr/>
        </p:nvPicPr>
        <p:blipFill>
          <a:blip r:embed="rId2" cstate="print"/>
          <a:srcRect/>
          <a:stretch>
            <a:fillRect/>
          </a:stretch>
        </p:blipFill>
        <p:spPr bwMode="auto">
          <a:xfrm>
            <a:off x="251520" y="0"/>
            <a:ext cx="895198" cy="895198"/>
          </a:xfrm>
          <a:prstGeom prst="rect">
            <a:avLst/>
          </a:prstGeom>
          <a:noFill/>
        </p:spPr>
      </p:pic>
      <p:pic>
        <p:nvPicPr>
          <p:cNvPr id="5123" name="Picture 3" descr="C:\Program Files\Microsoft Office\MEDIA\CAGCAT10\j0335112.wmf"/>
          <p:cNvPicPr>
            <a:picLocks noChangeAspect="1" noChangeArrowheads="1"/>
          </p:cNvPicPr>
          <p:nvPr/>
        </p:nvPicPr>
        <p:blipFill>
          <a:blip r:embed="rId2" cstate="print"/>
          <a:srcRect/>
          <a:stretch>
            <a:fillRect/>
          </a:stretch>
        </p:blipFill>
        <p:spPr bwMode="auto">
          <a:xfrm>
            <a:off x="8028384" y="0"/>
            <a:ext cx="895198" cy="89519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l"/>
            <a:r>
              <a:rPr lang="ru-RU" dirty="0" smtClean="0"/>
              <a:t>       </a:t>
            </a:r>
            <a:r>
              <a:rPr lang="ru-RU" sz="4800" dirty="0" smtClean="0">
                <a:solidFill>
                  <a:schemeClr val="bg1"/>
                </a:solidFill>
              </a:rPr>
              <a:t>Когда возник язык?</a:t>
            </a:r>
            <a:endParaRPr lang="ru-RU" sz="4800" dirty="0">
              <a:solidFill>
                <a:schemeClr val="bg1"/>
              </a:solidFill>
            </a:endParaRPr>
          </a:p>
        </p:txBody>
      </p:sp>
      <p:sp>
        <p:nvSpPr>
          <p:cNvPr id="3" name="Содержимое 2"/>
          <p:cNvSpPr>
            <a:spLocks noGrp="1"/>
          </p:cNvSpPr>
          <p:nvPr>
            <p:ph idx="1"/>
          </p:nvPr>
        </p:nvSpPr>
        <p:spPr>
          <a:xfrm>
            <a:off x="457200" y="1340768"/>
            <a:ext cx="8229600" cy="4968592"/>
          </a:xfrm>
        </p:spPr>
        <p:txBody>
          <a:bodyPr>
            <a:noAutofit/>
          </a:bodyPr>
          <a:lstStyle/>
          <a:p>
            <a:r>
              <a:rPr lang="ru-RU" sz="3200" b="1" dirty="0" smtClean="0"/>
              <a:t>Большинство исследователей полагают, что язык возник около </a:t>
            </a:r>
            <a:r>
              <a:rPr lang="ru-RU" sz="3200" b="1" u="sng" dirty="0" smtClean="0"/>
              <a:t>полумиллиона лет назад</a:t>
            </a:r>
            <a:r>
              <a:rPr lang="ru-RU" sz="3200" b="1" dirty="0" smtClean="0"/>
              <a:t>. Как именно это произошло, остается неясным. Все языки земного шара приблизительно равны по структурной сложности. Не существует «примитивных» языков, так как каждый язык идеально приспособлен для выражения культуры говорящего на нем народа.</a:t>
            </a:r>
            <a:endParaRPr lang="ru-RU" sz="32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171400"/>
            <a:ext cx="8229600" cy="1080120"/>
          </a:xfrm>
        </p:spPr>
        <p:txBody>
          <a:bodyPr>
            <a:normAutofit/>
          </a:bodyPr>
          <a:lstStyle/>
          <a:p>
            <a:pPr algn="ctr"/>
            <a:r>
              <a:rPr lang="ru-RU" sz="6000" b="1" dirty="0" smtClean="0">
                <a:solidFill>
                  <a:schemeClr val="tx1"/>
                </a:solidFill>
              </a:rPr>
              <a:t>КЛЮЧ К ЗАДАНИЮ</a:t>
            </a:r>
            <a:endParaRPr lang="ru-RU" sz="6000" b="1" dirty="0">
              <a:solidFill>
                <a:schemeClr val="tx1"/>
              </a:solidFill>
            </a:endParaRPr>
          </a:p>
        </p:txBody>
      </p:sp>
      <p:graphicFrame>
        <p:nvGraphicFramePr>
          <p:cNvPr id="4" name="Содержимое 3"/>
          <p:cNvGraphicFramePr>
            <a:graphicFrameLocks noGrp="1"/>
          </p:cNvGraphicFramePr>
          <p:nvPr>
            <p:ph idx="1"/>
          </p:nvPr>
        </p:nvGraphicFramePr>
        <p:xfrm>
          <a:off x="0" y="764704"/>
          <a:ext cx="9144000" cy="5904655"/>
        </p:xfrm>
        <a:graphic>
          <a:graphicData uri="http://schemas.openxmlformats.org/drawingml/2006/table">
            <a:tbl>
              <a:tblPr firstRow="1" bandRow="1">
                <a:tableStyleId>{0505E3EF-67EA-436B-97B2-0124C06EBD24}</a:tableStyleId>
              </a:tblPr>
              <a:tblGrid>
                <a:gridCol w="4572000"/>
                <a:gridCol w="4572000"/>
              </a:tblGrid>
              <a:tr h="1934284">
                <a:tc>
                  <a:txBody>
                    <a:bodyPr/>
                    <a:lstStyle/>
                    <a:p>
                      <a:r>
                        <a:rPr lang="ru-RU" sz="3600" b="1" dirty="0" smtClean="0"/>
                        <a:t>1. ИДЕТ  В  ШКОЛУ  УЧЕНИК</a:t>
                      </a:r>
                      <a:endParaRPr lang="ru-RU" sz="3600" b="1" dirty="0"/>
                    </a:p>
                  </a:txBody>
                  <a:tcPr/>
                </a:tc>
                <a:tc>
                  <a:txBody>
                    <a:bodyPr/>
                    <a:lstStyle/>
                    <a:p>
                      <a:r>
                        <a:rPr lang="en-US" sz="3600" b="1" dirty="0" smtClean="0"/>
                        <a:t>1. A  PUPIL IS  GOING  TO SCHOOL</a:t>
                      </a:r>
                      <a:endParaRPr lang="ru-RU" sz="3600" b="1" dirty="0"/>
                    </a:p>
                  </a:txBody>
                  <a:tcPr/>
                </a:tc>
              </a:tr>
              <a:tr h="1323457">
                <a:tc>
                  <a:txBody>
                    <a:bodyPr/>
                    <a:lstStyle/>
                    <a:p>
                      <a:r>
                        <a:rPr lang="ru-RU" sz="3600" b="1" dirty="0" smtClean="0"/>
                        <a:t>2. КНИГИ  ЛЮБИМ  МЫ ЧИТАТЬ</a:t>
                      </a:r>
                      <a:endParaRPr lang="ru-RU" sz="3600" b="1" dirty="0"/>
                    </a:p>
                  </a:txBody>
                  <a:tcPr/>
                </a:tc>
                <a:tc>
                  <a:txBody>
                    <a:bodyPr/>
                    <a:lstStyle/>
                    <a:p>
                      <a:r>
                        <a:rPr lang="en-US" sz="3600" b="1" dirty="0" smtClean="0"/>
                        <a:t>2. WE  LOVE READING  BOOKS</a:t>
                      </a:r>
                      <a:endParaRPr lang="ru-RU" sz="3600" b="1" dirty="0"/>
                    </a:p>
                  </a:txBody>
                  <a:tcPr/>
                </a:tc>
              </a:tr>
              <a:tr h="1323457">
                <a:tc>
                  <a:txBody>
                    <a:bodyPr/>
                    <a:lstStyle/>
                    <a:p>
                      <a:r>
                        <a:rPr lang="ru-RU" sz="3600" b="1" dirty="0" smtClean="0"/>
                        <a:t>3. НАСТУПИЛА  ОСЕНЬ</a:t>
                      </a:r>
                      <a:endParaRPr lang="ru-RU" sz="3600" b="1" dirty="0"/>
                    </a:p>
                  </a:txBody>
                  <a:tcPr/>
                </a:tc>
                <a:tc>
                  <a:txBody>
                    <a:bodyPr/>
                    <a:lstStyle/>
                    <a:p>
                      <a:r>
                        <a:rPr lang="en-US" sz="3600" b="1" dirty="0" smtClean="0"/>
                        <a:t>3. AUTUMN HAS  COME</a:t>
                      </a:r>
                      <a:endParaRPr lang="ru-RU" sz="3600" b="1" dirty="0"/>
                    </a:p>
                  </a:txBody>
                  <a:tcPr/>
                </a:tc>
              </a:tr>
              <a:tr h="1323457">
                <a:tc>
                  <a:txBody>
                    <a:bodyPr/>
                    <a:lstStyle/>
                    <a:p>
                      <a:r>
                        <a:rPr lang="ru-RU" sz="3600" b="1" dirty="0" smtClean="0"/>
                        <a:t>4. ВЧЕРА  ВЫПАЛ  СНЕГ</a:t>
                      </a:r>
                      <a:endParaRPr lang="ru-RU" sz="3600" b="1" dirty="0"/>
                    </a:p>
                  </a:txBody>
                  <a:tcPr/>
                </a:tc>
                <a:tc>
                  <a:txBody>
                    <a:bodyPr/>
                    <a:lstStyle/>
                    <a:p>
                      <a:r>
                        <a:rPr lang="en-US" sz="3600" b="1" dirty="0" smtClean="0"/>
                        <a:t>4.  IT  SNOWED   YESTERDAY</a:t>
                      </a:r>
                      <a:endParaRPr lang="ru-RU" sz="3600" b="1"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9512" y="0"/>
            <a:ext cx="8712968" cy="1196752"/>
          </a:xfrm>
        </p:spPr>
        <p:txBody>
          <a:bodyPr/>
          <a:lstStyle/>
          <a:p>
            <a:pPr algn="l"/>
            <a:r>
              <a:rPr lang="ru-RU" dirty="0" smtClean="0">
                <a:solidFill>
                  <a:srgbClr val="FFFF00"/>
                </a:solidFill>
              </a:rPr>
              <a:t>ЗАИМСТВОВАННЫЕ СЛОВА</a:t>
            </a:r>
            <a:endParaRPr lang="ru-RU" dirty="0">
              <a:solidFill>
                <a:srgbClr val="FFFF00"/>
              </a:solidFill>
            </a:endParaRPr>
          </a:p>
        </p:txBody>
      </p:sp>
      <p:sp>
        <p:nvSpPr>
          <p:cNvPr id="3" name="Подзаголовок 2"/>
          <p:cNvSpPr>
            <a:spLocks noGrp="1"/>
          </p:cNvSpPr>
          <p:nvPr>
            <p:ph type="subTitle" idx="1"/>
          </p:nvPr>
        </p:nvSpPr>
        <p:spPr>
          <a:xfrm>
            <a:off x="179512" y="1196752"/>
            <a:ext cx="8964488" cy="5661248"/>
          </a:xfrm>
        </p:spPr>
        <p:txBody>
          <a:bodyPr>
            <a:normAutofit/>
          </a:bodyPr>
          <a:lstStyle/>
          <a:p>
            <a:pPr algn="l"/>
            <a:r>
              <a:rPr lang="ru-RU" b="1" dirty="0" smtClean="0"/>
              <a:t>Заимствованные слова есть во всех языках, потому что народы, общаясь, «меняются словами». Заимствованные слова в лексике современного русского языка составляют 10% всего его словарного запаса. Вот история слова </a:t>
            </a:r>
            <a:r>
              <a:rPr lang="ru-RU" b="1" dirty="0" smtClean="0">
                <a:solidFill>
                  <a:srgbClr val="FFFF00"/>
                </a:solidFill>
              </a:rPr>
              <a:t>ВОКЗАЛ</a:t>
            </a:r>
            <a:r>
              <a:rPr lang="ru-RU" b="1" dirty="0" smtClean="0"/>
              <a:t>. Оно появилось в 18 веке. Некая дама по имени Джейн Во превратила свою усадьбу на берегу реки Темзы в окрестностях  Лондона в место общественных  увеселений и построила там павильон, назвав его «ВОКСХОЛЛ» – «зал госпожи ВО». По примеру лондонского  «</a:t>
            </a:r>
            <a:r>
              <a:rPr lang="ru-RU" b="1" dirty="0" err="1" smtClean="0"/>
              <a:t>Воксхолла</a:t>
            </a:r>
            <a:r>
              <a:rPr lang="ru-RU" b="1" dirty="0" smtClean="0"/>
              <a:t>» такие же сады появились и в других  городах Европы. В конце 19 века  «</a:t>
            </a:r>
            <a:r>
              <a:rPr lang="ru-RU" b="1" dirty="0" err="1" smtClean="0"/>
              <a:t>Воксхолл</a:t>
            </a:r>
            <a:r>
              <a:rPr lang="ru-RU" b="1" dirty="0" smtClean="0"/>
              <a:t>» уже значило  «концертный зал на железнодорожной станции». </a:t>
            </a:r>
            <a:endParaRPr lang="ru-RU"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2030" y="0"/>
            <a:ext cx="8229600" cy="45719"/>
          </a:xfrm>
        </p:spPr>
        <p:txBody>
          <a:bodyPr>
            <a:normAutofit fontScale="90000"/>
          </a:bodyPr>
          <a:lstStyle/>
          <a:p>
            <a:endParaRPr lang="ru-RU" dirty="0"/>
          </a:p>
        </p:txBody>
      </p:sp>
      <p:sp>
        <p:nvSpPr>
          <p:cNvPr id="3" name="Подзаголовок 2"/>
          <p:cNvSpPr>
            <a:spLocks noGrp="1"/>
          </p:cNvSpPr>
          <p:nvPr>
            <p:ph type="subTitle" idx="1"/>
          </p:nvPr>
        </p:nvSpPr>
        <p:spPr>
          <a:xfrm>
            <a:off x="179512" y="260648"/>
            <a:ext cx="8964488" cy="6597352"/>
          </a:xfrm>
        </p:spPr>
        <p:txBody>
          <a:bodyPr/>
          <a:lstStyle/>
          <a:p>
            <a:pPr algn="l"/>
            <a:r>
              <a:rPr lang="ru-RU" b="1" dirty="0" smtClean="0"/>
              <a:t>Такой зал в Павловске  под Петербургом стали называть </a:t>
            </a:r>
            <a:r>
              <a:rPr lang="ru-RU" b="1" i="1" dirty="0" smtClean="0">
                <a:solidFill>
                  <a:srgbClr val="FFFF00"/>
                </a:solidFill>
              </a:rPr>
              <a:t>ВОКЗАЛОМ</a:t>
            </a:r>
            <a:r>
              <a:rPr lang="ru-RU" b="1" dirty="0" smtClean="0"/>
              <a:t>. Когда была построена железнодорожная линия из Петербурга в Павловск, конечную остановку назвали </a:t>
            </a:r>
            <a:r>
              <a:rPr lang="ru-RU" b="1" i="1" dirty="0" smtClean="0"/>
              <a:t>ВОКЗАЛ</a:t>
            </a:r>
            <a:r>
              <a:rPr lang="ru-RU" b="1" dirty="0" smtClean="0"/>
              <a:t>. Позднее так стали называть и другие железнодорожные станции России.</a:t>
            </a:r>
          </a:p>
          <a:p>
            <a:pPr algn="l"/>
            <a:r>
              <a:rPr lang="ru-RU" b="1" dirty="0" smtClean="0"/>
              <a:t>    Слово </a:t>
            </a:r>
            <a:r>
              <a:rPr lang="ru-RU" b="1" i="1" dirty="0" smtClean="0">
                <a:solidFill>
                  <a:srgbClr val="FFFF00"/>
                </a:solidFill>
              </a:rPr>
              <a:t>КЛОУН</a:t>
            </a:r>
            <a:r>
              <a:rPr lang="ru-RU" b="1" i="1" dirty="0" smtClean="0"/>
              <a:t> </a:t>
            </a:r>
            <a:r>
              <a:rPr lang="ru-RU" b="1" dirty="0" smtClean="0"/>
              <a:t>пришло к нам тоже из английского языка. Так назывался шут в английской комедии. Клоун происходит от латинского слова </a:t>
            </a:r>
            <a:r>
              <a:rPr lang="ru-RU" b="1" i="1" dirty="0" err="1" smtClean="0"/>
              <a:t>колонус</a:t>
            </a:r>
            <a:r>
              <a:rPr lang="ru-RU" b="1" dirty="0" smtClean="0"/>
              <a:t> – «сельский житель». Горожане постоянно смеялись над наивностью и неловкостью «деревенщины».</a:t>
            </a:r>
            <a:endParaRPr lang="ru-RU"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2030" y="-45719"/>
            <a:ext cx="8229600" cy="45719"/>
          </a:xfrm>
        </p:spPr>
        <p:txBody>
          <a:bodyPr>
            <a:normAutofit fontScale="90000"/>
          </a:bodyPr>
          <a:lstStyle/>
          <a:p>
            <a:endParaRPr lang="ru-RU" dirty="0"/>
          </a:p>
        </p:txBody>
      </p:sp>
      <p:sp>
        <p:nvSpPr>
          <p:cNvPr id="3" name="Подзаголовок 2"/>
          <p:cNvSpPr>
            <a:spLocks noGrp="1"/>
          </p:cNvSpPr>
          <p:nvPr>
            <p:ph type="subTitle" idx="1"/>
          </p:nvPr>
        </p:nvSpPr>
        <p:spPr>
          <a:xfrm>
            <a:off x="179512" y="548680"/>
            <a:ext cx="8964488" cy="6309320"/>
          </a:xfrm>
        </p:spPr>
        <p:txBody>
          <a:bodyPr/>
          <a:lstStyle/>
          <a:p>
            <a:pPr algn="l"/>
            <a:r>
              <a:rPr lang="ru-RU" b="1" dirty="0" smtClean="0"/>
              <a:t>Слово  </a:t>
            </a:r>
            <a:r>
              <a:rPr lang="ru-RU" b="1" i="1" dirty="0" smtClean="0">
                <a:solidFill>
                  <a:srgbClr val="FFFF00"/>
                </a:solidFill>
              </a:rPr>
              <a:t>ХУЛИГАН</a:t>
            </a:r>
            <a:r>
              <a:rPr lang="ru-RU" b="1" i="1" dirty="0" smtClean="0"/>
              <a:t>  </a:t>
            </a:r>
            <a:r>
              <a:rPr lang="ru-RU" b="1" dirty="0" smtClean="0"/>
              <a:t>нам всем хорошо известно. Но знаете ли вы, что Хулиган было английской фамилией, а не словом?</a:t>
            </a:r>
          </a:p>
          <a:p>
            <a:pPr algn="l"/>
            <a:r>
              <a:rPr lang="ru-RU" b="1" dirty="0" smtClean="0"/>
              <a:t>       В 1890 году в ЛОНДОНЕ жил человек по фамилии ХУЛИГАН. Он вел себя так плохо, что вскоре в ЛОНДОНЕ  все  знали его и говорили о нем. Когда кто-нибудь начинал вести себя плохо, люди говорили: «О, он ведет себя как ХУЛИГАН».  Таким образом, родилось новое слово. Его можно найти не только в английском и русском, но и в других языках.</a:t>
            </a:r>
            <a:endParaRPr lang="ru-RU"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2030" y="1371600"/>
            <a:ext cx="8229600" cy="2489448"/>
          </a:xfrm>
        </p:spPr>
        <p:txBody>
          <a:bodyPr>
            <a:normAutofit/>
          </a:bodyPr>
          <a:lstStyle/>
          <a:p>
            <a:pPr algn="ctr"/>
            <a:r>
              <a:rPr lang="ru-RU" sz="8000" dirty="0" smtClean="0">
                <a:solidFill>
                  <a:srgbClr val="FFFF00"/>
                </a:solidFill>
              </a:rPr>
              <a:t>ЗАИМСТВОВАНИЯ</a:t>
            </a:r>
            <a:endParaRPr lang="ru-RU" sz="8000" dirty="0">
              <a:solidFill>
                <a:srgbClr val="FFFF00"/>
              </a:solidFill>
            </a:endParaRPr>
          </a:p>
        </p:txBody>
      </p:sp>
      <p:sp>
        <p:nvSpPr>
          <p:cNvPr id="3" name="Подзаголовок 2"/>
          <p:cNvSpPr>
            <a:spLocks noGrp="1"/>
          </p:cNvSpPr>
          <p:nvPr>
            <p:ph type="subTitle" idx="1"/>
          </p:nvPr>
        </p:nvSpPr>
        <p:spPr>
          <a:xfrm flipV="1">
            <a:off x="1371600" y="6857999"/>
            <a:ext cx="6400800" cy="45719"/>
          </a:xfrm>
        </p:spPr>
        <p:txBody>
          <a:bodyPr>
            <a:normAutofit fontScale="25000" lnSpcReduction="20000"/>
          </a:bodyPr>
          <a:lstStyle/>
          <a:p>
            <a:endParaRPr lang="ru-R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2030" y="0"/>
            <a:ext cx="8229600" cy="45719"/>
          </a:xfrm>
        </p:spPr>
        <p:txBody>
          <a:bodyPr>
            <a:normAutofit fontScale="90000"/>
          </a:bodyPr>
          <a:lstStyle/>
          <a:p>
            <a:endParaRPr lang="ru-RU" dirty="0"/>
          </a:p>
        </p:txBody>
      </p:sp>
      <p:sp>
        <p:nvSpPr>
          <p:cNvPr id="3" name="Подзаголовок 2"/>
          <p:cNvSpPr>
            <a:spLocks noGrp="1"/>
          </p:cNvSpPr>
          <p:nvPr>
            <p:ph type="subTitle" idx="1"/>
          </p:nvPr>
        </p:nvSpPr>
        <p:spPr>
          <a:xfrm>
            <a:off x="251520" y="0"/>
            <a:ext cx="8892480" cy="6858000"/>
          </a:xfrm>
        </p:spPr>
        <p:txBody>
          <a:bodyPr>
            <a:normAutofit/>
          </a:bodyPr>
          <a:lstStyle/>
          <a:p>
            <a:pPr algn="l"/>
            <a:r>
              <a:rPr lang="ru-RU" sz="4000" b="1" dirty="0" smtClean="0">
                <a:solidFill>
                  <a:srgbClr val="00FF00"/>
                </a:solidFill>
              </a:rPr>
              <a:t>Выберите из данных слов заимствования из английского языка</a:t>
            </a:r>
          </a:p>
          <a:p>
            <a:pPr algn="l"/>
            <a:r>
              <a:rPr lang="ru-RU" sz="4000" b="1" dirty="0" smtClean="0">
                <a:solidFill>
                  <a:srgbClr val="00FF00"/>
                </a:solidFill>
              </a:rPr>
              <a:t>                   </a:t>
            </a:r>
          </a:p>
          <a:p>
            <a:pPr algn="l"/>
            <a:r>
              <a:rPr lang="ru-RU" sz="4000" b="1" dirty="0" smtClean="0">
                <a:solidFill>
                  <a:srgbClr val="00FF00"/>
                </a:solidFill>
              </a:rPr>
              <a:t>        </a:t>
            </a:r>
          </a:p>
          <a:p>
            <a:pPr algn="l"/>
            <a:endParaRPr lang="ru-RU" sz="4000" b="1" dirty="0">
              <a:solidFill>
                <a:srgbClr val="00FF00"/>
              </a:solidFill>
            </a:endParaRPr>
          </a:p>
        </p:txBody>
      </p:sp>
      <p:pic>
        <p:nvPicPr>
          <p:cNvPr id="7170" name="Picture 2" descr="C:\Program Files\Microsoft Office\MEDIA\CAGCAT10\j0292020.wmf"/>
          <p:cNvPicPr>
            <a:picLocks noChangeAspect="1" noChangeArrowheads="1"/>
          </p:cNvPicPr>
          <p:nvPr/>
        </p:nvPicPr>
        <p:blipFill>
          <a:blip r:embed="rId2" cstate="print"/>
          <a:srcRect/>
          <a:stretch>
            <a:fillRect/>
          </a:stretch>
        </p:blipFill>
        <p:spPr bwMode="auto">
          <a:xfrm>
            <a:off x="0" y="5084064"/>
            <a:ext cx="1869034" cy="1773936"/>
          </a:xfrm>
          <a:prstGeom prst="rect">
            <a:avLst/>
          </a:prstGeom>
          <a:noFill/>
        </p:spPr>
      </p:pic>
      <p:sp>
        <p:nvSpPr>
          <p:cNvPr id="11" name="Выноска-облако 10"/>
          <p:cNvSpPr/>
          <p:nvPr/>
        </p:nvSpPr>
        <p:spPr>
          <a:xfrm>
            <a:off x="719064" y="1196752"/>
            <a:ext cx="8424936" cy="504056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TextBox 12"/>
          <p:cNvSpPr txBox="1"/>
          <p:nvPr/>
        </p:nvSpPr>
        <p:spPr>
          <a:xfrm>
            <a:off x="1619672" y="2204864"/>
            <a:ext cx="7344816" cy="3046988"/>
          </a:xfrm>
          <a:prstGeom prst="rect">
            <a:avLst/>
          </a:prstGeom>
          <a:noFill/>
        </p:spPr>
        <p:txBody>
          <a:bodyPr wrap="square" rtlCol="0">
            <a:spAutoFit/>
          </a:bodyPr>
          <a:lstStyle/>
          <a:p>
            <a:r>
              <a:rPr lang="ru-RU" sz="3200" b="1" dirty="0" smtClean="0">
                <a:solidFill>
                  <a:srgbClr val="FFFF00"/>
                </a:solidFill>
              </a:rPr>
              <a:t>КОМПЬЮТЕР, МИТИНГ, ПОПКОРН, КОКТЕЙЛЬ, ПИЦЦА, АКВАМАРИН,КАПИТАН,ФУТБОЛ, ПОРТ, ТЕННИС, КЛОУН, ДЕРЕВЕНЩИНА, БОТИНКИ, ЛИМОНАД, ДОМ, ЯХТА, КОК</a:t>
            </a:r>
            <a:endParaRPr lang="ru-RU" sz="3200" b="1" dirty="0">
              <a:solidFill>
                <a:srgbClr val="FFFF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2030" y="-45719"/>
            <a:ext cx="8229600" cy="45719"/>
          </a:xfrm>
        </p:spPr>
        <p:txBody>
          <a:bodyPr>
            <a:normAutofit fontScale="90000"/>
          </a:bodyPr>
          <a:lstStyle/>
          <a:p>
            <a:endParaRPr lang="ru-RU" dirty="0"/>
          </a:p>
        </p:txBody>
      </p:sp>
      <p:sp>
        <p:nvSpPr>
          <p:cNvPr id="3" name="Подзаголовок 2"/>
          <p:cNvSpPr>
            <a:spLocks noGrp="1"/>
          </p:cNvSpPr>
          <p:nvPr>
            <p:ph type="subTitle" idx="1"/>
          </p:nvPr>
        </p:nvSpPr>
        <p:spPr>
          <a:xfrm>
            <a:off x="179512" y="188640"/>
            <a:ext cx="8712968" cy="6408712"/>
          </a:xfrm>
        </p:spPr>
        <p:txBody>
          <a:bodyPr>
            <a:normAutofit/>
          </a:bodyPr>
          <a:lstStyle/>
          <a:p>
            <a:pPr algn="ctr"/>
            <a:r>
              <a:rPr lang="ru-RU" sz="9600" dirty="0" smtClean="0">
                <a:solidFill>
                  <a:srgbClr val="FF0000"/>
                </a:solidFill>
              </a:rPr>
              <a:t>ОТВЕТ:</a:t>
            </a:r>
          </a:p>
          <a:p>
            <a:pPr algn="l"/>
            <a:r>
              <a:rPr lang="ru-RU" sz="5400" b="1" dirty="0" smtClean="0">
                <a:solidFill>
                  <a:srgbClr val="00FF00"/>
                </a:solidFill>
              </a:rPr>
              <a:t>КОМПЬЮТЕР, МИТИНГ, ПОПКОРН, КОКТЕЙЛЬ, КАПИТАН, ФУТБОЛ, ПОРТ, КЛОУН, ТЕННИС, ЛИМОНАД, ЯХТА, КОК</a:t>
            </a:r>
            <a:endParaRPr lang="ru-RU" sz="5400" b="1" dirty="0">
              <a:solidFill>
                <a:srgbClr val="00FF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1371600"/>
            <a:ext cx="7851648" cy="3137520"/>
          </a:xfrm>
        </p:spPr>
        <p:txBody>
          <a:bodyPr>
            <a:noAutofit/>
          </a:bodyPr>
          <a:lstStyle/>
          <a:p>
            <a:pPr algn="ctr"/>
            <a:r>
              <a:rPr lang="ru-RU" sz="9600" dirty="0" smtClean="0">
                <a:solidFill>
                  <a:srgbClr val="E5F517"/>
                </a:solidFill>
              </a:rPr>
              <a:t>Конкурс  капитанов</a:t>
            </a:r>
            <a:endParaRPr lang="ru-RU" sz="9600" dirty="0">
              <a:solidFill>
                <a:srgbClr val="E5F517"/>
              </a:solidFill>
            </a:endParaRPr>
          </a:p>
        </p:txBody>
      </p:sp>
      <p:sp>
        <p:nvSpPr>
          <p:cNvPr id="3" name="Подзаголовок 2"/>
          <p:cNvSpPr>
            <a:spLocks noGrp="1"/>
          </p:cNvSpPr>
          <p:nvPr>
            <p:ph type="subTitle" idx="1"/>
          </p:nvPr>
        </p:nvSpPr>
        <p:spPr>
          <a:xfrm>
            <a:off x="533400" y="4935416"/>
            <a:ext cx="7854696" cy="45719"/>
          </a:xfrm>
        </p:spPr>
        <p:txBody>
          <a:bodyPr>
            <a:normAutofit fontScale="25000" lnSpcReduction="20000"/>
          </a:bodyPr>
          <a:lstStyle/>
          <a:p>
            <a:endParaRPr lang="ru-RU" dirty="0"/>
          </a:p>
        </p:txBody>
      </p:sp>
      <p:pic>
        <p:nvPicPr>
          <p:cNvPr id="4" name="Блестящие - Капитан дальнего плавания (audiopoisk.com).mp3">
            <a:hlinkClick r:id="" action="ppaction://media"/>
          </p:cNvPr>
          <p:cNvPicPr>
            <a:picLocks noRot="1" noChangeAspect="1"/>
          </p:cNvPicPr>
          <p:nvPr>
            <a:audioFile r:link="rId1"/>
          </p:nvPr>
        </p:nvPicPr>
        <p:blipFill>
          <a:blip r:embed="rId3" cstate="print"/>
          <a:stretch>
            <a:fillRect/>
          </a:stretch>
        </p:blipFill>
        <p:spPr>
          <a:xfrm>
            <a:off x="8028384" y="5373216"/>
            <a:ext cx="304800" cy="304800"/>
          </a:xfrm>
          <a:prstGeom prst="rect">
            <a:avLst/>
          </a:prstGeom>
        </p:spPr>
      </p:pic>
      <p:pic>
        <p:nvPicPr>
          <p:cNvPr id="3074" name="Picture 2" descr="C:\Program Files\Microsoft Office\MEDIA\CAGCAT10\j0233070.wmf"/>
          <p:cNvPicPr>
            <a:picLocks noChangeAspect="1" noChangeArrowheads="1"/>
          </p:cNvPicPr>
          <p:nvPr/>
        </p:nvPicPr>
        <p:blipFill>
          <a:blip r:embed="rId4" cstate="print"/>
          <a:srcRect/>
          <a:stretch>
            <a:fillRect/>
          </a:stretch>
        </p:blipFill>
        <p:spPr bwMode="auto">
          <a:xfrm>
            <a:off x="5868144" y="4797152"/>
            <a:ext cx="2961992" cy="1484768"/>
          </a:xfrm>
          <a:prstGeom prst="rect">
            <a:avLst/>
          </a:prstGeom>
          <a:noFill/>
        </p:spPr>
      </p:pic>
      <p:pic>
        <p:nvPicPr>
          <p:cNvPr id="3075" name="Picture 3" descr="C:\Program Files\Microsoft Office\MEDIA\CAGCAT10\j0292152.wmf"/>
          <p:cNvPicPr>
            <a:picLocks noChangeAspect="1" noChangeArrowheads="1"/>
          </p:cNvPicPr>
          <p:nvPr/>
        </p:nvPicPr>
        <p:blipFill>
          <a:blip r:embed="rId5" cstate="print"/>
          <a:srcRect/>
          <a:stretch>
            <a:fillRect/>
          </a:stretch>
        </p:blipFill>
        <p:spPr bwMode="auto">
          <a:xfrm>
            <a:off x="755576" y="4581128"/>
            <a:ext cx="1538935" cy="182605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83707"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2436880"/>
          </a:xfrm>
        </p:spPr>
        <p:txBody>
          <a:bodyPr>
            <a:normAutofit/>
          </a:bodyPr>
          <a:lstStyle/>
          <a:p>
            <a:r>
              <a:rPr lang="ru-RU" sz="6600" b="1" dirty="0" smtClean="0">
                <a:solidFill>
                  <a:srgbClr val="F81026"/>
                </a:solidFill>
              </a:rPr>
              <a:t>ДОМАШНЕЕ  ЗАДАНИЕ</a:t>
            </a:r>
            <a:endParaRPr lang="ru-RU" sz="6600" b="1" dirty="0">
              <a:solidFill>
                <a:srgbClr val="F81026"/>
              </a:solidFill>
            </a:endParaRPr>
          </a:p>
        </p:txBody>
      </p:sp>
      <p:pic>
        <p:nvPicPr>
          <p:cNvPr id="1026" name="Picture 2" descr="C:\Program Files\Microsoft Office\MEDIA\CAGCAT10\j0090386.wmf"/>
          <p:cNvPicPr>
            <a:picLocks noChangeAspect="1" noChangeArrowheads="1"/>
          </p:cNvPicPr>
          <p:nvPr/>
        </p:nvPicPr>
        <p:blipFill>
          <a:blip r:embed="rId2" cstate="print"/>
          <a:srcRect/>
          <a:stretch>
            <a:fillRect/>
          </a:stretch>
        </p:blipFill>
        <p:spPr bwMode="auto">
          <a:xfrm>
            <a:off x="5652120" y="3861048"/>
            <a:ext cx="2699442" cy="2310143"/>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229600" cy="1152128"/>
          </a:xfrm>
        </p:spPr>
        <p:txBody>
          <a:bodyPr>
            <a:scene3d>
              <a:camera prst="isometricOffAxis1Right"/>
              <a:lightRig rig="threePt" dir="t"/>
            </a:scene3d>
          </a:bodyPr>
          <a:lstStyle/>
          <a:p>
            <a:r>
              <a:rPr lang="ru-RU" b="1" dirty="0" smtClean="0">
                <a:solidFill>
                  <a:srgbClr val="FF00FF"/>
                </a:solidFill>
              </a:rPr>
              <a:t>ИЗУЧАЙТЕ И ЛЮБИТЕ ЯЗЫКИ!</a:t>
            </a:r>
            <a:endParaRPr lang="ru-RU" b="1" dirty="0">
              <a:solidFill>
                <a:srgbClr val="FF00FF"/>
              </a:solidFill>
            </a:endParaRPr>
          </a:p>
        </p:txBody>
      </p:sp>
      <p:sp>
        <p:nvSpPr>
          <p:cNvPr id="3" name="Содержимое 2"/>
          <p:cNvSpPr>
            <a:spLocks noGrp="1"/>
          </p:cNvSpPr>
          <p:nvPr>
            <p:ph idx="1"/>
          </p:nvPr>
        </p:nvSpPr>
        <p:spPr/>
        <p:txBody>
          <a:bodyPr>
            <a:scene3d>
              <a:camera prst="isometricOffAxis1Right"/>
              <a:lightRig rig="threePt" dir="t"/>
            </a:scene3d>
          </a:bodyPr>
          <a:lstStyle/>
          <a:p>
            <a:endParaRPr lang="ru-RU" dirty="0" smtClean="0"/>
          </a:p>
          <a:p>
            <a:r>
              <a:rPr lang="ru-RU" sz="4000" b="1" dirty="0" smtClean="0">
                <a:solidFill>
                  <a:srgbClr val="F81026"/>
                </a:solidFill>
              </a:rPr>
              <a:t>ДО СВИДАНИЯ!  </a:t>
            </a:r>
          </a:p>
          <a:p>
            <a:endParaRPr lang="ru-RU" sz="4000" b="1" dirty="0" smtClean="0">
              <a:solidFill>
                <a:srgbClr val="F81026"/>
              </a:solidFill>
            </a:endParaRPr>
          </a:p>
          <a:p>
            <a:r>
              <a:rPr lang="ru-RU" sz="4000" b="1" dirty="0" smtClean="0">
                <a:solidFill>
                  <a:srgbClr val="F81026"/>
                </a:solidFill>
              </a:rPr>
              <a:t>С НАСТУПАЮЩИМ НОВЫМ ГОДОМ!</a:t>
            </a:r>
            <a:endParaRPr lang="ru-RU" sz="4000" b="1" dirty="0">
              <a:solidFill>
                <a:srgbClr val="F81026"/>
              </a:solidFill>
            </a:endParaRPr>
          </a:p>
        </p:txBody>
      </p:sp>
      <p:pic>
        <p:nvPicPr>
          <p:cNvPr id="2050" name="Picture 2" descr="C:\Program Files\Microsoft Office\MEDIA\CAGCAT10\j0183290.wmf"/>
          <p:cNvPicPr>
            <a:picLocks noChangeAspect="1" noChangeArrowheads="1"/>
          </p:cNvPicPr>
          <p:nvPr/>
        </p:nvPicPr>
        <p:blipFill>
          <a:blip r:embed="rId2" cstate="print"/>
          <a:srcRect/>
          <a:stretch>
            <a:fillRect/>
          </a:stretch>
        </p:blipFill>
        <p:spPr bwMode="auto">
          <a:xfrm>
            <a:off x="6804248" y="1412776"/>
            <a:ext cx="1723644" cy="1848917"/>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2030" y="620688"/>
            <a:ext cx="8229600" cy="864096"/>
          </a:xfrm>
        </p:spPr>
        <p:txBody>
          <a:bodyPr>
            <a:normAutofit fontScale="90000"/>
          </a:bodyPr>
          <a:lstStyle/>
          <a:p>
            <a:r>
              <a:rPr lang="ru-RU" dirty="0" smtClean="0">
                <a:solidFill>
                  <a:srgbClr val="FFFF00"/>
                </a:solidFill>
              </a:rPr>
              <a:t>Сколько языков на планете ?</a:t>
            </a:r>
            <a:endParaRPr lang="ru-RU" dirty="0">
              <a:solidFill>
                <a:srgbClr val="FFFF00"/>
              </a:solidFill>
            </a:endParaRPr>
          </a:p>
        </p:txBody>
      </p:sp>
      <p:sp>
        <p:nvSpPr>
          <p:cNvPr id="3" name="Подзаголовок 2"/>
          <p:cNvSpPr>
            <a:spLocks noGrp="1"/>
          </p:cNvSpPr>
          <p:nvPr>
            <p:ph type="subTitle" idx="1"/>
          </p:nvPr>
        </p:nvSpPr>
        <p:spPr>
          <a:xfrm>
            <a:off x="611560" y="1628800"/>
            <a:ext cx="7920880" cy="4392488"/>
          </a:xfrm>
        </p:spPr>
        <p:txBody>
          <a:bodyPr>
            <a:noAutofit/>
          </a:bodyPr>
          <a:lstStyle/>
          <a:p>
            <a:pPr algn="l"/>
            <a:r>
              <a:rPr lang="ru-RU" sz="3600" b="1" dirty="0" smtClean="0"/>
              <a:t>Сколько же существует языков на планете?  Ученые предполагают, что около 7000. Однако  каждые две недели в мире исчезает один язык. Вы только задумайтесь над этим! Нет никакой уверенности в том, что все языки, существующие на планете, известны науке.</a:t>
            </a:r>
            <a:endParaRPr lang="ru-RU" sz="3600"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836712"/>
            <a:ext cx="7560840" cy="2363688"/>
          </a:xfrm>
        </p:spPr>
        <p:txBody>
          <a:bodyPr>
            <a:noAutofit/>
          </a:bodyPr>
          <a:lstStyle/>
          <a:p>
            <a:pPr algn="l"/>
            <a:r>
              <a:rPr lang="ru-RU" sz="3200" dirty="0" err="1" smtClean="0">
                <a:solidFill>
                  <a:schemeClr val="tx1"/>
                </a:solidFill>
              </a:rPr>
              <a:t>Турганбаева</a:t>
            </a:r>
            <a:r>
              <a:rPr lang="ru-RU" sz="3200" dirty="0" smtClean="0">
                <a:solidFill>
                  <a:schemeClr val="tx1"/>
                </a:solidFill>
              </a:rPr>
              <a:t> </a:t>
            </a:r>
            <a:r>
              <a:rPr lang="ru-RU" sz="3200" dirty="0" err="1" smtClean="0">
                <a:solidFill>
                  <a:schemeClr val="tx1"/>
                </a:solidFill>
              </a:rPr>
              <a:t>Гульжан</a:t>
            </a:r>
            <a:r>
              <a:rPr lang="ru-RU" sz="3200" dirty="0" smtClean="0">
                <a:solidFill>
                  <a:schemeClr val="tx1"/>
                </a:solidFill>
              </a:rPr>
              <a:t> Геннадьевна – учитель русского языка и литературы; </a:t>
            </a:r>
            <a:r>
              <a:rPr lang="ru-RU" sz="3200" dirty="0" err="1" smtClean="0">
                <a:solidFill>
                  <a:schemeClr val="tx1"/>
                </a:solidFill>
              </a:rPr>
              <a:t>Садыбекова</a:t>
            </a:r>
            <a:r>
              <a:rPr lang="ru-RU" sz="3200" dirty="0" smtClean="0">
                <a:solidFill>
                  <a:schemeClr val="tx1"/>
                </a:solidFill>
              </a:rPr>
              <a:t> </a:t>
            </a:r>
            <a:r>
              <a:rPr lang="ru-RU" sz="3200" dirty="0" err="1" smtClean="0">
                <a:solidFill>
                  <a:schemeClr val="tx1"/>
                </a:solidFill>
              </a:rPr>
              <a:t>Гульбахыт</a:t>
            </a:r>
            <a:r>
              <a:rPr lang="ru-RU" sz="3200" dirty="0" smtClean="0">
                <a:solidFill>
                  <a:schemeClr val="tx1"/>
                </a:solidFill>
              </a:rPr>
              <a:t> </a:t>
            </a:r>
            <a:r>
              <a:rPr lang="ru-RU" sz="3200" dirty="0" err="1" smtClean="0">
                <a:solidFill>
                  <a:schemeClr val="tx1"/>
                </a:solidFill>
              </a:rPr>
              <a:t>Кусаиновна</a:t>
            </a:r>
            <a:r>
              <a:rPr lang="ru-RU" sz="3200" dirty="0" smtClean="0">
                <a:solidFill>
                  <a:schemeClr val="tx1"/>
                </a:solidFill>
              </a:rPr>
              <a:t> – учитель английского языка.</a:t>
            </a:r>
            <a:endParaRPr lang="ru-RU" sz="3200" dirty="0">
              <a:solidFill>
                <a:schemeClr val="tx1"/>
              </a:solidFill>
            </a:endParaRPr>
          </a:p>
        </p:txBody>
      </p:sp>
      <p:sp>
        <p:nvSpPr>
          <p:cNvPr id="3" name="Подзаголовок 2"/>
          <p:cNvSpPr>
            <a:spLocks noGrp="1"/>
          </p:cNvSpPr>
          <p:nvPr>
            <p:ph type="subTitle" idx="1"/>
          </p:nvPr>
        </p:nvSpPr>
        <p:spPr>
          <a:xfrm>
            <a:off x="533400" y="3501008"/>
            <a:ext cx="7854696" cy="2448272"/>
          </a:xfrm>
        </p:spPr>
        <p:txBody>
          <a:bodyPr>
            <a:noAutofit/>
          </a:bodyPr>
          <a:lstStyle/>
          <a:p>
            <a:pPr algn="l"/>
            <a:r>
              <a:rPr lang="ru-RU" sz="2400" b="1" dirty="0" smtClean="0"/>
              <a:t>МЕСТО РАБОТЫ:  ГОСУДАРСТВЕННОЕ УЧРЕЖДЕНИЕ « СРЕДНЯЯ ОБЩЕОБРАЗОВАТЕЛЬНАЯ ШКОЛА № 29»</a:t>
            </a:r>
          </a:p>
          <a:p>
            <a:pPr algn="l"/>
            <a:r>
              <a:rPr lang="ru-RU" sz="2400" b="1" dirty="0" smtClean="0"/>
              <a:t>КАЗАХСТАН</a:t>
            </a:r>
            <a:r>
              <a:rPr lang="ru-RU" sz="2400" b="1" smtClean="0"/>
              <a:t>, </a:t>
            </a:r>
            <a:r>
              <a:rPr lang="ru-RU" sz="2400" b="1" smtClean="0"/>
              <a:t> город </a:t>
            </a:r>
            <a:r>
              <a:rPr lang="ru-RU" sz="2400" b="1" dirty="0" smtClean="0"/>
              <a:t>СЕМЕЙ</a:t>
            </a:r>
            <a:endParaRPr lang="ru-RU" sz="24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332656"/>
            <a:ext cx="8229600" cy="1224136"/>
          </a:xfrm>
        </p:spPr>
        <p:txBody>
          <a:bodyPr/>
          <a:lstStyle/>
          <a:p>
            <a:pPr algn="ctr"/>
            <a:r>
              <a:rPr lang="ru-RU" dirty="0" smtClean="0">
                <a:solidFill>
                  <a:schemeClr val="tx1"/>
                </a:solidFill>
              </a:rPr>
              <a:t>Кто такие полиглоты?   </a:t>
            </a:r>
            <a:endParaRPr lang="ru-RU" dirty="0">
              <a:solidFill>
                <a:schemeClr val="tx1"/>
              </a:solidFill>
            </a:endParaRPr>
          </a:p>
        </p:txBody>
      </p:sp>
      <p:sp>
        <p:nvSpPr>
          <p:cNvPr id="3" name="Подзаголовок 2"/>
          <p:cNvSpPr>
            <a:spLocks noGrp="1"/>
          </p:cNvSpPr>
          <p:nvPr>
            <p:ph type="subTitle" idx="1"/>
          </p:nvPr>
        </p:nvSpPr>
        <p:spPr>
          <a:xfrm>
            <a:off x="179512" y="2348880"/>
            <a:ext cx="8784976" cy="3600400"/>
          </a:xfrm>
        </p:spPr>
        <p:txBody>
          <a:bodyPr>
            <a:noAutofit/>
          </a:bodyPr>
          <a:lstStyle/>
          <a:p>
            <a:pPr algn="l"/>
            <a:r>
              <a:rPr lang="ru-RU" sz="3600" b="1" dirty="0" smtClean="0">
                <a:solidFill>
                  <a:srgbClr val="FFFF00"/>
                </a:solidFill>
              </a:rPr>
              <a:t>Кто же способен помочь сохраниться языкам?  </a:t>
            </a:r>
          </a:p>
          <a:p>
            <a:pPr algn="l"/>
            <a:r>
              <a:rPr lang="ru-RU" sz="3600" b="1" dirty="0" smtClean="0">
                <a:solidFill>
                  <a:srgbClr val="FFFF00"/>
                </a:solidFill>
              </a:rPr>
              <a:t>Возможно</a:t>
            </a:r>
            <a:r>
              <a:rPr lang="ru-RU" sz="3600" b="1" i="1" dirty="0" smtClean="0">
                <a:solidFill>
                  <a:srgbClr val="FFFF00"/>
                </a:solidFill>
              </a:rPr>
              <a:t>, ПОЛИГЛОТЫ</a:t>
            </a:r>
            <a:r>
              <a:rPr lang="ru-RU" sz="3600" b="1" dirty="0" smtClean="0">
                <a:solidFill>
                  <a:srgbClr val="FFFF00"/>
                </a:solidFill>
              </a:rPr>
              <a:t>.</a:t>
            </a:r>
          </a:p>
          <a:p>
            <a:pPr algn="l"/>
            <a:r>
              <a:rPr lang="ru-RU" sz="3600" b="1" dirty="0" smtClean="0">
                <a:solidFill>
                  <a:srgbClr val="FFFF00"/>
                </a:solidFill>
              </a:rPr>
              <a:t> ПОЛИГЛОТ-( от греч. р</a:t>
            </a:r>
            <a:r>
              <a:rPr lang="en-US" sz="3600" b="1" dirty="0" err="1" smtClean="0">
                <a:solidFill>
                  <a:srgbClr val="FFFF00"/>
                </a:solidFill>
              </a:rPr>
              <a:t>oly</a:t>
            </a:r>
            <a:r>
              <a:rPr lang="ru-RU" sz="3600" b="1" dirty="0" smtClean="0">
                <a:solidFill>
                  <a:srgbClr val="FFFF00"/>
                </a:solidFill>
              </a:rPr>
              <a:t> «много» и </a:t>
            </a:r>
            <a:r>
              <a:rPr lang="en-US" sz="3600" b="1" dirty="0" err="1" smtClean="0">
                <a:solidFill>
                  <a:srgbClr val="FFFF00"/>
                </a:solidFill>
              </a:rPr>
              <a:t>glotta</a:t>
            </a:r>
            <a:r>
              <a:rPr lang="ru-RU" sz="3600" b="1" dirty="0" smtClean="0">
                <a:solidFill>
                  <a:srgbClr val="FFFF00"/>
                </a:solidFill>
              </a:rPr>
              <a:t>  «язык») - человек, владеющий многими языками.</a:t>
            </a:r>
            <a:endParaRPr lang="ru-RU" sz="3600" b="1" dirty="0">
              <a:solidFill>
                <a:srgbClr val="FFFF00"/>
              </a:solidFill>
            </a:endParaRPr>
          </a:p>
        </p:txBody>
      </p:sp>
      <p:pic>
        <p:nvPicPr>
          <p:cNvPr id="3074" name="Picture 2" descr="C:\Program Files\Microsoft Office\MEDIA\CAGCAT10\j0335112.wmf"/>
          <p:cNvPicPr>
            <a:picLocks noChangeAspect="1" noChangeArrowheads="1"/>
          </p:cNvPicPr>
          <p:nvPr/>
        </p:nvPicPr>
        <p:blipFill>
          <a:blip r:embed="rId2" cstate="print"/>
          <a:srcRect/>
          <a:stretch>
            <a:fillRect/>
          </a:stretch>
        </p:blipFill>
        <p:spPr bwMode="auto">
          <a:xfrm>
            <a:off x="7596336" y="5445224"/>
            <a:ext cx="895198" cy="89519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800" dirty="0" smtClean="0">
                <a:solidFill>
                  <a:schemeClr val="accent6"/>
                </a:solidFill>
                <a:effectLst>
                  <a:outerShdw blurRad="38100" dist="38100" dir="2700000" algn="tl">
                    <a:srgbClr val="000000">
                      <a:alpha val="43137"/>
                    </a:srgbClr>
                  </a:outerShdw>
                </a:effectLst>
              </a:rPr>
              <a:t>Цели и задачи конкурса</a:t>
            </a:r>
            <a:endParaRPr lang="ru-RU" sz="4800" dirty="0">
              <a:solidFill>
                <a:schemeClr val="accent6"/>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p:txBody>
          <a:bodyPr>
            <a:normAutofit/>
          </a:bodyPr>
          <a:lstStyle/>
          <a:p>
            <a:r>
              <a:rPr lang="ru-RU" sz="5400" b="1" dirty="0" smtClean="0">
                <a:solidFill>
                  <a:schemeClr val="tx2"/>
                </a:solidFill>
              </a:rPr>
              <a:t>Повысить интерес к изучению языков  ( в нашем случае  к русскому  и английскому  языкам)</a:t>
            </a:r>
            <a:endParaRPr lang="ru-RU" sz="5400" b="1" dirty="0">
              <a:solidFill>
                <a:schemeClr val="tx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548680"/>
            <a:ext cx="8892480" cy="1584176"/>
          </a:xfrm>
        </p:spPr>
        <p:txBody>
          <a:bodyPr>
            <a:noAutofit/>
          </a:bodyPr>
          <a:lstStyle/>
          <a:p>
            <a:pPr algn="ctr"/>
            <a:r>
              <a:rPr lang="ru-RU" sz="6600" dirty="0" smtClean="0">
                <a:solidFill>
                  <a:schemeClr val="tx1"/>
                </a:solidFill>
              </a:rPr>
              <a:t/>
            </a:r>
            <a:br>
              <a:rPr lang="ru-RU" sz="6600" dirty="0" smtClean="0">
                <a:solidFill>
                  <a:schemeClr val="tx1"/>
                </a:solidFill>
              </a:rPr>
            </a:br>
            <a:r>
              <a:rPr lang="ru-RU" sz="6600" dirty="0" smtClean="0">
                <a:solidFill>
                  <a:schemeClr val="tx1"/>
                </a:solidFill>
              </a:rPr>
              <a:t/>
            </a:r>
            <a:br>
              <a:rPr lang="ru-RU" sz="6600" dirty="0" smtClean="0">
                <a:solidFill>
                  <a:schemeClr val="tx1"/>
                </a:solidFill>
              </a:rPr>
            </a:br>
            <a:r>
              <a:rPr lang="ru-RU" sz="6600" dirty="0" smtClean="0">
                <a:solidFill>
                  <a:schemeClr val="tx1"/>
                </a:solidFill>
              </a:rPr>
              <a:t>                                      Пословицы и поговорки о языке</a:t>
            </a:r>
            <a:endParaRPr lang="ru-RU" sz="6600" dirty="0">
              <a:solidFill>
                <a:schemeClr val="tx1"/>
              </a:solidFill>
            </a:endParaRPr>
          </a:p>
        </p:txBody>
      </p:sp>
      <p:sp>
        <p:nvSpPr>
          <p:cNvPr id="3" name="Содержимое 2"/>
          <p:cNvSpPr>
            <a:spLocks noGrp="1"/>
          </p:cNvSpPr>
          <p:nvPr>
            <p:ph idx="1"/>
          </p:nvPr>
        </p:nvSpPr>
        <p:spPr>
          <a:xfrm>
            <a:off x="457200" y="1988840"/>
            <a:ext cx="8229600" cy="4320520"/>
          </a:xfrm>
        </p:spPr>
        <p:txBody>
          <a:bodyPr>
            <a:normAutofit/>
          </a:bodyPr>
          <a:lstStyle/>
          <a:p>
            <a:r>
              <a:rPr lang="ru-RU" sz="4400" b="1" dirty="0" smtClean="0"/>
              <a:t>Язык говорит, а голова не ведает.</a:t>
            </a:r>
          </a:p>
          <a:p>
            <a:r>
              <a:rPr lang="ru-RU" sz="4400" b="1" dirty="0" smtClean="0"/>
              <a:t>Языком не спеши, а делом не ленись.</a:t>
            </a:r>
          </a:p>
          <a:p>
            <a:r>
              <a:rPr lang="ru-RU" sz="4400" b="1" dirty="0" smtClean="0"/>
              <a:t>Язык мой – враг мой</a:t>
            </a:r>
            <a:endParaRPr lang="ru-RU" sz="44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2030" y="0"/>
            <a:ext cx="8229600" cy="45719"/>
          </a:xfrm>
        </p:spPr>
        <p:txBody>
          <a:bodyPr>
            <a:normAutofit fontScale="90000"/>
          </a:bodyPr>
          <a:lstStyle/>
          <a:p>
            <a:endParaRPr lang="ru-RU" dirty="0"/>
          </a:p>
        </p:txBody>
      </p:sp>
      <p:sp>
        <p:nvSpPr>
          <p:cNvPr id="3" name="Подзаголовок 2"/>
          <p:cNvSpPr>
            <a:spLocks noGrp="1"/>
          </p:cNvSpPr>
          <p:nvPr>
            <p:ph type="subTitle" idx="1"/>
          </p:nvPr>
        </p:nvSpPr>
        <p:spPr>
          <a:xfrm>
            <a:off x="539552" y="1052736"/>
            <a:ext cx="8136904" cy="5112568"/>
          </a:xfrm>
        </p:spPr>
        <p:txBody>
          <a:bodyPr>
            <a:normAutofit/>
          </a:bodyPr>
          <a:lstStyle/>
          <a:p>
            <a:pPr algn="l"/>
            <a:r>
              <a:rPr lang="en-US" sz="4400" dirty="0" smtClean="0"/>
              <a:t>-</a:t>
            </a:r>
            <a:r>
              <a:rPr lang="en-US" sz="4800" b="1" dirty="0" smtClean="0"/>
              <a:t>He cannot speak well that cannot hold his tongue.</a:t>
            </a:r>
          </a:p>
          <a:p>
            <a:pPr algn="l"/>
            <a:r>
              <a:rPr lang="en-US" sz="4800" b="1" dirty="0" smtClean="0"/>
              <a:t>-A still tongue makes a wise head.</a:t>
            </a:r>
          </a:p>
          <a:p>
            <a:pPr algn="l"/>
            <a:r>
              <a:rPr lang="en-US" sz="4800" b="1" dirty="0" smtClean="0"/>
              <a:t>-The tongue is not still, yet it cuts.</a:t>
            </a:r>
            <a:endParaRPr lang="ru-RU" sz="48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2564903"/>
            <a:ext cx="7772400" cy="1728193"/>
          </a:xfrm>
        </p:spPr>
        <p:txBody>
          <a:bodyPr>
            <a:noAutofit/>
          </a:bodyPr>
          <a:lstStyle/>
          <a:p>
            <a:pPr algn="ctr"/>
            <a:r>
              <a:rPr lang="ru-RU" sz="8800" dirty="0" smtClean="0">
                <a:solidFill>
                  <a:schemeClr val="tx1"/>
                </a:solidFill>
              </a:rPr>
              <a:t/>
            </a:r>
            <a:br>
              <a:rPr lang="ru-RU" sz="8800" dirty="0" smtClean="0">
                <a:solidFill>
                  <a:schemeClr val="tx1"/>
                </a:solidFill>
              </a:rPr>
            </a:br>
            <a:r>
              <a:rPr lang="ru-RU" sz="8800" dirty="0" smtClean="0">
                <a:solidFill>
                  <a:schemeClr val="tx1"/>
                </a:solidFill>
              </a:rPr>
              <a:t/>
            </a:r>
            <a:br>
              <a:rPr lang="ru-RU" sz="8800" dirty="0" smtClean="0">
                <a:solidFill>
                  <a:schemeClr val="tx1"/>
                </a:solidFill>
              </a:rPr>
            </a:br>
            <a:r>
              <a:rPr lang="ru-RU" sz="8800" dirty="0" smtClean="0">
                <a:solidFill>
                  <a:schemeClr val="tx1"/>
                </a:solidFill>
              </a:rPr>
              <a:t>       </a:t>
            </a:r>
            <a:r>
              <a:rPr lang="ru-RU" sz="8800" dirty="0" smtClean="0">
                <a:solidFill>
                  <a:srgbClr val="8FFC0C"/>
                </a:solidFill>
              </a:rPr>
              <a:t>Представление команд</a:t>
            </a:r>
            <a:endParaRPr lang="ru-RU" sz="8800" dirty="0">
              <a:solidFill>
                <a:srgbClr val="8FFC0C"/>
              </a:solidFill>
            </a:endParaRPr>
          </a:p>
        </p:txBody>
      </p:sp>
      <p:sp>
        <p:nvSpPr>
          <p:cNvPr id="8" name="Текст 7"/>
          <p:cNvSpPr>
            <a:spLocks noGrp="1"/>
          </p:cNvSpPr>
          <p:nvPr>
            <p:ph type="body" idx="1"/>
          </p:nvPr>
        </p:nvSpPr>
        <p:spPr>
          <a:xfrm flipH="1" flipV="1">
            <a:off x="8302750" y="4214373"/>
            <a:ext cx="85673" cy="45719"/>
          </a:xfrm>
        </p:spPr>
        <p:txBody>
          <a:bodyPr>
            <a:normAutofit fontScale="25000" lnSpcReduction="20000"/>
          </a:bodyPr>
          <a:lstStyle/>
          <a:p>
            <a:endParaRPr lang="ru-RU" dirty="0"/>
          </a:p>
        </p:txBody>
      </p:sp>
      <p:pic>
        <p:nvPicPr>
          <p:cNvPr id="1026" name="Picture 2" descr="C:\Program Files\Microsoft Office\MEDIA\CAGCAT10\j0216588.wmf"/>
          <p:cNvPicPr>
            <a:picLocks noChangeAspect="1" noChangeArrowheads="1"/>
          </p:cNvPicPr>
          <p:nvPr/>
        </p:nvPicPr>
        <p:blipFill>
          <a:blip r:embed="rId2" cstate="print"/>
          <a:srcRect/>
          <a:stretch>
            <a:fillRect/>
          </a:stretch>
        </p:blipFill>
        <p:spPr bwMode="auto">
          <a:xfrm>
            <a:off x="7092280" y="4581128"/>
            <a:ext cx="1609344" cy="1807769"/>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84784"/>
            <a:ext cx="8229600" cy="2736304"/>
          </a:xfrm>
        </p:spPr>
        <p:txBody>
          <a:bodyPr>
            <a:noAutofit/>
          </a:bodyPr>
          <a:lstStyle/>
          <a:p>
            <a:pPr algn="ctr"/>
            <a:r>
              <a:rPr lang="ru-RU" sz="8000" b="1" dirty="0" smtClean="0">
                <a:solidFill>
                  <a:srgbClr val="FF00FF"/>
                </a:solidFill>
              </a:rPr>
              <a:t/>
            </a:r>
            <a:br>
              <a:rPr lang="ru-RU" sz="8000" b="1" dirty="0" smtClean="0">
                <a:solidFill>
                  <a:srgbClr val="FF00FF"/>
                </a:solidFill>
              </a:rPr>
            </a:br>
            <a:r>
              <a:rPr lang="ru-RU" sz="8000" b="1" dirty="0" smtClean="0">
                <a:solidFill>
                  <a:srgbClr val="FF00FF"/>
                </a:solidFill>
              </a:rPr>
              <a:t/>
            </a:r>
            <a:br>
              <a:rPr lang="ru-RU" sz="8000" b="1" dirty="0" smtClean="0">
                <a:solidFill>
                  <a:srgbClr val="FF00FF"/>
                </a:solidFill>
              </a:rPr>
            </a:br>
            <a:r>
              <a:rPr lang="ru-RU" sz="8000" b="1" dirty="0" smtClean="0">
                <a:solidFill>
                  <a:srgbClr val="FF00FF"/>
                </a:solidFill>
              </a:rPr>
              <a:t/>
            </a:r>
            <a:br>
              <a:rPr lang="ru-RU" sz="8000" b="1" dirty="0" smtClean="0">
                <a:solidFill>
                  <a:srgbClr val="FF00FF"/>
                </a:solidFill>
              </a:rPr>
            </a:br>
            <a:r>
              <a:rPr lang="ru-RU" sz="8000" b="1" dirty="0" smtClean="0">
                <a:solidFill>
                  <a:srgbClr val="FF00FF"/>
                </a:solidFill>
              </a:rPr>
              <a:t/>
            </a:r>
            <a:br>
              <a:rPr lang="ru-RU" sz="8000" b="1" dirty="0" smtClean="0">
                <a:solidFill>
                  <a:srgbClr val="FF00FF"/>
                </a:solidFill>
              </a:rPr>
            </a:br>
            <a:r>
              <a:rPr lang="ru-RU" sz="8000" b="1" dirty="0" smtClean="0">
                <a:solidFill>
                  <a:srgbClr val="FF00FF"/>
                </a:solidFill>
              </a:rPr>
              <a:t/>
            </a:r>
            <a:br>
              <a:rPr lang="ru-RU" sz="8000" b="1" dirty="0" smtClean="0">
                <a:solidFill>
                  <a:srgbClr val="FF00FF"/>
                </a:solidFill>
              </a:rPr>
            </a:br>
            <a:r>
              <a:rPr lang="ru-RU" sz="8000" b="1" dirty="0" smtClean="0">
                <a:solidFill>
                  <a:srgbClr val="FF00FF"/>
                </a:solidFill>
              </a:rPr>
              <a:t/>
            </a:r>
            <a:br>
              <a:rPr lang="ru-RU" sz="8000" b="1" dirty="0" smtClean="0">
                <a:solidFill>
                  <a:srgbClr val="FF00FF"/>
                </a:solidFill>
              </a:rPr>
            </a:br>
            <a:r>
              <a:rPr lang="ru-RU" sz="8000" b="1" dirty="0" smtClean="0">
                <a:solidFill>
                  <a:srgbClr val="FF00FF"/>
                </a:solidFill>
              </a:rPr>
              <a:t/>
            </a:r>
            <a:br>
              <a:rPr lang="ru-RU" sz="8000" b="1" dirty="0" smtClean="0">
                <a:solidFill>
                  <a:srgbClr val="FF00FF"/>
                </a:solidFill>
              </a:rPr>
            </a:br>
            <a:r>
              <a:rPr lang="ru-RU" sz="8000" b="1" dirty="0" smtClean="0">
                <a:solidFill>
                  <a:srgbClr val="FF00FF"/>
                </a:solidFill>
              </a:rPr>
              <a:t>ЗНАТОКИ</a:t>
            </a:r>
            <a:endParaRPr lang="ru-RU" sz="8000" b="1" dirty="0">
              <a:solidFill>
                <a:srgbClr val="FF00FF"/>
              </a:solidFill>
            </a:endParaRPr>
          </a:p>
        </p:txBody>
      </p:sp>
      <p:sp>
        <p:nvSpPr>
          <p:cNvPr id="3" name="Содержимое 2"/>
          <p:cNvSpPr>
            <a:spLocks noGrp="1"/>
          </p:cNvSpPr>
          <p:nvPr>
            <p:ph idx="1"/>
          </p:nvPr>
        </p:nvSpPr>
        <p:spPr>
          <a:xfrm>
            <a:off x="457200" y="5733256"/>
            <a:ext cx="8229600" cy="144016"/>
          </a:xfrm>
        </p:spPr>
        <p:txBody>
          <a:bodyPr>
            <a:normAutofit fontScale="25000" lnSpcReduction="20000"/>
          </a:bodyPr>
          <a:lstStyle/>
          <a:p>
            <a:endParaRPr lang="ru-RU" dirty="0"/>
          </a:p>
        </p:txBody>
      </p:sp>
      <p:pic>
        <p:nvPicPr>
          <p:cNvPr id="2050" name="Picture 2" descr="C:\Program Files\Microsoft Office\MEDIA\CAGCAT10\j0301252.wmf"/>
          <p:cNvPicPr>
            <a:picLocks noChangeAspect="1" noChangeArrowheads="1"/>
          </p:cNvPicPr>
          <p:nvPr/>
        </p:nvPicPr>
        <p:blipFill>
          <a:blip r:embed="rId2" cstate="print"/>
          <a:srcRect/>
          <a:stretch>
            <a:fillRect/>
          </a:stretch>
        </p:blipFill>
        <p:spPr bwMode="auto">
          <a:xfrm>
            <a:off x="6732240" y="1196752"/>
            <a:ext cx="1829714" cy="1565453"/>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334</TotalTime>
  <Words>1066</Words>
  <Application>Microsoft Office PowerPoint</Application>
  <PresentationFormat>Экран (4:3)</PresentationFormat>
  <Paragraphs>110</Paragraphs>
  <Slides>30</Slides>
  <Notes>0</Notes>
  <HiddenSlides>0</HiddenSlides>
  <MMClips>1</MMClips>
  <ScaleCrop>false</ScaleCrop>
  <HeadingPairs>
    <vt:vector size="4" baseType="variant">
      <vt:variant>
        <vt:lpstr>Тема</vt:lpstr>
      </vt:variant>
      <vt:variant>
        <vt:i4>1</vt:i4>
      </vt:variant>
      <vt:variant>
        <vt:lpstr>Заголовки слайдов</vt:lpstr>
      </vt:variant>
      <vt:variant>
        <vt:i4>30</vt:i4>
      </vt:variant>
    </vt:vector>
  </HeadingPairs>
  <TitlesOfParts>
    <vt:vector size="31" baseType="lpstr">
      <vt:lpstr>Поток</vt:lpstr>
      <vt:lpstr>             ПОЛИГЛОТ</vt:lpstr>
      <vt:lpstr>       Когда возник язык?</vt:lpstr>
      <vt:lpstr>Сколько языков на планете ?</vt:lpstr>
      <vt:lpstr>Кто такие полиглоты?   </vt:lpstr>
      <vt:lpstr>Цели и задачи конкурса</vt:lpstr>
      <vt:lpstr>                                        Пословицы и поговорки о языке</vt:lpstr>
      <vt:lpstr>Слайд 7</vt:lpstr>
      <vt:lpstr>         Представление команд</vt:lpstr>
      <vt:lpstr>       ЗНАТОКИ</vt:lpstr>
      <vt:lpstr>ПОЛИГЛОТ</vt:lpstr>
      <vt:lpstr>Пословицы и поговорки</vt:lpstr>
      <vt:lpstr>КЛЮЧ к ЗАДАНИЮ</vt:lpstr>
      <vt:lpstr>ЗАГАДКИ</vt:lpstr>
      <vt:lpstr>Слайд 14</vt:lpstr>
      <vt:lpstr>Слайд 15</vt:lpstr>
      <vt:lpstr>Слайд 16</vt:lpstr>
      <vt:lpstr>ЯЗЫК МОЙ-ДРУГ МОЙ</vt:lpstr>
      <vt:lpstr>ПЕРЕВОДЧИК</vt:lpstr>
      <vt:lpstr>Слайд 19</vt:lpstr>
      <vt:lpstr>КЛЮЧ К ЗАДАНИЮ</vt:lpstr>
      <vt:lpstr>ЗАИМСТВОВАННЫЕ СЛОВА</vt:lpstr>
      <vt:lpstr>Слайд 22</vt:lpstr>
      <vt:lpstr>Слайд 23</vt:lpstr>
      <vt:lpstr>ЗАИМСТВОВАНИЯ</vt:lpstr>
      <vt:lpstr>Слайд 25</vt:lpstr>
      <vt:lpstr>Слайд 26</vt:lpstr>
      <vt:lpstr>Конкурс  капитанов</vt:lpstr>
      <vt:lpstr>ДОМАШНЕЕ  ЗАДАНИЕ</vt:lpstr>
      <vt:lpstr>ИЗУЧАЙТЕ И ЛЮБИТЕ ЯЗЫКИ!</vt:lpstr>
      <vt:lpstr>Турганбаева Гульжан Геннадьевна – учитель русского языка и литературы; Садыбекова Гульбахыт Кусаиновна – учитель английского языка.</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ПОЛИГЛОТ</dc:title>
  <dc:creator>user</dc:creator>
  <cp:lastModifiedBy>user</cp:lastModifiedBy>
  <cp:revision>41</cp:revision>
  <dcterms:created xsi:type="dcterms:W3CDTF">2011-12-19T15:41:52Z</dcterms:created>
  <dcterms:modified xsi:type="dcterms:W3CDTF">2012-01-02T18:28:33Z</dcterms:modified>
</cp:coreProperties>
</file>