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9E684-4498-408A-8C93-5EE4CCC7BB81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A502D-11D8-4120-993E-49F4CB5F8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7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A502D-11D8-4120-993E-49F4CB5F82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2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3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0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2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16E4-E6BA-47B9-949F-ACA248A7AF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9125-8AC9-4480-9507-BD6917C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Учитель: Литвинова Е.С.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564904"/>
            <a:ext cx="6408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Суффиксы -ИК и –ЕК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существительных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374" y="1340768"/>
            <a:ext cx="6984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Десятое декабря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Классная работа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7255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Спишите, вставьте пропущенные буквы. Выделите суффиксы в именах существительных.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Много загадок т…</a:t>
            </a:r>
            <a:r>
              <a:rPr lang="ru-RU" dirty="0" err="1"/>
              <a:t>ит</a:t>
            </a:r>
            <a:r>
              <a:rPr lang="ru-RU" dirty="0"/>
              <a:t> в себе обыкновенный ёж…к. Этот к…</a:t>
            </a:r>
            <a:r>
              <a:rPr lang="ru-RU" dirty="0" err="1"/>
              <a:t>лючий</a:t>
            </a:r>
            <a:r>
              <a:rPr lang="ru-RU" dirty="0"/>
              <a:t> </a:t>
            </a:r>
            <a:r>
              <a:rPr lang="ru-RU" dirty="0" err="1"/>
              <a:t>клубоч</a:t>
            </a:r>
            <a:r>
              <a:rPr lang="ru-RU" dirty="0"/>
              <a:t>…к выдерживает </a:t>
            </a:r>
            <a:r>
              <a:rPr lang="ru-RU" dirty="0" err="1"/>
              <a:t>чудов</a:t>
            </a:r>
            <a:r>
              <a:rPr lang="ru-RU" dirty="0"/>
              <a:t>…</a:t>
            </a:r>
            <a:r>
              <a:rPr lang="ru-RU" dirty="0" err="1"/>
              <a:t>щные</a:t>
            </a:r>
            <a:r>
              <a:rPr lang="ru-RU" dirty="0"/>
              <a:t> дозы ядов.</a:t>
            </a:r>
          </a:p>
          <a:p>
            <a:pPr marL="0" indent="0">
              <a:buNone/>
            </a:pPr>
            <a:r>
              <a:rPr lang="ru-RU" dirty="0"/>
              <a:t>Х…</a:t>
            </a:r>
            <a:r>
              <a:rPr lang="ru-RU" dirty="0" err="1"/>
              <a:t>дячий</a:t>
            </a:r>
            <a:r>
              <a:rPr lang="ru-RU" dirty="0"/>
              <a:t> </a:t>
            </a:r>
            <a:r>
              <a:rPr lang="ru-RU" dirty="0" err="1"/>
              <a:t>комоч</a:t>
            </a:r>
            <a:r>
              <a:rPr lang="ru-RU" dirty="0"/>
              <a:t>…к защищён мощнее, чем зримым своим </a:t>
            </a:r>
            <a:r>
              <a:rPr lang="ru-RU" dirty="0" err="1"/>
              <a:t>заборч</a:t>
            </a:r>
            <a:r>
              <a:rPr lang="ru-RU" dirty="0"/>
              <a:t>…ком из </a:t>
            </a:r>
            <a:r>
              <a:rPr lang="ru-RU" dirty="0" err="1"/>
              <a:t>иголоч</a:t>
            </a:r>
            <a:r>
              <a:rPr lang="ru-RU" dirty="0"/>
              <a:t>…к.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пр</a:t>
            </a:r>
            <a:r>
              <a:rPr lang="ru-RU" dirty="0"/>
              <a:t>…роде ещё много тайн секретов, ключ…к </a:t>
            </a:r>
            <a:r>
              <a:rPr lang="ru-RU" dirty="0" err="1"/>
              <a:t>к</a:t>
            </a:r>
            <a:r>
              <a:rPr lang="ru-RU" dirty="0"/>
              <a:t> которым надо искать и искать. </a:t>
            </a:r>
          </a:p>
        </p:txBody>
      </p:sp>
    </p:spTree>
    <p:extLst>
      <p:ext uri="{BB962C8B-B14F-4D97-AF65-F5344CB8AC3E}">
        <p14:creationId xmlns:p14="http://schemas.microsoft.com/office/powerpoint/2010/main" val="2166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самоконтроля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определить, с помощью какого суффикса образовано имя существительное?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Какое значение придают существительным суффиксы – чик, -</a:t>
            </a:r>
            <a:r>
              <a:rPr lang="ru-RU" dirty="0" err="1"/>
              <a:t>щик</a:t>
            </a:r>
            <a:r>
              <a:rPr lang="ru-RU" dirty="0"/>
              <a:t>, -</a:t>
            </a:r>
            <a:r>
              <a:rPr lang="ru-RU" dirty="0" err="1"/>
              <a:t>ек</a:t>
            </a:r>
            <a:r>
              <a:rPr lang="ru-RU" dirty="0"/>
              <a:t>, -</a:t>
            </a:r>
            <a:r>
              <a:rPr lang="ru-RU" dirty="0" err="1"/>
              <a:t>ик</a:t>
            </a:r>
            <a:r>
              <a:rPr lang="ru-RU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 чего зависит выбор гласных в суффиксах –</a:t>
            </a:r>
            <a:r>
              <a:rPr lang="ru-RU" dirty="0" err="1"/>
              <a:t>ек</a:t>
            </a:r>
            <a:r>
              <a:rPr lang="ru-RU" dirty="0"/>
              <a:t> и –</a:t>
            </a:r>
            <a:r>
              <a:rPr lang="ru-RU" dirty="0" err="1"/>
              <a:t>ик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547260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А1. В </a:t>
            </a:r>
            <a:r>
              <a:rPr lang="ru-RU" dirty="0"/>
              <a:t>каком слове пропущена буква И?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звоноч</a:t>
            </a:r>
            <a:r>
              <a:rPr lang="ru-RU" dirty="0"/>
              <a:t>…к, 2) </a:t>
            </a:r>
            <a:r>
              <a:rPr lang="ru-RU" dirty="0" err="1"/>
              <a:t>денёч</a:t>
            </a:r>
            <a:r>
              <a:rPr lang="ru-RU" dirty="0"/>
              <a:t>…к, 3) калач…к, 4) </a:t>
            </a:r>
            <a:r>
              <a:rPr lang="ru-RU" dirty="0" err="1"/>
              <a:t>ножич</a:t>
            </a:r>
            <a:r>
              <a:rPr lang="ru-RU" dirty="0"/>
              <a:t>…к</a:t>
            </a:r>
          </a:p>
          <a:p>
            <a:pPr marL="0" lvl="0" indent="0">
              <a:buNone/>
            </a:pPr>
            <a:r>
              <a:rPr lang="ru-RU" dirty="0" smtClean="0"/>
              <a:t>А2. В </a:t>
            </a:r>
            <a:r>
              <a:rPr lang="ru-RU" dirty="0"/>
              <a:t>каком слове пропущена буква Е?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молоточ</a:t>
            </a:r>
            <a:r>
              <a:rPr lang="ru-RU" dirty="0"/>
              <a:t>...к, 2) </a:t>
            </a:r>
            <a:r>
              <a:rPr lang="ru-RU" dirty="0" err="1"/>
              <a:t>бубенч</a:t>
            </a:r>
            <a:r>
              <a:rPr lang="ru-RU" dirty="0"/>
              <a:t>…к, 3) карандаш…к, 4) чертёж…к</a:t>
            </a:r>
          </a:p>
          <a:p>
            <a:pPr marL="0" lvl="0" indent="0">
              <a:buNone/>
            </a:pPr>
            <a:r>
              <a:rPr lang="ru-RU" dirty="0" smtClean="0"/>
              <a:t>А3. В </a:t>
            </a:r>
            <a:r>
              <a:rPr lang="ru-RU" dirty="0"/>
              <a:t>каком слове пропущена буква Е?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велосипед…к, 2) халат…к, 3) бегемот…к, 4) </a:t>
            </a:r>
            <a:r>
              <a:rPr lang="ru-RU" dirty="0" err="1"/>
              <a:t>бережоч</a:t>
            </a:r>
            <a:r>
              <a:rPr lang="ru-RU" dirty="0"/>
              <a:t>…к</a:t>
            </a:r>
          </a:p>
          <a:p>
            <a:pPr marL="0" lvl="0" indent="0">
              <a:buNone/>
            </a:pPr>
            <a:r>
              <a:rPr lang="ru-RU" dirty="0" smtClean="0"/>
              <a:t>А4. В </a:t>
            </a:r>
            <a:r>
              <a:rPr lang="ru-RU" dirty="0"/>
              <a:t>каком слове пропущена не такая буква, как в трёх остальных?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рисуноч</a:t>
            </a:r>
            <a:r>
              <a:rPr lang="ru-RU" dirty="0"/>
              <a:t>…к, 2) манеж…к, 3) </a:t>
            </a:r>
            <a:r>
              <a:rPr lang="ru-RU" dirty="0" err="1"/>
              <a:t>песоч</a:t>
            </a:r>
            <a:r>
              <a:rPr lang="ru-RU" dirty="0"/>
              <a:t>…к, 4) </a:t>
            </a:r>
            <a:r>
              <a:rPr lang="ru-RU" dirty="0" err="1"/>
              <a:t>полушубоч</a:t>
            </a:r>
            <a:r>
              <a:rPr lang="ru-RU" dirty="0"/>
              <a:t>…к</a:t>
            </a:r>
          </a:p>
          <a:p>
            <a:pPr marL="0" lvl="0" indent="0">
              <a:buNone/>
            </a:pPr>
            <a:r>
              <a:rPr lang="ru-RU" smtClean="0"/>
              <a:t>А5. В </a:t>
            </a:r>
            <a:r>
              <a:rPr lang="ru-RU" dirty="0"/>
              <a:t>каком слове пишется не такая гласная, как в трёх остальных?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салат...к ; 2) </a:t>
            </a:r>
            <a:r>
              <a:rPr lang="ru-RU" dirty="0" err="1"/>
              <a:t>клубоч</a:t>
            </a:r>
            <a:r>
              <a:rPr lang="ru-RU" dirty="0"/>
              <a:t>..к, 3) карниз…к, 4) паркет…к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5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ru-RU" dirty="0"/>
              <a:t>Отметить верные утверждения: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Имя существительное – это часть речи, которая обозначает действие предмета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Имя существительное отвечает на вопросы кто? что?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Имена существительные изменяются по родам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Все имена существительные изменяются по падежам и числам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К разносклоняемым существительным относятся 10 существительных среднего рода на –</a:t>
            </a:r>
            <a:r>
              <a:rPr lang="ru-RU" dirty="0" err="1"/>
              <a:t>мя</a:t>
            </a:r>
            <a:r>
              <a:rPr lang="ru-RU" dirty="0"/>
              <a:t> и существительное мужского рода путь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Несклоняемые существительные имеют для всех падежей одну и ту же форму слова, а склоняемые - 6 форм.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Существительные сирота, задира, забияка, обжора можно отнести и к женскому, и к мужскому роду.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Не с существительным пишется слитно, если в предложении есть противопоставление с союзом А.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Если существительное без НЕ </a:t>
            </a:r>
            <a:r>
              <a:rPr lang="ru-RU" dirty="0" err="1"/>
              <a:t>не</a:t>
            </a:r>
            <a:r>
              <a:rPr lang="ru-RU" dirty="0"/>
              <a:t> употребляется, то оно пишется с Не слитно.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Буква Ч в суффиксе –чик (-</a:t>
            </a:r>
            <a:r>
              <a:rPr lang="ru-RU" dirty="0" err="1"/>
              <a:t>щик</a:t>
            </a:r>
            <a:r>
              <a:rPr lang="ru-RU" dirty="0"/>
              <a:t>) со значением лица пишется после букв д-т, з-с, ж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6282" y="116632"/>
            <a:ext cx="642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Фронтальный 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917" y="5589240"/>
            <a:ext cx="361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/>
              <a:t>2, 5, 7, 9, 10</a:t>
            </a:r>
          </a:p>
        </p:txBody>
      </p:sp>
    </p:spTree>
    <p:extLst>
      <p:ext uri="{BB962C8B-B14F-4D97-AF65-F5344CB8AC3E}">
        <p14:creationId xmlns:p14="http://schemas.microsoft.com/office/powerpoint/2010/main" val="27472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39962"/>
            <a:ext cx="3528392" cy="562939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1. В каком слове пишется Щ: </a:t>
            </a:r>
            <a:endParaRPr lang="ru-RU" dirty="0"/>
          </a:p>
          <a:p>
            <a:r>
              <a:rPr lang="ru-RU" dirty="0"/>
              <a:t>1) буфет...</a:t>
            </a:r>
            <a:r>
              <a:rPr lang="ru-RU" dirty="0" err="1"/>
              <a:t>ица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груз...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прессов...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объезд...</a:t>
            </a:r>
            <a:r>
              <a:rPr lang="ru-RU" dirty="0" err="1"/>
              <a:t>ик</a:t>
            </a:r>
            <a:endParaRPr lang="ru-RU" dirty="0"/>
          </a:p>
          <a:p>
            <a:r>
              <a:rPr lang="ru-RU" b="1" dirty="0"/>
              <a:t>2. В каком слове пишется Ч: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развед</a:t>
            </a:r>
            <a:r>
              <a:rPr lang="ru-RU" dirty="0"/>
              <a:t>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бакен...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камен...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спор...</a:t>
            </a:r>
            <a:r>
              <a:rPr lang="ru-RU" dirty="0" err="1"/>
              <a:t>ик</a:t>
            </a:r>
            <a:endParaRPr lang="ru-RU" dirty="0"/>
          </a:p>
          <a:p>
            <a:r>
              <a:rPr lang="ru-RU" b="1" dirty="0"/>
              <a:t>3. В каком слове пишется Щ: 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перебеж</a:t>
            </a:r>
            <a:r>
              <a:rPr lang="ru-RU" dirty="0"/>
              <a:t>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вертолёт...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рассказ...</a:t>
            </a:r>
            <a:r>
              <a:rPr lang="ru-RU" dirty="0" err="1"/>
              <a:t>ица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надсмотр...</a:t>
            </a:r>
            <a:r>
              <a:rPr lang="ru-RU" dirty="0" err="1"/>
              <a:t>ик</a:t>
            </a:r>
            <a:endParaRPr lang="ru-RU" dirty="0"/>
          </a:p>
          <a:p>
            <a:r>
              <a:rPr lang="ru-RU" b="1" dirty="0"/>
              <a:t>4. В каком слове пишется Ч:</a:t>
            </a:r>
            <a:endParaRPr lang="ru-RU" dirty="0"/>
          </a:p>
          <a:p>
            <a:r>
              <a:rPr lang="ru-RU" dirty="0"/>
              <a:t>1) компьютер...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экскаватор...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автомат...</a:t>
            </a:r>
            <a:r>
              <a:rPr lang="ru-RU" dirty="0" err="1"/>
              <a:t>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обман...</a:t>
            </a:r>
            <a:r>
              <a:rPr lang="ru-RU" dirty="0" err="1"/>
              <a:t>ик</a:t>
            </a:r>
            <a:endParaRPr lang="ru-RU" dirty="0"/>
          </a:p>
          <a:p>
            <a:r>
              <a:rPr lang="ru-RU" b="1" dirty="0"/>
              <a:t>5. В каком слове перед суффиксом пишется Ь? </a:t>
            </a:r>
            <a:endParaRPr lang="ru-RU" dirty="0"/>
          </a:p>
          <a:p>
            <a:r>
              <a:rPr lang="ru-RU" dirty="0"/>
              <a:t>1) стекол...</a:t>
            </a:r>
            <a:r>
              <a:rPr lang="ru-RU" dirty="0" err="1"/>
              <a:t>щик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бетон...</a:t>
            </a:r>
            <a:r>
              <a:rPr lang="ru-RU" dirty="0" err="1"/>
              <a:t>щик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домен...</a:t>
            </a:r>
            <a:r>
              <a:rPr lang="ru-RU" dirty="0" err="1"/>
              <a:t>щик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смен...</a:t>
            </a:r>
            <a:r>
              <a:rPr lang="ru-RU" dirty="0" err="1"/>
              <a:t>щик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3169" y="116632"/>
            <a:ext cx="4357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тестирование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039962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6. В каком слове перед суффиксом не пишется Ь? </a:t>
            </a:r>
            <a:endParaRPr lang="ru-RU" sz="1400" dirty="0"/>
          </a:p>
          <a:p>
            <a:r>
              <a:rPr lang="ru-RU" sz="1400" dirty="0"/>
              <a:t>1) пил...</a:t>
            </a:r>
            <a:r>
              <a:rPr lang="ru-RU" sz="1400" dirty="0" err="1"/>
              <a:t>щик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2) </a:t>
            </a:r>
            <a:r>
              <a:rPr lang="ru-RU" sz="1400" dirty="0" err="1"/>
              <a:t>кровел</a:t>
            </a:r>
            <a:r>
              <a:rPr lang="ru-RU" sz="1400" dirty="0"/>
              <a:t>...</a:t>
            </a:r>
            <a:r>
              <a:rPr lang="ru-RU" sz="1400" dirty="0" err="1"/>
              <a:t>щик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3) барабан...</a:t>
            </a:r>
            <a:r>
              <a:rPr lang="ru-RU" sz="1400" dirty="0" err="1"/>
              <a:t>щик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4) бурил...</a:t>
            </a:r>
            <a:r>
              <a:rPr lang="ru-RU" sz="1400" dirty="0" err="1"/>
              <a:t>щик</a:t>
            </a:r>
            <a:endParaRPr lang="ru-RU" sz="1400" dirty="0"/>
          </a:p>
          <a:p>
            <a:r>
              <a:rPr lang="ru-RU" sz="1400" b="1" dirty="0"/>
              <a:t>7. В каком слове пропущена буква С? </a:t>
            </a:r>
            <a:endParaRPr lang="ru-RU" sz="1400" dirty="0"/>
          </a:p>
          <a:p>
            <a:r>
              <a:rPr lang="ru-RU" sz="1400" dirty="0"/>
              <a:t>1) разно...чик</a:t>
            </a:r>
            <a:br>
              <a:rPr lang="ru-RU" sz="1400" dirty="0"/>
            </a:br>
            <a:r>
              <a:rPr lang="ru-RU" sz="1400" dirty="0"/>
              <a:t>2) </a:t>
            </a:r>
            <a:r>
              <a:rPr lang="ru-RU" sz="1400" dirty="0" err="1"/>
              <a:t>сма</a:t>
            </a:r>
            <a:r>
              <a:rPr lang="ru-RU" sz="1400" dirty="0"/>
              <a:t>...чик</a:t>
            </a:r>
            <a:br>
              <a:rPr lang="ru-RU" sz="1400" dirty="0"/>
            </a:br>
            <a:r>
              <a:rPr lang="ru-RU" sz="1400" dirty="0"/>
              <a:t>3) </a:t>
            </a:r>
            <a:r>
              <a:rPr lang="ru-RU" sz="1400" dirty="0" err="1"/>
              <a:t>изво</a:t>
            </a:r>
            <a:r>
              <a:rPr lang="ru-RU" sz="1400" dirty="0"/>
              <a:t>...чик</a:t>
            </a:r>
            <a:br>
              <a:rPr lang="ru-RU" sz="1400" dirty="0"/>
            </a:br>
            <a:r>
              <a:rPr lang="ru-RU" sz="1400" dirty="0"/>
              <a:t>4) </a:t>
            </a:r>
            <a:r>
              <a:rPr lang="ru-RU" sz="1400" dirty="0" err="1"/>
              <a:t>прика</a:t>
            </a:r>
            <a:r>
              <a:rPr lang="ru-RU" sz="1400" dirty="0"/>
              <a:t>...чик</a:t>
            </a:r>
          </a:p>
          <a:p>
            <a:r>
              <a:rPr lang="ru-RU" sz="1400" b="1" dirty="0"/>
              <a:t>8. В каком слове пропущена буква Д? </a:t>
            </a:r>
            <a:endParaRPr lang="ru-RU" sz="1400" dirty="0"/>
          </a:p>
          <a:p>
            <a:r>
              <a:rPr lang="ru-RU" sz="1400" dirty="0"/>
              <a:t>1) </a:t>
            </a:r>
            <a:r>
              <a:rPr lang="ru-RU" sz="1400" dirty="0" err="1"/>
              <a:t>лё</a:t>
            </a:r>
            <a:r>
              <a:rPr lang="ru-RU" sz="1400" dirty="0"/>
              <a:t>...</a:t>
            </a:r>
            <a:r>
              <a:rPr lang="ru-RU" sz="1400" dirty="0" err="1"/>
              <a:t>чица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2) </a:t>
            </a:r>
            <a:r>
              <a:rPr lang="ru-RU" sz="1400" dirty="0" err="1"/>
              <a:t>аппара</a:t>
            </a:r>
            <a:r>
              <a:rPr lang="ru-RU" sz="1400" dirty="0"/>
              <a:t>...чик</a:t>
            </a:r>
            <a:br>
              <a:rPr lang="ru-RU" sz="1400" dirty="0"/>
            </a:br>
            <a:r>
              <a:rPr lang="ru-RU" sz="1400" dirty="0"/>
              <a:t>3) прока...чик</a:t>
            </a:r>
            <a:br>
              <a:rPr lang="ru-RU" sz="1400" dirty="0"/>
            </a:br>
            <a:r>
              <a:rPr lang="ru-RU" sz="1400" dirty="0"/>
              <a:t>4) </a:t>
            </a:r>
            <a:r>
              <a:rPr lang="ru-RU" sz="1400" dirty="0" err="1"/>
              <a:t>наво</a:t>
            </a:r>
            <a:r>
              <a:rPr lang="ru-RU" sz="1400" dirty="0"/>
              <a:t>...</a:t>
            </a:r>
            <a:r>
              <a:rPr lang="ru-RU" sz="1400" dirty="0" err="1"/>
              <a:t>чица</a:t>
            </a:r>
            <a:r>
              <a:rPr lang="ru-RU" sz="1400" dirty="0"/>
              <a:t> </a:t>
            </a:r>
          </a:p>
          <a:p>
            <a:r>
              <a:rPr lang="ru-RU" sz="1400" b="1" dirty="0"/>
              <a:t>9. В каком слове суффикс –ЧИК- не имеет значения лица? </a:t>
            </a:r>
            <a:endParaRPr lang="ru-RU" sz="1400" dirty="0"/>
          </a:p>
          <a:p>
            <a:r>
              <a:rPr lang="ru-RU" sz="1400" dirty="0"/>
              <a:t>1) учётчик</a:t>
            </a:r>
            <a:br>
              <a:rPr lang="ru-RU" sz="1400" dirty="0"/>
            </a:br>
            <a:r>
              <a:rPr lang="ru-RU" sz="1400" dirty="0"/>
              <a:t>2) трактирчик</a:t>
            </a:r>
            <a:br>
              <a:rPr lang="ru-RU" sz="1400" dirty="0"/>
            </a:br>
            <a:r>
              <a:rPr lang="ru-RU" sz="1400" dirty="0"/>
              <a:t>3) подписчик</a:t>
            </a:r>
            <a:br>
              <a:rPr lang="ru-RU" sz="1400" dirty="0"/>
            </a:br>
            <a:r>
              <a:rPr lang="ru-RU" sz="1400" dirty="0"/>
              <a:t>4) обидчик</a:t>
            </a:r>
          </a:p>
          <a:p>
            <a:r>
              <a:rPr lang="ru-RU" sz="1400" b="1" dirty="0"/>
              <a:t>10. В каком слове суффикс –ЧИК- не имеет уменьшительно-ласкательного значения? </a:t>
            </a:r>
            <a:endParaRPr lang="ru-RU" sz="1400" dirty="0"/>
          </a:p>
          <a:p>
            <a:r>
              <a:rPr lang="ru-RU" sz="1400" dirty="0"/>
              <a:t>1) баллончик</a:t>
            </a:r>
            <a:br>
              <a:rPr lang="ru-RU" sz="1400" dirty="0"/>
            </a:br>
            <a:r>
              <a:rPr lang="ru-RU" sz="1400" dirty="0"/>
              <a:t>2) медальончик</a:t>
            </a:r>
            <a:br>
              <a:rPr lang="ru-RU" sz="1400" dirty="0"/>
            </a:br>
            <a:r>
              <a:rPr lang="ru-RU" sz="1400" dirty="0"/>
              <a:t>3) захватчик</a:t>
            </a:r>
            <a:br>
              <a:rPr lang="ru-RU" sz="1400" dirty="0"/>
            </a:br>
            <a:r>
              <a:rPr lang="ru-RU" sz="1400" dirty="0"/>
              <a:t>4) магазинчик</a:t>
            </a:r>
          </a:p>
        </p:txBody>
      </p:sp>
    </p:spTree>
    <p:extLst>
      <p:ext uri="{BB962C8B-B14F-4D97-AF65-F5344CB8AC3E}">
        <p14:creationId xmlns:p14="http://schemas.microsoft.com/office/powerpoint/2010/main" val="7388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7384"/>
            <a:ext cx="846043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2109"/>
            <a:ext cx="7632848" cy="42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2254" y="4365104"/>
            <a:ext cx="27719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Ключ?к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Замоч?к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5400000">
            <a:off x="1634428" y="-590477"/>
            <a:ext cx="6593154" cy="7943851"/>
            <a:chOff x="336" y="480"/>
            <a:chExt cx="4476" cy="3468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77" name="Freeform 123"/>
          <p:cNvSpPr>
            <a:spLocks/>
          </p:cNvSpPr>
          <p:nvPr/>
        </p:nvSpPr>
        <p:spPr bwMode="auto">
          <a:xfrm rot="5400000">
            <a:off x="161143" y="1888430"/>
            <a:ext cx="2800810" cy="27412"/>
          </a:xfrm>
          <a:custGeom>
            <a:avLst/>
            <a:gdLst>
              <a:gd name="T0" fmla="*/ 1819 w 1828"/>
              <a:gd name="T1" fmla="*/ 5 h 11"/>
              <a:gd name="T2" fmla="*/ 1824 w 1828"/>
              <a:gd name="T3" fmla="*/ 0 h 11"/>
              <a:gd name="T4" fmla="*/ 0 w 1828"/>
              <a:gd name="T5" fmla="*/ 0 h 11"/>
              <a:gd name="T6" fmla="*/ 0 w 1828"/>
              <a:gd name="T7" fmla="*/ 11 h 11"/>
              <a:gd name="T8" fmla="*/ 1824 w 1828"/>
              <a:gd name="T9" fmla="*/ 11 h 11"/>
              <a:gd name="T10" fmla="*/ 1828 w 1828"/>
              <a:gd name="T11" fmla="*/ 5 h 11"/>
              <a:gd name="T12" fmla="*/ 1824 w 1828"/>
              <a:gd name="T13" fmla="*/ 11 h 11"/>
              <a:gd name="T14" fmla="*/ 1828 w 1828"/>
              <a:gd name="T15" fmla="*/ 11 h 11"/>
              <a:gd name="T16" fmla="*/ 1828 w 1828"/>
              <a:gd name="T17" fmla="*/ 5 h 11"/>
              <a:gd name="T18" fmla="*/ 1819 w 1828"/>
              <a:gd name="T19" fmla="*/ 5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8" h="11">
                <a:moveTo>
                  <a:pt x="1819" y="5"/>
                </a:moveTo>
                <a:lnTo>
                  <a:pt x="1824" y="0"/>
                </a:lnTo>
                <a:lnTo>
                  <a:pt x="0" y="0"/>
                </a:lnTo>
                <a:lnTo>
                  <a:pt x="0" y="11"/>
                </a:lnTo>
                <a:lnTo>
                  <a:pt x="1824" y="11"/>
                </a:lnTo>
                <a:lnTo>
                  <a:pt x="1828" y="5"/>
                </a:lnTo>
                <a:lnTo>
                  <a:pt x="1824" y="11"/>
                </a:lnTo>
                <a:lnTo>
                  <a:pt x="1828" y="11"/>
                </a:lnTo>
                <a:lnTo>
                  <a:pt x="1828" y="5"/>
                </a:lnTo>
                <a:lnTo>
                  <a:pt x="1819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8" name="Text Box 179"/>
          <p:cNvSpPr txBox="1">
            <a:spLocks noChangeArrowheads="1"/>
          </p:cNvSpPr>
          <p:nvPr/>
        </p:nvSpPr>
        <p:spPr bwMode="auto">
          <a:xfrm>
            <a:off x="1576655" y="1771459"/>
            <a:ext cx="2085349" cy="707886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 u="sng" dirty="0">
                <a:solidFill>
                  <a:srgbClr val="000066"/>
                </a:solidFill>
                <a:latin typeface="Comic Sans MS" pitchFamily="66" charset="0"/>
              </a:rPr>
              <a:t>Шаг 1</a:t>
            </a:r>
          </a:p>
        </p:txBody>
      </p:sp>
      <p:sp>
        <p:nvSpPr>
          <p:cNvPr id="179" name="Text Box 175"/>
          <p:cNvSpPr txBox="1">
            <a:spLocks noChangeArrowheads="1"/>
          </p:cNvSpPr>
          <p:nvPr/>
        </p:nvSpPr>
        <p:spPr bwMode="auto">
          <a:xfrm>
            <a:off x="1577522" y="620688"/>
            <a:ext cx="6638224" cy="52322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99"/>
                </a:solidFill>
                <a:latin typeface="Comic Sans MS" pitchFamily="66" charset="0"/>
              </a:rPr>
              <a:t>Учимся применять правило</a:t>
            </a:r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80" name="Text Box 180"/>
          <p:cNvSpPr txBox="1">
            <a:spLocks noChangeArrowheads="1"/>
          </p:cNvSpPr>
          <p:nvPr/>
        </p:nvSpPr>
        <p:spPr bwMode="auto">
          <a:xfrm>
            <a:off x="3897493" y="1771458"/>
            <a:ext cx="1828800" cy="777875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 u="sng">
                <a:solidFill>
                  <a:srgbClr val="000066"/>
                </a:solidFill>
                <a:latin typeface="Comic Sans MS" pitchFamily="66" charset="0"/>
              </a:rPr>
              <a:t>Шаг 2</a:t>
            </a:r>
          </a:p>
        </p:txBody>
      </p:sp>
      <p:sp>
        <p:nvSpPr>
          <p:cNvPr id="181" name="Text Box 181"/>
          <p:cNvSpPr txBox="1">
            <a:spLocks noChangeArrowheads="1"/>
          </p:cNvSpPr>
          <p:nvPr/>
        </p:nvSpPr>
        <p:spPr bwMode="auto">
          <a:xfrm>
            <a:off x="5987184" y="1793105"/>
            <a:ext cx="1828800" cy="777875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 u="sng">
                <a:solidFill>
                  <a:srgbClr val="000066"/>
                </a:solidFill>
                <a:latin typeface="Comic Sans MS" pitchFamily="66" charset="0"/>
              </a:rPr>
              <a:t>Шаг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52988" r="9586" b="9830"/>
          <a:stretch/>
        </p:blipFill>
        <p:spPr bwMode="auto">
          <a:xfrm>
            <a:off x="1733680" y="3628050"/>
            <a:ext cx="6380903" cy="233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52949" r="10317" b="10448"/>
          <a:stretch/>
        </p:blipFill>
        <p:spPr bwMode="auto">
          <a:xfrm>
            <a:off x="1656384" y="3627999"/>
            <a:ext cx="6411617" cy="23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48557" r="8930" b="27384"/>
          <a:stretch/>
        </p:blipFill>
        <p:spPr bwMode="auto">
          <a:xfrm>
            <a:off x="1685860" y="3617129"/>
            <a:ext cx="6590248" cy="23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Эксперимент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И.п</a:t>
            </a:r>
            <a:r>
              <a:rPr lang="ru-RU" dirty="0"/>
              <a:t>. лучик, орешек</a:t>
            </a:r>
          </a:p>
          <a:p>
            <a:pPr marL="0" lvl="0" indent="0">
              <a:buNone/>
            </a:pPr>
            <a:r>
              <a:rPr lang="ru-RU" dirty="0" err="1"/>
              <a:t>Р.п</a:t>
            </a:r>
            <a:r>
              <a:rPr lang="ru-RU" dirty="0"/>
              <a:t>. лучика, орешка</a:t>
            </a:r>
          </a:p>
          <a:p>
            <a:pPr marL="0" lvl="0" indent="0">
              <a:buNone/>
            </a:pPr>
            <a:r>
              <a:rPr lang="ru-RU" dirty="0" err="1"/>
              <a:t>Д.п</a:t>
            </a:r>
            <a:r>
              <a:rPr lang="ru-RU" dirty="0"/>
              <a:t>. лучику, орешку</a:t>
            </a:r>
          </a:p>
          <a:p>
            <a:pPr marL="0" lvl="0" indent="0">
              <a:buNone/>
            </a:pPr>
            <a:r>
              <a:rPr lang="ru-RU" dirty="0" err="1"/>
              <a:t>В.п</a:t>
            </a:r>
            <a:r>
              <a:rPr lang="ru-RU" dirty="0"/>
              <a:t>. лучик, орешек</a:t>
            </a:r>
          </a:p>
          <a:p>
            <a:pPr marL="0" lvl="0" indent="0">
              <a:buNone/>
            </a:pPr>
            <a:r>
              <a:rPr lang="ru-RU" dirty="0"/>
              <a:t>Т.п. лучиком, орешком,</a:t>
            </a:r>
          </a:p>
          <a:p>
            <a:pPr marL="0" lvl="0" indent="0">
              <a:buNone/>
            </a:pPr>
            <a:r>
              <a:rPr lang="ru-RU" dirty="0" err="1"/>
              <a:t>П.п</a:t>
            </a:r>
            <a:r>
              <a:rPr lang="ru-RU" dirty="0"/>
              <a:t> о лучике, об орешке</a:t>
            </a:r>
          </a:p>
        </p:txBody>
      </p:sp>
    </p:spTree>
    <p:extLst>
      <p:ext uri="{BB962C8B-B14F-4D97-AF65-F5344CB8AC3E}">
        <p14:creationId xmlns:p14="http://schemas.microsoft.com/office/powerpoint/2010/main" val="16133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16361" r="3173" b="23848"/>
          <a:stretch/>
        </p:blipFill>
        <p:spPr bwMode="auto">
          <a:xfrm>
            <a:off x="683569" y="-5114"/>
            <a:ext cx="8523182" cy="686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764704"/>
          </a:xfrm>
        </p:spPr>
        <p:txBody>
          <a:bodyPr/>
          <a:lstStyle/>
          <a:p>
            <a:r>
              <a:rPr lang="ru-RU" dirty="0" err="1"/>
              <a:t>Фотодиктант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42433"/>
              </p:ext>
            </p:extLst>
          </p:nvPr>
        </p:nvGraphicFramePr>
        <p:xfrm>
          <a:off x="1331640" y="1700808"/>
          <a:ext cx="6912768" cy="53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324"/>
                <a:gridCol w="2308222"/>
                <a:gridCol w="2308222"/>
              </a:tblGrid>
              <a:tr h="53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-чик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ru-RU" sz="2400" dirty="0" err="1">
                          <a:effectLst/>
                        </a:rPr>
                        <a:t>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ru-RU" sz="2400" dirty="0" err="1">
                          <a:effectLst/>
                        </a:rPr>
                        <a:t>ек</a:t>
                      </a:r>
                      <a:r>
                        <a:rPr lang="ru-RU" sz="2400" dirty="0">
                          <a:effectLst/>
                        </a:rPr>
                        <a:t> или -</a:t>
                      </a:r>
                      <a:r>
                        <a:rPr lang="ru-RU" sz="2400" dirty="0" err="1">
                          <a:effectLst/>
                        </a:rPr>
                        <a:t>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620688"/>
            <a:ext cx="7920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Назови животных, изображённых на фотографиях, ласково, используя суффиксы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чик, -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или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pPr marL="0" marR="0" lvl="0" indent="241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3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Каких животных можно назвать по-разному? Заполнить таблицу, обозначить суффиксы: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1" name="Рисунок 1" descr="Описание: Бегем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8" y="3861048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Рисунок 2" descr="Описание: Л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Рисунок 3" descr="Описание: Жира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87455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Рисунок 4" descr="Описание: Тиг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0" y="386104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Рисунок 5" descr="Описание: Ко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6" descr="Описание: Зая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82" y="3861048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7" descr="Описание: Попуга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660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8" descr="Описание: Сло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660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9" descr="Описание: Пингви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48" y="242088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0" descr="Описание: Крокоди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7048" y="5768389"/>
            <a:ext cx="453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Составить 2-3 предложения с прямой речью со словами из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508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Фотодиктант</vt:lpstr>
      <vt:lpstr>Презентация PowerPoint</vt:lpstr>
      <vt:lpstr>Вопросы самоконтроля </vt:lpstr>
      <vt:lpstr>Самоконтроль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Серега</dc:creator>
  <cp:lastModifiedBy>Серега</cp:lastModifiedBy>
  <cp:revision>4</cp:revision>
  <dcterms:created xsi:type="dcterms:W3CDTF">2013-12-10T04:36:34Z</dcterms:created>
  <dcterms:modified xsi:type="dcterms:W3CDTF">2013-12-10T05:09:48Z</dcterms:modified>
</cp:coreProperties>
</file>