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9"/>
  </p:notesMasterIdLst>
  <p:sldIdLst>
    <p:sldId id="268" r:id="rId2"/>
    <p:sldId id="260" r:id="rId3"/>
    <p:sldId id="261" r:id="rId4"/>
    <p:sldId id="266" r:id="rId5"/>
    <p:sldId id="267" r:id="rId6"/>
    <p:sldId id="264" r:id="rId7"/>
    <p:sldId id="265" r:id="rId8"/>
    <p:sldId id="262" r:id="rId9"/>
    <p:sldId id="263" r:id="rId10"/>
    <p:sldId id="258" r:id="rId11"/>
    <p:sldId id="259" r:id="rId12"/>
    <p:sldId id="256" r:id="rId13"/>
    <p:sldId id="257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1" r:id="rId24"/>
    <p:sldId id="275" r:id="rId25"/>
    <p:sldId id="274" r:id="rId26"/>
    <p:sldId id="282" r:id="rId27"/>
    <p:sldId id="28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0066"/>
    <a:srgbClr val="FFFF00"/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63" autoAdjust="0"/>
  </p:normalViewPr>
  <p:slideViewPr>
    <p:cSldViewPr>
      <p:cViewPr>
        <p:scale>
          <a:sx n="73" d="100"/>
          <a:sy n="73" d="100"/>
        </p:scale>
        <p:origin x="-106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F4B5AA4-A4E3-4ADF-8D08-7F011930214E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AA5DD86-D342-472F-8C03-55DEAA6CF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361BBA-C6DA-4BD1-83ED-929421F4C01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CA7BCC-88A4-41D8-8DEF-6791300D92F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EDA15-E368-4A60-B837-1334BA271F5C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F2B5B-351E-4936-BC51-4E39E5F03F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D8EEE-8F4A-4FF7-9042-FE6105355F68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EB835-B72D-41B1-BEFB-1C4D522B9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F561C-6309-4443-A5AE-9860CA336312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F1A98-60D1-4F66-B221-CF7B1B5202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CE293-5CC1-4AA9-B8B8-1EF3E3D0EB7F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5038E-9813-4B6F-903F-4AC4434F2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BEDD0-11DB-4AAA-BBC4-F68F75057A43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426D0-4A39-4F5A-8BF9-9567E7F7F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66D2E-1603-461D-89A6-8638D675094D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8F268-7F3F-4D8D-A01C-47C28AEF9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3E9F4-9C7D-4B82-A2A2-150C29A82A02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8BAA3-8A1D-4A1C-8DFB-33F80AFE58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FAEE8-2A31-409B-9DB9-85396E2FD764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8E6E-4664-4DBC-85E9-9842A7F6C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EF981-B227-4FC2-98C3-BF98F84BC9B7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92EFE-7D46-4266-8999-E88F6105B5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DE9E9-53CE-4C59-8AB5-ED6A69F996B1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8CC7E-8B48-4E40-B6E8-F0FFEA6EF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63508-77DE-498D-97F6-0536DFA6595A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CD84E-8433-401D-89E1-6A36BD7C4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E65282-7CEE-4398-AD12-6E82EFDBD1AB}" type="datetimeFigureOut">
              <a:rPr lang="ru-RU"/>
              <a:pPr>
                <a:defRPr/>
              </a:pPr>
              <a:t>03.01.2012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12F4043-59D4-4C5E-BCC3-73AC17E51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grpSp>
          <p:nvGrpSpPr>
            <p:cNvPr id="12" name="Полилиния 11"/>
            <p:cNvGrpSpPr>
              <a:grpSpLocks/>
            </p:cNvGrpSpPr>
            <p:nvPr/>
          </p:nvGrpSpPr>
          <p:grpSpPr bwMode="auto">
            <a:xfrm>
              <a:off x="-6124" y="-10242"/>
              <a:ext cx="9137904" cy="1048512"/>
              <a:chOff x="-6096" y="-24384"/>
              <a:chExt cx="9137904" cy="1048512"/>
            </a:xfrm>
          </p:grpSpPr>
          <p:pic>
            <p:nvPicPr>
              <p:cNvPr id="1034" name="Полилиния 11"/>
              <p:cNvPicPr>
                <a:picLocks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-6096" y="-24384"/>
                <a:ext cx="9137904" cy="1048512"/>
              </a:xfrm>
              <a:prstGeom prst="rect">
                <a:avLst/>
              </a:prstGeom>
              <a:noFill/>
            </p:spPr>
          </p:pic>
          <p:sp>
            <p:nvSpPr>
              <p:cNvPr id="1035" name="Text Box 11"/>
              <p:cNvSpPr txBox="1">
                <a:spLocks noChangeArrowheads="1"/>
              </p:cNvSpPr>
              <p:nvPr/>
            </p:nvSpPr>
            <p:spPr bwMode="auto">
              <a:xfrm rot="21435692">
                <a:off x="-29294" y="421671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13" name="Полилиния 12"/>
            <p:cNvGrpSpPr>
              <a:grpSpLocks/>
            </p:cNvGrpSpPr>
            <p:nvPr/>
          </p:nvGrpSpPr>
          <p:grpSpPr bwMode="auto">
            <a:xfrm>
              <a:off x="-6124" y="62910"/>
              <a:ext cx="9156192" cy="914400"/>
              <a:chOff x="-6096" y="48768"/>
              <a:chExt cx="9156192" cy="914400"/>
            </a:xfrm>
          </p:grpSpPr>
          <p:pic>
            <p:nvPicPr>
              <p:cNvPr id="1037" name="Полилиния 12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6096" y="48768"/>
                <a:ext cx="9156192" cy="914400"/>
              </a:xfrm>
              <a:prstGeom prst="rect">
                <a:avLst/>
              </a:prstGeom>
              <a:noFill/>
            </p:spPr>
          </p:pic>
          <p:sp>
            <p:nvSpPr>
              <p:cNvPr id="1038" name="Text Box 14"/>
              <p:cNvSpPr txBox="1">
                <a:spLocks noChangeArrowheads="1"/>
              </p:cNvSpPr>
              <p:nvPr/>
            </p:nvSpPr>
            <p:spPr bwMode="auto">
              <a:xfrm rot="21435692">
                <a:off x="-21711" y="495361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41" r:id="rId3"/>
    <p:sldLayoutId id="2147483740" r:id="rId4"/>
    <p:sldLayoutId id="2147483739" r:id="rId5"/>
    <p:sldLayoutId id="2147483738" r:id="rId6"/>
    <p:sldLayoutId id="2147483737" r:id="rId7"/>
    <p:sldLayoutId id="2147483736" r:id="rId8"/>
    <p:sldLayoutId id="2147483744" r:id="rId9"/>
    <p:sldLayoutId id="2147483735" r:id="rId10"/>
    <p:sldLayoutId id="214748373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dombayclub.ru/uploads/gallery/album_233/gallery_3587_233_104563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://www.yaplakal.com/uploads/previews/post-3-12308890999121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338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1027" name="Picture 3" descr="C:\Documents and Settings\ОЛЯ\Мои документы\Рисунки для студентов\Космос2\APOLLO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450" y="1090613"/>
            <a:ext cx="7170738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925" y="-268288"/>
            <a:ext cx="8010525" cy="1506538"/>
          </a:xfrm>
          <a:prstGeom prst="rect">
            <a:avLst/>
          </a:prstGeom>
          <a:noFill/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428625" y="6286500"/>
            <a:ext cx="821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  Подготовила учитель начальных классов МОУ СОШ №54 Г.Иванова Шахова О.С.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1026" name="Picture 2" descr="C:\Documents and Settings\ОЛЯ\Мои документы\Рисунки для студентов\Море\695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3238" y="225425"/>
            <a:ext cx="3633787" cy="2614613"/>
          </a:xfrm>
          <a:prstGeom prst="rect">
            <a:avLst/>
          </a:prstGeom>
          <a:noFill/>
        </p:spPr>
      </p:pic>
      <p:pic>
        <p:nvPicPr>
          <p:cNvPr id="1027" name="Picture 3" descr="C:\Documents and Settings\ОЛЯ\Мои документы\Рисунки для студентов\Корабли\S_2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3350" y="865188"/>
            <a:ext cx="6137275" cy="6065837"/>
          </a:xfrm>
          <a:prstGeom prst="rect">
            <a:avLst/>
          </a:prstGeom>
          <a:noFill/>
        </p:spPr>
      </p:pic>
      <p:pic>
        <p:nvPicPr>
          <p:cNvPr id="1028" name="Picture 4" descr="C:\фото природы\Fotos\Ozer02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3238" y="2365375"/>
            <a:ext cx="3633787" cy="2603500"/>
          </a:xfrm>
          <a:prstGeom prst="rect">
            <a:avLst/>
          </a:prstGeom>
          <a:noFill/>
        </p:spPr>
      </p:pic>
      <p:pic>
        <p:nvPicPr>
          <p:cNvPr id="1029" name="Picture 5" descr="C:\Documents and Settings\ОЛЯ\Мои документы\Рисунки для студентов\Море\6950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3238" y="4511675"/>
            <a:ext cx="3633787" cy="25415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500" y="285750"/>
            <a:ext cx="50768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 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Что такое море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?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42938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Море - это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7030A0"/>
                </a:solidFill>
              </a:rPr>
              <a:t>Скалы – великаны</a:t>
            </a:r>
            <a:r>
              <a:rPr lang="en-US" sz="2800" smtClean="0">
                <a:solidFill>
                  <a:srgbClr val="7030A0"/>
                </a:solidFill>
              </a:rPr>
              <a:t>,</a:t>
            </a:r>
            <a:r>
              <a:rPr lang="ru-RU" sz="2800" smtClean="0">
                <a:solidFill>
                  <a:srgbClr val="7030A0"/>
                </a:solidFill>
              </a:rPr>
              <a:t> холодные туманы</a:t>
            </a:r>
            <a:r>
              <a:rPr lang="en-US" sz="2800" smtClean="0">
                <a:solidFill>
                  <a:srgbClr val="7030A0"/>
                </a:solidFill>
              </a:rPr>
              <a:t>,</a:t>
            </a:r>
            <a:endParaRPr lang="ru-RU" sz="2800" smtClean="0">
              <a:solidFill>
                <a:srgbClr val="7030A0"/>
              </a:solidFill>
            </a:endParaRPr>
          </a:p>
          <a:p>
            <a:r>
              <a:rPr lang="ru-RU" sz="2800" smtClean="0">
                <a:solidFill>
                  <a:srgbClr val="7030A0"/>
                </a:solidFill>
              </a:rPr>
              <a:t>Камней подводных глыбы</a:t>
            </a:r>
            <a:r>
              <a:rPr lang="en-US" sz="2800" smtClean="0">
                <a:solidFill>
                  <a:srgbClr val="7030A0"/>
                </a:solidFill>
              </a:rPr>
              <a:t>,</a:t>
            </a:r>
            <a:r>
              <a:rPr lang="ru-RU" sz="2800" smtClean="0">
                <a:solidFill>
                  <a:srgbClr val="7030A0"/>
                </a:solidFill>
              </a:rPr>
              <a:t> диковинные  рыбы.</a:t>
            </a:r>
          </a:p>
          <a:p>
            <a:r>
              <a:rPr lang="ru-RU" sz="2800" smtClean="0">
                <a:solidFill>
                  <a:srgbClr val="7030A0"/>
                </a:solidFill>
              </a:rPr>
              <a:t>Акулы зубастые</a:t>
            </a:r>
            <a:r>
              <a:rPr lang="en-US" sz="2800" smtClean="0">
                <a:solidFill>
                  <a:srgbClr val="7030A0"/>
                </a:solidFill>
              </a:rPr>
              <a:t>,</a:t>
            </a:r>
            <a:r>
              <a:rPr lang="ru-RU" sz="2800" smtClean="0">
                <a:solidFill>
                  <a:srgbClr val="7030A0"/>
                </a:solidFill>
              </a:rPr>
              <a:t> киты  головастые</a:t>
            </a:r>
            <a:r>
              <a:rPr lang="en-US" sz="2800" smtClean="0">
                <a:solidFill>
                  <a:srgbClr val="7030A0"/>
                </a:solidFill>
              </a:rPr>
              <a:t>,</a:t>
            </a:r>
            <a:endParaRPr lang="ru-RU" sz="2800" smtClean="0">
              <a:solidFill>
                <a:srgbClr val="7030A0"/>
              </a:solidFill>
            </a:endParaRPr>
          </a:p>
          <a:p>
            <a:r>
              <a:rPr lang="ru-RU" sz="2800" smtClean="0">
                <a:solidFill>
                  <a:srgbClr val="7030A0"/>
                </a:solidFill>
              </a:rPr>
              <a:t>Кораллы</a:t>
            </a:r>
            <a:r>
              <a:rPr lang="en-US" sz="2800" smtClean="0">
                <a:solidFill>
                  <a:srgbClr val="7030A0"/>
                </a:solidFill>
              </a:rPr>
              <a:t>,</a:t>
            </a:r>
            <a:r>
              <a:rPr lang="ru-RU" sz="2800" smtClean="0">
                <a:solidFill>
                  <a:srgbClr val="7030A0"/>
                </a:solidFill>
              </a:rPr>
              <a:t> осьминоги</a:t>
            </a:r>
            <a:r>
              <a:rPr lang="en-US" sz="2800" smtClean="0">
                <a:solidFill>
                  <a:srgbClr val="7030A0"/>
                </a:solidFill>
              </a:rPr>
              <a:t>,</a:t>
            </a:r>
            <a:r>
              <a:rPr lang="ru-RU" sz="2800" smtClean="0">
                <a:solidFill>
                  <a:srgbClr val="7030A0"/>
                </a:solidFill>
              </a:rPr>
              <a:t> медузы и миноги.</a:t>
            </a:r>
          </a:p>
        </p:txBody>
      </p:sp>
      <p:pic>
        <p:nvPicPr>
          <p:cNvPr id="2052" name="Picture 4" descr="C:\Documents and Settings\ОЛЯ\Мои документы\Рисунки для студентов\Морские животные\721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3350" y="3797300"/>
            <a:ext cx="3492500" cy="3133725"/>
          </a:xfrm>
          <a:prstGeom prst="rect">
            <a:avLst/>
          </a:prstGeom>
          <a:noFill/>
        </p:spPr>
      </p:pic>
      <p:pic>
        <p:nvPicPr>
          <p:cNvPr id="2053" name="Picture 5" descr="C:\Documents and Settings\ОЛЯ\Мои документы\Рисунки для студентов\Морские животные\4270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3797300"/>
            <a:ext cx="3290887" cy="3133725"/>
          </a:xfrm>
          <a:prstGeom prst="rect">
            <a:avLst/>
          </a:prstGeom>
          <a:noFill/>
        </p:spPr>
      </p:pic>
      <p:pic>
        <p:nvPicPr>
          <p:cNvPr id="2056" name="Picture 8" descr="C:\Documents and Settings\ОЛЯ\Мои документы\Рисунки для студентов\Морские животные\4270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7550" y="3724275"/>
            <a:ext cx="3492500" cy="3133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головок 7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530225" y="1365250"/>
            <a:ext cx="7864475" cy="1841500"/>
          </a:xfrm>
        </p:spPr>
      </p:pic>
      <p:sp>
        <p:nvSpPr>
          <p:cNvPr id="26626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1026" name="Picture 2" descr="C:\фото природы\Fotos\Donguz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3350" y="719138"/>
            <a:ext cx="6137275" cy="6138862"/>
          </a:xfrm>
          <a:prstGeom prst="rect">
            <a:avLst/>
          </a:prstGeom>
          <a:noFill/>
        </p:spPr>
      </p:pic>
      <p:pic>
        <p:nvPicPr>
          <p:cNvPr id="1027" name="Picture 3" descr="C:\фото природы\Fotos\Ushba1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292100"/>
            <a:ext cx="3455988" cy="2451100"/>
          </a:xfrm>
          <a:prstGeom prst="rect">
            <a:avLst/>
          </a:prstGeom>
          <a:noFill/>
        </p:spPr>
      </p:pic>
      <p:pic>
        <p:nvPicPr>
          <p:cNvPr id="1028" name="Picture 4" descr="C:\фото природы\Fotos\Djailuk021 cop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2298700"/>
            <a:ext cx="3505200" cy="2413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88" y="0"/>
            <a:ext cx="545941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Что такое  горы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?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" name="Picture 2" descr="C:\Documents and Settings\ОЛЯ\Мои документы\Рисунки для студентов\Природа\7390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3238" y="4297363"/>
            <a:ext cx="3560762" cy="2530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> </a:t>
            </a:r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>
          <a:xfrm>
            <a:off x="1500188" y="1071563"/>
            <a:ext cx="6429375" cy="5532437"/>
          </a:xfrm>
        </p:spPr>
        <p:txBody>
          <a:bodyPr>
            <a:normAutofit/>
          </a:bodyPr>
          <a:lstStyle/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Снежные  вершины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грозные  лавины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Тропы каменистые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антилопы быстрые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Пропасти бездонные и пещеры темные.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Колючие кустарники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змеи и лишайники.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Реки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как хрусталь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в синей дымке даль.</a:t>
            </a:r>
          </a:p>
        </p:txBody>
      </p:sp>
      <p:pic>
        <p:nvPicPr>
          <p:cNvPr id="1026" name="Picture 2" descr="C:\фото природы\Fotos\Djailuk005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0" y="3084513"/>
            <a:ext cx="3352800" cy="3633787"/>
          </a:xfrm>
          <a:prstGeom prst="rect">
            <a:avLst/>
          </a:prstGeom>
          <a:noFill/>
        </p:spPr>
      </p:pic>
      <p:pic>
        <p:nvPicPr>
          <p:cNvPr id="1027" name="Picture 3" descr="C:\фото природы\Fotos\Djailuk008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1488" y="3151188"/>
            <a:ext cx="3346450" cy="3567112"/>
          </a:xfrm>
          <a:prstGeom prst="rect">
            <a:avLst/>
          </a:prstGeom>
          <a:noFill/>
        </p:spPr>
      </p:pic>
      <p:pic>
        <p:nvPicPr>
          <p:cNvPr id="1028" name="Picture 4" descr="C:\фото природы\Fotos\Djailuk007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0325" y="3151188"/>
            <a:ext cx="3492500" cy="3567112"/>
          </a:xfrm>
          <a:prstGeom prst="rect">
            <a:avLst/>
          </a:prstGeom>
          <a:noFill/>
        </p:spPr>
      </p:pic>
      <p:sp>
        <p:nvSpPr>
          <p:cNvPr id="38" name="Прямоугольник 37"/>
          <p:cNvSpPr/>
          <p:nvPr/>
        </p:nvSpPr>
        <p:spPr>
          <a:xfrm>
            <a:off x="3071813" y="357188"/>
            <a:ext cx="2576512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Горы - это</a:t>
            </a:r>
            <a:endParaRPr lang="ru-RU" sz="4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615950" y="-1152525"/>
            <a:ext cx="8027988" cy="1847850"/>
          </a:xfrm>
        </p:spPr>
      </p:pic>
      <p:sp>
        <p:nvSpPr>
          <p:cNvPr id="2867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3075" name="Picture 3" descr="C:\Documents and Settings\ОЛЯ\Мои документы\m_12111925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4059238"/>
            <a:ext cx="5230813" cy="2676525"/>
          </a:xfrm>
          <a:prstGeom prst="rect">
            <a:avLst/>
          </a:prstGeom>
          <a:noFill/>
        </p:spPr>
      </p:pic>
      <p:pic>
        <p:nvPicPr>
          <p:cNvPr id="3076" name="Picture 4" descr="C:\Documents and Settings\ОЛЯ\Мои документы\m_12111925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7238" y="628650"/>
            <a:ext cx="5456237" cy="3400425"/>
          </a:xfrm>
          <a:prstGeom prst="rect">
            <a:avLst/>
          </a:prstGeom>
          <a:noFill/>
        </p:spPr>
      </p:pic>
      <p:pic>
        <p:nvPicPr>
          <p:cNvPr id="3077" name="Picture 5" descr="C:\Documents and Settings\ОЛЯ\Мои документы\m_12111926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03250" y="3127375"/>
            <a:ext cx="4254500" cy="3681413"/>
          </a:xfrm>
          <a:prstGeom prst="rect">
            <a:avLst/>
          </a:prstGeom>
          <a:noFill/>
        </p:spPr>
      </p:pic>
      <p:pic>
        <p:nvPicPr>
          <p:cNvPr id="3078" name="Picture 6" descr="C:\Documents and Settings\ОЛЯ\Мои документы\m_121119244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74638" y="628650"/>
            <a:ext cx="3889376" cy="2455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603250" y="-1152525"/>
            <a:ext cx="8180388" cy="1847850"/>
          </a:xfrm>
        </p:spPr>
      </p:pic>
      <p:sp>
        <p:nvSpPr>
          <p:cNvPr id="2969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4098" name="Picture 2" descr="C:\Documents and Settings\ОЛЯ\Мои документы\normal_c085d446203e2ef26da0bcdef157767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1025" y="914400"/>
            <a:ext cx="5876925" cy="3322638"/>
          </a:xfrm>
          <a:prstGeom prst="rect">
            <a:avLst/>
          </a:prstGeom>
          <a:noFill/>
        </p:spPr>
      </p:pic>
      <p:pic>
        <p:nvPicPr>
          <p:cNvPr id="4103" name="Picture 7" descr="C:\Documents and Settings\ОЛЯ\Мои документы\05f912d46627f081c80a5b1a82e9aff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463675" y="914400"/>
            <a:ext cx="5340350" cy="5894388"/>
          </a:xfrm>
          <a:prstGeom prst="rect">
            <a:avLst/>
          </a:prstGeom>
          <a:noFill/>
        </p:spPr>
      </p:pic>
      <p:pic>
        <p:nvPicPr>
          <p:cNvPr id="4104" name="Picture 8" descr="C:\Documents and Settings\ОЛЯ\Мои документы\m_12111925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2013" y="4273550"/>
            <a:ext cx="5534025" cy="253523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1"/>
          <p:cNvSpPr>
            <a:spLocks noGrp="1"/>
          </p:cNvSpPr>
          <p:nvPr>
            <p:ph type="title"/>
          </p:nvPr>
        </p:nvSpPr>
        <p:spPr>
          <a:xfrm>
            <a:off x="2500313" y="0"/>
            <a:ext cx="8229600" cy="1143000"/>
          </a:xfrm>
        </p:spPr>
        <p:txBody>
          <a:bodyPr/>
          <a:lstStyle/>
          <a:p>
            <a:r>
              <a:rPr lang="ru-RU" sz="6600" smtClean="0">
                <a:solidFill>
                  <a:srgbClr val="FF0000"/>
                </a:solidFill>
              </a:rPr>
              <a:t> экология</a:t>
            </a:r>
          </a:p>
        </p:txBody>
      </p:sp>
      <p:grpSp>
        <p:nvGrpSpPr>
          <p:cNvPr id="3" name="Содержимое 2"/>
          <p:cNvGrpSpPr>
            <a:grpSpLocks noGrp="1"/>
          </p:cNvGrpSpPr>
          <p:nvPr/>
        </p:nvGrpSpPr>
        <p:grpSpPr bwMode="auto">
          <a:xfrm>
            <a:off x="414338" y="2597150"/>
            <a:ext cx="8401050" cy="3883025"/>
            <a:chOff x="261" y="1636"/>
            <a:chExt cx="5292" cy="2446"/>
          </a:xfrm>
        </p:grpSpPr>
        <p:pic>
          <p:nvPicPr>
            <p:cNvPr id="31746" name="Содержимое 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1" y="1636"/>
              <a:ext cx="5292" cy="2446"/>
            </a:xfrm>
            <a:prstGeom prst="rect">
              <a:avLst/>
            </a:prstGeom>
            <a:noFill/>
          </p:spPr>
        </p:pic>
        <p:sp>
          <p:nvSpPr>
            <p:cNvPr id="31747" name="Text Box 3"/>
            <p:cNvSpPr txBox="1">
              <a:spLocks noChangeArrowheads="1"/>
            </p:cNvSpPr>
            <p:nvPr/>
          </p:nvSpPr>
          <p:spPr bwMode="auto">
            <a:xfrm>
              <a:off x="315" y="1665"/>
              <a:ext cx="5184" cy="2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</a:pPr>
              <a:endParaRPr lang="ru-RU" sz="2600">
                <a:solidFill>
                  <a:srgbClr val="FFFFFF"/>
                </a:solidFill>
                <a:latin typeface="Calibri" pitchFamily="34" charset="0"/>
              </a:endParaRPr>
            </a:p>
            <a:p>
              <a:pPr marL="273050" indent="-27305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</a:pPr>
              <a:endParaRPr lang="ru-RU" sz="2600">
                <a:solidFill>
                  <a:srgbClr val="FFFFFF"/>
                </a:solidFill>
                <a:latin typeface="Calibri" pitchFamily="34" charset="0"/>
              </a:endParaRPr>
            </a:p>
            <a:p>
              <a:pPr marL="273050" indent="-27305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</a:pPr>
              <a:endParaRPr lang="ru-RU" sz="2600">
                <a:solidFill>
                  <a:srgbClr val="FFFFFF"/>
                </a:solidFill>
                <a:latin typeface="Calibri" pitchFamily="34" charset="0"/>
              </a:endParaRPr>
            </a:p>
            <a:p>
              <a:pPr marL="273050" indent="-27305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None/>
              </a:pPr>
              <a:r>
                <a:rPr lang="ru-RU" sz="2600">
                  <a:solidFill>
                    <a:srgbClr val="FFFFFF"/>
                  </a:solidFill>
                  <a:latin typeface="Calibri" pitchFamily="34" charset="0"/>
                </a:rPr>
                <a:t>        </a:t>
              </a:r>
            </a:p>
          </p:txBody>
        </p:sp>
      </p:grpSp>
      <p:cxnSp>
        <p:nvCxnSpPr>
          <p:cNvPr id="5" name="Прямая со стрелкой 4"/>
          <p:cNvCxnSpPr/>
          <p:nvPr/>
        </p:nvCxnSpPr>
        <p:spPr>
          <a:xfrm rot="5400000">
            <a:off x="2250281" y="1464469"/>
            <a:ext cx="1500188" cy="857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16200000" flipH="1">
            <a:off x="4693444" y="1378744"/>
            <a:ext cx="1500188" cy="1028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1500" y="2928938"/>
            <a:ext cx="89995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Oikos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b="1" dirty="0">
                <a:latin typeface="+mn-lt"/>
              </a:rPr>
              <a:t>– </a:t>
            </a:r>
            <a:r>
              <a:rPr lang="ru-RU" sz="2800" b="1" dirty="0">
                <a:latin typeface="+mn-lt"/>
              </a:rPr>
              <a:t>дом                            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ology</a:t>
            </a:r>
            <a:r>
              <a:rPr lang="en-US" sz="2800" b="1" dirty="0">
                <a:latin typeface="+mn-lt"/>
              </a:rPr>
              <a:t>- </a:t>
            </a:r>
            <a:r>
              <a:rPr lang="ru-RU" sz="2800" b="1" dirty="0">
                <a:latin typeface="+mn-lt"/>
              </a:rPr>
              <a:t>изучать                           </a:t>
            </a:r>
            <a:endParaRPr lang="ru-RU" sz="28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5" y="3429000"/>
            <a:ext cx="8286750" cy="1416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Наука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которая учит  бережному отношению к природе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к  Земле.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Экологи-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это учёные, которые оберегают всё, что растёт, и всех, кто живёт в природе, от исчезновения.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14438" y="4929188"/>
            <a:ext cx="63515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22 апреля – День Земли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700" decel="100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-357188"/>
            <a:ext cx="8229600" cy="1143001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экологические задачи</a:t>
            </a:r>
            <a:endParaRPr lang="ru-RU" dirty="0"/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285750" y="642938"/>
            <a:ext cx="8501063" cy="5357812"/>
          </a:xfrm>
        </p:spPr>
        <p:txBody>
          <a:bodyPr/>
          <a:lstStyle/>
          <a:p>
            <a:pPr algn="just"/>
            <a:r>
              <a:rPr lang="ru-RU" sz="2000" smtClean="0"/>
              <a:t>  Максимальный сброс загрязненных вод в Москве 7 процентов, а в Краснодарском крае на 3 больше. Сколько процентов загрязненных вод дает Краснодарский край?   </a:t>
            </a:r>
          </a:p>
          <a:p>
            <a:endParaRPr lang="ru-RU" sz="1800" smtClean="0"/>
          </a:p>
          <a:p>
            <a:pPr>
              <a:buFont typeface="Wingdings 2" pitchFamily="18" charset="2"/>
              <a:buNone/>
            </a:pPr>
            <a:r>
              <a:rPr lang="ru-RU" sz="1800" smtClean="0"/>
              <a:t> </a:t>
            </a:r>
          </a:p>
          <a:p>
            <a:endParaRPr lang="ru-RU" sz="1800" smtClean="0"/>
          </a:p>
          <a:p>
            <a:pPr>
              <a:buFont typeface="Wingdings 2" pitchFamily="18" charset="2"/>
              <a:buNone/>
            </a:pPr>
            <a:endParaRPr lang="ru-RU" sz="1800" smtClean="0"/>
          </a:p>
          <a:p>
            <a:endParaRPr lang="ru-RU" sz="1800" smtClean="0"/>
          </a:p>
          <a:p>
            <a:endParaRPr lang="ru-RU" sz="1800" smtClean="0"/>
          </a:p>
          <a:p>
            <a:pPr algn="just"/>
            <a:r>
              <a:rPr lang="ru-RU" sz="1800" smtClean="0"/>
              <a:t>     В Краснодаре 4 стационарных поста наблюдают за уровнем загрязнения атмосферы, а в Сочи таких постов на 2 меньше. Сколько всего стационарных постов в Сочи </a:t>
            </a:r>
            <a:r>
              <a:rPr lang="en-US" sz="1800" smtClean="0"/>
              <a:t>?</a:t>
            </a:r>
            <a:endParaRPr lang="ru-RU" sz="1800" smtClean="0"/>
          </a:p>
          <a:p>
            <a:pPr>
              <a:buFont typeface="Wingdings 2" pitchFamily="18" charset="2"/>
              <a:buNone/>
            </a:pPr>
            <a:endParaRPr lang="ru-RU" sz="1800" smtClean="0"/>
          </a:p>
        </p:txBody>
      </p:sp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652463" y="-6985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Calibri" pitchFamily="34" charset="0"/>
              </a:rPr>
              <a:t>. </a:t>
            </a:r>
            <a:endParaRPr lang="ru-RU">
              <a:latin typeface="Calibri" pitchFamily="34" charset="0"/>
            </a:endParaRPr>
          </a:p>
        </p:txBody>
      </p:sp>
      <p:pic>
        <p:nvPicPr>
          <p:cNvPr id="1028" name="Picture 4" descr="C:\Documents and Settings\ОЛЯ\Мои документы\Рисунки для студентов\Природа\739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4763" y="1285875"/>
            <a:ext cx="3582987" cy="24145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857375" y="1928813"/>
            <a:ext cx="2605088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7 +3=10</a:t>
            </a:r>
            <a:endParaRPr lang="ru-RU" sz="6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9" name="Picture 5" descr="C:\Documents and Settings\ОЛЯ\Мои документы\Рисунки для студентов\Облака\CLOUDS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7788" y="4286250"/>
            <a:ext cx="3492500" cy="240665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643063" y="4857750"/>
            <a:ext cx="300513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4 – 2=2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0" y="-428625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Экологические задачи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285750" y="714375"/>
            <a:ext cx="8229600" cy="5643563"/>
          </a:xfrm>
        </p:spPr>
        <p:txBody>
          <a:bodyPr/>
          <a:lstStyle/>
          <a:p>
            <a:r>
              <a:rPr lang="ru-RU" sz="2400" smtClean="0"/>
              <a:t> Из 14 видов хищников, занесенных в Красную книгу России, в заповедниках обитает только 10. Сколько хищников, занесенных в Красную книгу России, не обитают в заповедниках?</a:t>
            </a:r>
          </a:p>
          <a:p>
            <a:endParaRPr lang="ru-RU" sz="2400" smtClean="0"/>
          </a:p>
          <a:p>
            <a:endParaRPr lang="ru-RU" sz="2400" smtClean="0"/>
          </a:p>
          <a:p>
            <a:pPr algn="just"/>
            <a:endParaRPr lang="ru-RU" sz="2400" smtClean="0"/>
          </a:p>
          <a:p>
            <a:pPr algn="just">
              <a:buFont typeface="Wingdings 2" pitchFamily="18" charset="2"/>
              <a:buNone/>
            </a:pPr>
            <a:endParaRPr lang="ru-RU" sz="2400" b="1" smtClean="0"/>
          </a:p>
          <a:p>
            <a:pPr algn="just">
              <a:buFont typeface="Wingdings 2" pitchFamily="18" charset="2"/>
              <a:buNone/>
            </a:pPr>
            <a:r>
              <a:rPr lang="ru-RU" sz="2400" b="1" smtClean="0"/>
              <a:t>    </a:t>
            </a:r>
            <a:r>
              <a:rPr lang="ru-RU" sz="2400" smtClean="0"/>
              <a:t>На берегах озера Байкал создано 3 заповедника. Это      на 1 больше, чем национальных парков. Сколько национальных парков на Байкале?</a:t>
            </a:r>
            <a:endParaRPr lang="ru-RU" sz="2400" b="1" smtClean="0"/>
          </a:p>
          <a:p>
            <a:pPr>
              <a:buFont typeface="Wingdings 2" pitchFamily="18" charset="2"/>
              <a:buNone/>
            </a:pPr>
            <a:r>
              <a:rPr lang="ru-RU" sz="2400" b="1" smtClean="0"/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2500313"/>
            <a:ext cx="3476625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14 – 10 = 4</a:t>
            </a:r>
            <a:endParaRPr lang="ru-RU" sz="6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5875" y="5357813"/>
            <a:ext cx="2987675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 – 1 = 2</a:t>
            </a:r>
            <a:endParaRPr lang="ru-RU" sz="6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74" name="Picture 2" descr="Картинка 3 из 182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4325" y="1841500"/>
            <a:ext cx="2951163" cy="2078038"/>
          </a:xfrm>
          <a:prstGeom prst="rect">
            <a:avLst/>
          </a:prstGeom>
          <a:noFill/>
        </p:spPr>
      </p:pic>
      <p:pic>
        <p:nvPicPr>
          <p:cNvPr id="3076" name="Picture 4" descr="Картинка 5 из 427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5450" y="4700588"/>
            <a:ext cx="2936875" cy="2097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38" y="571500"/>
            <a:ext cx="6715125" cy="12858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B050"/>
                </a:solidFill>
              </a:rPr>
              <a:t>Экологическая игра  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         </a:t>
            </a: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Что не так</a:t>
            </a:r>
            <a:r>
              <a:rPr lang="en-US" b="1" dirty="0" smtClean="0">
                <a:solidFill>
                  <a:srgbClr val="FF0000"/>
                </a:solidFill>
              </a:rPr>
              <a:t>?”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go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66925" y="1852613"/>
            <a:ext cx="5029200" cy="4975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2050" name="Picture 2" descr="C:\Documents and Settings\ОЛЯ\Мои документы\Рисунки для студентов\Природа\lake-blue-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938213"/>
            <a:ext cx="5559425" cy="5853112"/>
          </a:xfrm>
          <a:prstGeom prst="rect">
            <a:avLst/>
          </a:prstGeom>
          <a:noFill/>
        </p:spPr>
      </p:pic>
      <p:pic>
        <p:nvPicPr>
          <p:cNvPr id="2051" name="Picture 3" descr="C:\Documents and Settings\ОЛЯ\Мои документы\Рисунки для студентов\Лес\6800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7488" y="-66675"/>
            <a:ext cx="3700462" cy="2706688"/>
          </a:xfrm>
          <a:prstGeom prst="rect">
            <a:avLst/>
          </a:prstGeom>
          <a:noFill/>
        </p:spPr>
      </p:pic>
      <p:pic>
        <p:nvPicPr>
          <p:cNvPr id="2052" name="Picture 4" descr="C:\Documents and Settings\ОЛЯ\Мои документы\Рисунки для студентов\Лес\6800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4463" y="2225675"/>
            <a:ext cx="3786187" cy="2632075"/>
          </a:xfrm>
          <a:prstGeom prst="rect">
            <a:avLst/>
          </a:prstGeom>
          <a:noFill/>
        </p:spPr>
      </p:pic>
      <p:pic>
        <p:nvPicPr>
          <p:cNvPr id="2053" name="Picture 5" descr="C:\Documents and Settings\ОЛЯ\Мои документы\Рисунки для студентов\Лес\6800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4463" y="4438650"/>
            <a:ext cx="3779837" cy="2565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63" y="285750"/>
            <a:ext cx="45926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  Что такое лес 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?</a:t>
            </a:r>
            <a:endParaRPr lang="ru-RU" sz="48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</a:rPr>
              <a:t>             Экологическая игра  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Что не так</a:t>
            </a:r>
            <a:r>
              <a:rPr lang="en-US" b="1" dirty="0" smtClean="0">
                <a:solidFill>
                  <a:srgbClr val="FF0000"/>
                </a:solidFill>
              </a:rPr>
              <a:t>?”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f34f17a8a0df4502457c25b6ef9288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23938" y="1639888"/>
            <a:ext cx="7096125" cy="4979987"/>
          </a:xfrm>
        </p:spPr>
      </p:pic>
      <p:sp>
        <p:nvSpPr>
          <p:cNvPr id="35843" name="Прямоугольник 3"/>
          <p:cNvSpPr>
            <a:spLocks noChangeArrowheads="1"/>
          </p:cNvSpPr>
          <p:nvPr/>
        </p:nvSpPr>
        <p:spPr bwMode="auto">
          <a:xfrm>
            <a:off x="1071563" y="785813"/>
            <a:ext cx="6500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            </a:t>
            </a:r>
            <a:r>
              <a:rPr lang="ru-RU" b="1" dirty="0" smtClean="0">
                <a:solidFill>
                  <a:srgbClr val="00B050"/>
                </a:solidFill>
              </a:rPr>
              <a:t>Экологическая игра  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/>
              <a:t>                   </a:t>
            </a: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Что не так</a:t>
            </a:r>
            <a:r>
              <a:rPr lang="en-US" b="1" dirty="0" smtClean="0">
                <a:solidFill>
                  <a:srgbClr val="FF0000"/>
                </a:solidFill>
              </a:rPr>
              <a:t>?”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mg12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7950" y="1779588"/>
            <a:ext cx="6297613" cy="4906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             </a:t>
            </a:r>
            <a:r>
              <a:rPr lang="ru-RU" b="1" dirty="0" smtClean="0">
                <a:solidFill>
                  <a:srgbClr val="00B050"/>
                </a:solidFill>
              </a:rPr>
              <a:t>Экологическая игра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</a:t>
            </a: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Что не так</a:t>
            </a:r>
            <a:r>
              <a:rPr lang="en-US" b="1" dirty="0" smtClean="0">
                <a:solidFill>
                  <a:srgbClr val="FF0000"/>
                </a:solidFill>
              </a:rPr>
              <a:t>?”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1292353413_wwf_6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8275" y="1695450"/>
            <a:ext cx="6267450" cy="4870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Страшная история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0_46138_5692c3a8_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6438" y="1566863"/>
            <a:ext cx="7645400" cy="4906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857250"/>
            <a:ext cx="8072437" cy="1071563"/>
          </a:xfrm>
        </p:spPr>
        <p:txBody>
          <a:bodyPr>
            <a:normAutofit fontScale="900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rgbClr val="7030A0"/>
                </a:solidFill>
              </a:rPr>
              <a:t/>
            </a:r>
            <a:br>
              <a:rPr lang="ru-RU" sz="4400" b="1" i="1" dirty="0" smtClean="0">
                <a:solidFill>
                  <a:srgbClr val="7030A0"/>
                </a:solidFill>
              </a:rPr>
            </a:br>
            <a:r>
              <a:rPr lang="ru-RU" sz="4400" b="1" i="1" dirty="0" smtClean="0">
                <a:solidFill>
                  <a:srgbClr val="7030A0"/>
                </a:solidFill>
              </a:rPr>
              <a:t/>
            </a:r>
            <a:br>
              <a:rPr lang="ru-RU" sz="4400" b="1" i="1" dirty="0" smtClean="0">
                <a:solidFill>
                  <a:srgbClr val="7030A0"/>
                </a:solidFill>
              </a:rPr>
            </a:br>
            <a:r>
              <a:rPr lang="ru-RU" sz="4400" b="1" i="1" dirty="0" smtClean="0">
                <a:solidFill>
                  <a:srgbClr val="7030A0"/>
                </a:solidFill>
              </a:rPr>
              <a:t/>
            </a:r>
            <a:br>
              <a:rPr lang="ru-RU" sz="4400" b="1" i="1" dirty="0" smtClean="0">
                <a:solidFill>
                  <a:srgbClr val="7030A0"/>
                </a:solidFill>
              </a:rPr>
            </a:br>
            <a:r>
              <a:rPr lang="ru-RU" sz="4400" b="1" i="1" dirty="0" smtClean="0">
                <a:solidFill>
                  <a:srgbClr val="7030A0"/>
                </a:solidFill>
              </a:rPr>
              <a:t/>
            </a:r>
            <a:br>
              <a:rPr lang="ru-RU" sz="4400" b="1" i="1" dirty="0" smtClean="0">
                <a:solidFill>
                  <a:srgbClr val="7030A0"/>
                </a:solidFill>
              </a:rPr>
            </a:br>
            <a:r>
              <a:rPr lang="ru-RU" sz="4400" b="1" i="1" dirty="0" smtClean="0">
                <a:solidFill>
                  <a:srgbClr val="7030A0"/>
                </a:solidFill>
              </a:rPr>
              <a:t/>
            </a:r>
            <a:br>
              <a:rPr lang="ru-RU" sz="4400" b="1" i="1" dirty="0" smtClean="0">
                <a:solidFill>
                  <a:srgbClr val="7030A0"/>
                </a:solidFill>
              </a:rPr>
            </a:br>
            <a:r>
              <a:rPr lang="ru-RU" sz="4400" b="1" i="1" dirty="0" smtClean="0">
                <a:solidFill>
                  <a:srgbClr val="7030A0"/>
                </a:solidFill>
              </a:rPr>
              <a:t/>
            </a:r>
            <a:br>
              <a:rPr lang="ru-RU" sz="4400" b="1" i="1" dirty="0" smtClean="0">
                <a:solidFill>
                  <a:srgbClr val="7030A0"/>
                </a:solidFill>
              </a:rPr>
            </a:br>
            <a:r>
              <a:rPr lang="en-US" sz="4400" b="1" i="1" dirty="0" smtClean="0">
                <a:solidFill>
                  <a:srgbClr val="7030A0"/>
                </a:solidFill>
              </a:rPr>
              <a:t>“</a:t>
            </a:r>
            <a:r>
              <a:rPr lang="ru-RU" sz="4400" b="1" i="1" dirty="0" smtClean="0">
                <a:solidFill>
                  <a:srgbClr val="7030A0"/>
                </a:solidFill>
              </a:rPr>
              <a:t> Всё доброе на Земле - от солнца</a:t>
            </a:r>
            <a:r>
              <a:rPr lang="en-US" sz="4400" b="1" i="1" dirty="0" smtClean="0">
                <a:solidFill>
                  <a:srgbClr val="7030A0"/>
                </a:solidFill>
              </a:rPr>
              <a:t>,</a:t>
            </a:r>
            <a:r>
              <a:rPr lang="ru-RU" sz="4400" b="1" i="1" dirty="0" smtClean="0">
                <a:solidFill>
                  <a:srgbClr val="7030A0"/>
                </a:solidFill>
              </a:rPr>
              <a:t>          от воды </a:t>
            </a:r>
            <a:r>
              <a:rPr lang="en-US" sz="4400" b="1" i="1" dirty="0" smtClean="0">
                <a:solidFill>
                  <a:srgbClr val="7030A0"/>
                </a:solidFill>
              </a:rPr>
              <a:t>,</a:t>
            </a:r>
            <a:r>
              <a:rPr lang="ru-RU" sz="4400" b="1" i="1" dirty="0" smtClean="0">
                <a:solidFill>
                  <a:srgbClr val="7030A0"/>
                </a:solidFill>
              </a:rPr>
              <a:t> от человека.</a:t>
            </a:r>
            <a:r>
              <a:rPr lang="en-US" sz="4400" b="1" i="1" dirty="0" smtClean="0">
                <a:solidFill>
                  <a:srgbClr val="7030A0"/>
                </a:solidFill>
              </a:rPr>
              <a:t>”</a:t>
            </a:r>
            <a:endParaRPr lang="ru-RU" sz="4400" b="1" i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28813"/>
            <a:ext cx="9144000" cy="43894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3200" smtClean="0"/>
              <a:t>   Без солнца и воды нет жизни. В руках человека – сохранение жизни на Земле. Необходимо охранять природу нашей планеты.</a:t>
            </a: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714375" y="12858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7" name="Picture 3" descr="C:\Documents and Settings\ОЛЯ\Мои документы\Рисунки для студентов\Клумбы\5160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9825" y="3498850"/>
            <a:ext cx="6651625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579438" y="207963"/>
            <a:ext cx="8570912" cy="1157287"/>
          </a:xfrm>
        </p:spPr>
      </p:pic>
      <p:sp>
        <p:nvSpPr>
          <p:cNvPr id="40962" name="Содержимое 2"/>
          <p:cNvSpPr>
            <a:spLocks noGrp="1"/>
          </p:cNvSpPr>
          <p:nvPr>
            <p:ph idx="1"/>
          </p:nvPr>
        </p:nvSpPr>
        <p:spPr>
          <a:xfrm>
            <a:off x="1143000" y="2214563"/>
            <a:ext cx="8229600" cy="4389437"/>
          </a:xfrm>
        </p:spPr>
        <p:txBody>
          <a:bodyPr/>
          <a:lstStyle/>
          <a:p>
            <a:r>
              <a:rPr lang="ru-RU" sz="2000" smtClean="0"/>
              <a:t>                                                                     </a:t>
            </a:r>
            <a:r>
              <a:rPr lang="ru-RU" sz="2000" b="1" smtClean="0"/>
              <a:t>На одной планете</a:t>
            </a:r>
          </a:p>
          <a:p>
            <a:pPr algn="just"/>
            <a:r>
              <a:rPr lang="ru-RU" sz="2000" b="1" smtClean="0"/>
              <a:t>                                                                     Дружно жили дети.</a:t>
            </a:r>
          </a:p>
          <a:p>
            <a:r>
              <a:rPr lang="ru-RU" sz="2000" b="1" smtClean="0"/>
              <a:t>Н                                                                  Не разоряли гнезда птиц </a:t>
            </a:r>
          </a:p>
          <a:p>
            <a:r>
              <a:rPr lang="ru-RU" sz="2000" b="1" smtClean="0"/>
              <a:t>                                                                     Ради нескольких яиц</a:t>
            </a:r>
            <a:r>
              <a:rPr lang="en-US" sz="2000" b="1" smtClean="0"/>
              <a:t>,</a:t>
            </a:r>
            <a:endParaRPr lang="ru-RU" sz="2000" b="1" smtClean="0"/>
          </a:p>
          <a:p>
            <a:r>
              <a:rPr lang="ru-RU" sz="2000" b="1" smtClean="0"/>
              <a:t>                                                                     Травку не топтали</a:t>
            </a:r>
            <a:r>
              <a:rPr lang="en-US" sz="2000" b="1" smtClean="0"/>
              <a:t>,</a:t>
            </a:r>
            <a:endParaRPr lang="ru-RU" sz="2000" b="1" smtClean="0"/>
          </a:p>
          <a:p>
            <a:r>
              <a:rPr lang="ru-RU" sz="2000" b="1" smtClean="0"/>
              <a:t>                                                                     Рек не загрязняли</a:t>
            </a:r>
            <a:r>
              <a:rPr lang="en-US" sz="2000" b="1" smtClean="0"/>
              <a:t>!</a:t>
            </a:r>
            <a:endParaRPr lang="ru-RU" sz="2000" b="1" smtClean="0"/>
          </a:p>
          <a:p>
            <a:r>
              <a:rPr lang="ru-RU" sz="2000" b="1" smtClean="0"/>
              <a:t>                                                                     Все старательно </a:t>
            </a:r>
            <a:r>
              <a:rPr lang="en-US" sz="2000" b="1" smtClean="0"/>
              <a:t>,</a:t>
            </a:r>
            <a:r>
              <a:rPr lang="ru-RU" sz="2000" b="1" smtClean="0"/>
              <a:t> с умом</a:t>
            </a:r>
          </a:p>
          <a:p>
            <a:r>
              <a:rPr lang="ru-RU" sz="2000" b="1" smtClean="0"/>
              <a:t>                                                                     Берегли свой общий дом</a:t>
            </a:r>
          </a:p>
          <a:p>
            <a:r>
              <a:rPr lang="ru-RU" sz="2000" b="1" smtClean="0"/>
              <a:t>                                                                     Под названием Земля</a:t>
            </a:r>
            <a:r>
              <a:rPr lang="en-US" sz="2000" b="1" smtClean="0"/>
              <a:t>,</a:t>
            </a:r>
            <a:endParaRPr lang="ru-RU" sz="2000" b="1" smtClean="0"/>
          </a:p>
          <a:p>
            <a:r>
              <a:rPr lang="ru-RU" sz="2000" b="1" smtClean="0"/>
              <a:t>                                                                     Где живем и ты </a:t>
            </a:r>
            <a:r>
              <a:rPr lang="en-US" sz="2000" b="1" smtClean="0"/>
              <a:t>,</a:t>
            </a:r>
            <a:r>
              <a:rPr lang="ru-RU" sz="2000" b="1" smtClean="0"/>
              <a:t> и я </a:t>
            </a:r>
            <a:r>
              <a:rPr lang="en-US" sz="2000" b="1" smtClean="0"/>
              <a:t>!</a:t>
            </a:r>
            <a:endParaRPr lang="ru-RU" sz="2000" b="1" smtClean="0"/>
          </a:p>
        </p:txBody>
      </p:sp>
      <p:pic>
        <p:nvPicPr>
          <p:cNvPr id="40963" name="Picture 5" descr="C:\Documents and Settings\ОЛЯ\Мои документы\Рисунки для студентов\Анимашки\анимация\земля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071688"/>
            <a:ext cx="4000500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TextBox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350" y="1243013"/>
            <a:ext cx="7924800" cy="77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Любите природу!!!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0_4614a_fa4ee862_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0913" y="1285875"/>
            <a:ext cx="7010400" cy="543242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1286602845_futuru_ru_26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763" y="1214438"/>
            <a:ext cx="7250112" cy="48291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4000500" y="1714500"/>
            <a:ext cx="35766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>
                <a:latin typeface="Calibri" pitchFamily="34" charset="0"/>
              </a:rPr>
              <a:t>  </a:t>
            </a:r>
            <a:r>
              <a:rPr lang="ru-RU" sz="7200">
                <a:solidFill>
                  <a:srgbClr val="FF0000"/>
                </a:solidFill>
                <a:latin typeface="Calibri" pitchFamily="34" charset="0"/>
              </a:rPr>
              <a:t>Всем </a:t>
            </a:r>
          </a:p>
          <a:p>
            <a:r>
              <a:rPr lang="ru-RU" sz="7200">
                <a:solidFill>
                  <a:srgbClr val="FF0000"/>
                </a:solidFill>
                <a:latin typeface="Calibri" pitchFamily="34" charset="0"/>
              </a:rPr>
              <a:t>спасибо </a:t>
            </a:r>
          </a:p>
          <a:p>
            <a:r>
              <a:rPr lang="ru-RU" sz="7200">
                <a:solidFill>
                  <a:srgbClr val="FF0000"/>
                </a:solidFill>
                <a:latin typeface="Calibri" pitchFamily="34" charset="0"/>
              </a:rPr>
              <a:t>за урок!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/>
          <a:lstStyle/>
          <a:p>
            <a:r>
              <a:rPr lang="ru-RU" smtClean="0"/>
              <a:t>                 Лес - это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500188"/>
            <a:ext cx="8229600" cy="438943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    Сосны до небес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,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 березы и дубы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,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 ягоды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,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 грибы…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    Звериные тропинки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,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пригорки и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</a:rPr>
              <a:t>низинки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,</a:t>
            </a:r>
            <a:endParaRPr lang="ru-RU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    Ландыш серебристый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,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воздух чистый –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</a:rPr>
              <a:t>чистый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C:\Documents and Settings\ОЛЯ\Мои документы\Рисунки для студентов\Природа\mushr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8463" y="3365500"/>
            <a:ext cx="3279775" cy="3511550"/>
          </a:xfrm>
          <a:prstGeom prst="rect">
            <a:avLst/>
          </a:prstGeom>
          <a:noFill/>
        </p:spPr>
      </p:pic>
      <p:pic>
        <p:nvPicPr>
          <p:cNvPr id="3075" name="Picture 3" descr="C:\Documents and Settings\ОЛЯ\Мои документы\Рисунки для студентов\Природа\SP38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3350" y="3365500"/>
            <a:ext cx="3492500" cy="3516313"/>
          </a:xfrm>
          <a:prstGeom prst="rect">
            <a:avLst/>
          </a:prstGeom>
          <a:noFill/>
        </p:spPr>
      </p:pic>
      <p:pic>
        <p:nvPicPr>
          <p:cNvPr id="3076" name="Picture 4" descr="C:\Documents and Settings\ОЛЯ\Мои документы\Рисунки для студентов\Цветы\ландыш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0575" y="3297238"/>
            <a:ext cx="3346450" cy="3500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5122" name="Picture 2" descr="C:\Documents and Settings\ОЛЯ\Мои документы\Рисунки для студентов\Клумбы\516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1011238"/>
            <a:ext cx="5632450" cy="5780087"/>
          </a:xfrm>
          <a:prstGeom prst="rect">
            <a:avLst/>
          </a:prstGeom>
          <a:noFill/>
        </p:spPr>
      </p:pic>
      <p:pic>
        <p:nvPicPr>
          <p:cNvPr id="5123" name="Picture 3" descr="C:\Documents and Settings\ОЛЯ\Мои документы\Рисунки для студентов\Клумбы\516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7188" y="-66675"/>
            <a:ext cx="3609975" cy="2644775"/>
          </a:xfrm>
          <a:prstGeom prst="rect">
            <a:avLst/>
          </a:prstGeom>
          <a:noFill/>
        </p:spPr>
      </p:pic>
      <p:pic>
        <p:nvPicPr>
          <p:cNvPr id="5124" name="Picture 4" descr="C:\Documents and Settings\ОЛЯ\Мои документы\Рисунки для студентов\Цветы\цве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7188" y="2152650"/>
            <a:ext cx="3567112" cy="2590800"/>
          </a:xfrm>
          <a:prstGeom prst="rect">
            <a:avLst/>
          </a:prstGeom>
          <a:noFill/>
        </p:spPr>
      </p:pic>
      <p:pic>
        <p:nvPicPr>
          <p:cNvPr id="5125" name="Picture 5" descr="C:\Documents and Settings\ОЛЯ\Мои документы\Рисунки для студентов\Фауна\Насекомые\351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0513" y="4340225"/>
            <a:ext cx="3663950" cy="2590800"/>
          </a:xfrm>
          <a:prstGeom prst="rect">
            <a:avLst/>
          </a:prstGeom>
          <a:noFill/>
        </p:spPr>
      </p:pic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785813" y="428625"/>
            <a:ext cx="41735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FF0066"/>
                </a:solidFill>
                <a:latin typeface="Calibri" pitchFamily="34" charset="0"/>
              </a:rPr>
              <a:t>   Что такое луг </a:t>
            </a:r>
            <a:r>
              <a:rPr lang="en-US" sz="4400" b="1">
                <a:solidFill>
                  <a:srgbClr val="FF0066"/>
                </a:solidFill>
                <a:latin typeface="Calibri" pitchFamily="34" charset="0"/>
              </a:rPr>
              <a:t>?</a:t>
            </a:r>
            <a:endParaRPr lang="ru-RU" sz="4400" b="1">
              <a:solidFill>
                <a:srgbClr val="FF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               </a:t>
            </a:r>
            <a:r>
              <a:rPr lang="ru-RU" smtClean="0">
                <a:solidFill>
                  <a:srgbClr val="FF0066"/>
                </a:solidFill>
              </a:rPr>
              <a:t>Луг - это</a:t>
            </a:r>
            <a:endParaRPr lang="ru-RU" smtClean="0"/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rgbClr val="FF0066"/>
                </a:solidFill>
              </a:rPr>
              <a:t>    Ковер травы вокруг.</a:t>
            </a:r>
          </a:p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rgbClr val="FF0066"/>
                </a:solidFill>
              </a:rPr>
              <a:t>    Цветов нарядных венчики</a:t>
            </a:r>
            <a:r>
              <a:rPr lang="en-US" smtClean="0">
                <a:solidFill>
                  <a:srgbClr val="FF0066"/>
                </a:solidFill>
              </a:rPr>
              <a:t>,</a:t>
            </a:r>
            <a:r>
              <a:rPr lang="ru-RU" smtClean="0">
                <a:solidFill>
                  <a:srgbClr val="FF0066"/>
                </a:solidFill>
              </a:rPr>
              <a:t> звонкие кузнечики.</a:t>
            </a:r>
          </a:p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rgbClr val="FF0066"/>
                </a:solidFill>
              </a:rPr>
              <a:t>    Мотыльки игривые </a:t>
            </a:r>
            <a:r>
              <a:rPr lang="en-US" smtClean="0">
                <a:solidFill>
                  <a:srgbClr val="FF0066"/>
                </a:solidFill>
              </a:rPr>
              <a:t>,</a:t>
            </a:r>
            <a:r>
              <a:rPr lang="ru-RU" smtClean="0">
                <a:solidFill>
                  <a:srgbClr val="FF0066"/>
                </a:solidFill>
              </a:rPr>
              <a:t> жуки неторопливые.</a:t>
            </a:r>
          </a:p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rgbClr val="FF0066"/>
                </a:solidFill>
              </a:rPr>
              <a:t>    С медом сладким пчелки </a:t>
            </a:r>
            <a:r>
              <a:rPr lang="en-US" smtClean="0">
                <a:solidFill>
                  <a:srgbClr val="FF0066"/>
                </a:solidFill>
              </a:rPr>
              <a:t>,</a:t>
            </a:r>
            <a:r>
              <a:rPr lang="ru-RU" smtClean="0">
                <a:solidFill>
                  <a:srgbClr val="FF0066"/>
                </a:solidFill>
              </a:rPr>
              <a:t> песня перепелки.</a:t>
            </a:r>
            <a:endParaRPr lang="en-US" smtClean="0">
              <a:solidFill>
                <a:srgbClr val="FF0066"/>
              </a:solidFill>
            </a:endParaRPr>
          </a:p>
        </p:txBody>
      </p:sp>
      <p:pic>
        <p:nvPicPr>
          <p:cNvPr id="6146" name="Picture 2" descr="C:\Documents and Settings\ОЛЯ\Мои документы\Рисунки для студентов\Фауна\Насекомые\351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425" y="3724275"/>
            <a:ext cx="3346450" cy="3067050"/>
          </a:xfrm>
          <a:prstGeom prst="rect">
            <a:avLst/>
          </a:prstGeom>
          <a:noFill/>
        </p:spPr>
      </p:pic>
      <p:pic>
        <p:nvPicPr>
          <p:cNvPr id="6147" name="Picture 3" descr="C:\Documents and Settings\ОЛЯ\Мои документы\Рисунки для студентов\Цветы\ромаш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4213" y="3724275"/>
            <a:ext cx="3067050" cy="3067050"/>
          </a:xfrm>
          <a:prstGeom prst="rect">
            <a:avLst/>
          </a:prstGeom>
          <a:noFill/>
        </p:spPr>
      </p:pic>
      <p:pic>
        <p:nvPicPr>
          <p:cNvPr id="6148" name="Picture 4" descr="C:\Documents and Settings\ОЛЯ\Мои документы\Рисунки для студентов\Цветы\ШМЕЛЬ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0575" y="3724275"/>
            <a:ext cx="3346450" cy="304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3074" name="Picture 2" descr="C:\фото природы\Fotos\1008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325" y="938213"/>
            <a:ext cx="4851400" cy="5853112"/>
          </a:xfrm>
          <a:prstGeom prst="rect">
            <a:avLst/>
          </a:prstGeom>
          <a:noFill/>
        </p:spPr>
      </p:pic>
      <p:pic>
        <p:nvPicPr>
          <p:cNvPr id="3077" name="Picture 5" descr="C:\фото природы\Fotos\10080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1675" y="865188"/>
            <a:ext cx="4692650" cy="5853112"/>
          </a:xfrm>
          <a:prstGeom prst="rect">
            <a:avLst/>
          </a:prstGeom>
          <a:noFill/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2143125" y="428625"/>
            <a:ext cx="4565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C00000"/>
                </a:solidFill>
                <a:latin typeface="Calibri" pitchFamily="34" charset="0"/>
              </a:rPr>
              <a:t>Что такое поле</a:t>
            </a:r>
            <a:r>
              <a:rPr lang="en-US" sz="4800" b="1">
                <a:solidFill>
                  <a:srgbClr val="C00000"/>
                </a:solidFill>
                <a:latin typeface="Calibri" pitchFamily="34" charset="0"/>
              </a:rPr>
              <a:t> ?</a:t>
            </a:r>
            <a:endParaRPr lang="ru-RU" sz="4800" b="1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            </a:t>
            </a:r>
            <a:r>
              <a:rPr lang="ru-RU" smtClean="0">
                <a:solidFill>
                  <a:srgbClr val="C00000"/>
                </a:solidFill>
              </a:rPr>
              <a:t>Поле - это</a:t>
            </a:r>
            <a:endParaRPr lang="ru-RU" smtClean="0"/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214313" y="1785938"/>
            <a:ext cx="8229600" cy="43894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rgbClr val="C00000"/>
                </a:solidFill>
              </a:rPr>
              <a:t>    Пашни полоса</a:t>
            </a:r>
            <a:r>
              <a:rPr lang="en-US" smtClean="0">
                <a:solidFill>
                  <a:srgbClr val="C00000"/>
                </a:solidFill>
              </a:rPr>
              <a:t>,</a:t>
            </a:r>
            <a:r>
              <a:rPr lang="ru-RU" smtClean="0">
                <a:solidFill>
                  <a:srgbClr val="C00000"/>
                </a:solidFill>
              </a:rPr>
              <a:t> метелочки овса.</a:t>
            </a:r>
          </a:p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rgbClr val="C00000"/>
                </a:solidFill>
              </a:rPr>
              <a:t>    В поле колосится спелая пшеница</a:t>
            </a:r>
            <a:r>
              <a:rPr lang="en-US" smtClean="0">
                <a:solidFill>
                  <a:srgbClr val="C00000"/>
                </a:solidFill>
              </a:rPr>
              <a:t>,</a:t>
            </a:r>
            <a:endParaRPr lang="ru-RU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rgbClr val="C00000"/>
                </a:solidFill>
              </a:rPr>
              <a:t>    И шумит там рожь колючая</a:t>
            </a:r>
            <a:r>
              <a:rPr lang="en-US" smtClean="0">
                <a:solidFill>
                  <a:srgbClr val="C00000"/>
                </a:solidFill>
              </a:rPr>
              <a:t>,</a:t>
            </a:r>
            <a:r>
              <a:rPr lang="ru-RU" smtClean="0">
                <a:solidFill>
                  <a:srgbClr val="C00000"/>
                </a:solidFill>
              </a:rPr>
              <a:t> как еж.</a:t>
            </a:r>
          </a:p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rgbClr val="C00000"/>
                </a:solidFill>
              </a:rPr>
              <a:t>    В поле ветер свищет</a:t>
            </a:r>
            <a:r>
              <a:rPr lang="en-US" smtClean="0">
                <a:solidFill>
                  <a:srgbClr val="C00000"/>
                </a:solidFill>
              </a:rPr>
              <a:t>,</a:t>
            </a:r>
            <a:r>
              <a:rPr lang="ru-RU" smtClean="0">
                <a:solidFill>
                  <a:srgbClr val="C00000"/>
                </a:solidFill>
              </a:rPr>
              <a:t> мышка зерна ищет.</a:t>
            </a:r>
          </a:p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rgbClr val="C00000"/>
                </a:solidFill>
              </a:rPr>
              <a:t>    Ящерка снует </a:t>
            </a:r>
            <a:r>
              <a:rPr lang="en-US" smtClean="0">
                <a:solidFill>
                  <a:srgbClr val="C00000"/>
                </a:solidFill>
              </a:rPr>
              <a:t>,</a:t>
            </a:r>
            <a:r>
              <a:rPr lang="ru-RU" smtClean="0">
                <a:solidFill>
                  <a:srgbClr val="C00000"/>
                </a:solidFill>
              </a:rPr>
              <a:t> солнышко встает.</a:t>
            </a:r>
          </a:p>
        </p:txBody>
      </p:sp>
      <p:pic>
        <p:nvPicPr>
          <p:cNvPr id="4098" name="Picture 2" descr="C:\фото природы\Fotos\1015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084638"/>
            <a:ext cx="4419600" cy="2919412"/>
          </a:xfrm>
          <a:prstGeom prst="rect">
            <a:avLst/>
          </a:prstGeom>
          <a:noFill/>
        </p:spPr>
      </p:pic>
      <p:pic>
        <p:nvPicPr>
          <p:cNvPr id="4099" name="Picture 3" descr="C:\Documents and Settings\ОЛЯ\Мои документы\Рисунки для студентов\Фауна\Рептилии\789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4700" y="4011613"/>
            <a:ext cx="4419600" cy="2925762"/>
          </a:xfrm>
          <a:prstGeom prst="rect">
            <a:avLst/>
          </a:prstGeom>
          <a:noFill/>
        </p:spPr>
      </p:pic>
      <p:pic>
        <p:nvPicPr>
          <p:cNvPr id="2050" name="Picture 2" descr="C:\Documents and Settings\ОЛЯ\Мои документы\цветочки\vasilek_12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7313" y="1298575"/>
            <a:ext cx="2566987" cy="2859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4098" name="Picture 2" descr="C:\Documents and Settings\ОЛЯ\Мои документы\Рисунки для студентов\Пейзажи\val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0575" y="4224338"/>
            <a:ext cx="3346450" cy="2706687"/>
          </a:xfrm>
          <a:prstGeom prst="rect">
            <a:avLst/>
          </a:prstGeom>
          <a:noFill/>
        </p:spPr>
      </p:pic>
      <p:pic>
        <p:nvPicPr>
          <p:cNvPr id="4099" name="Picture 3" descr="C:\Documents and Settings\ОЛЯ\Мои документы\Рисунки для студентов\Природа\SP57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3350" y="865188"/>
            <a:ext cx="6424613" cy="5992812"/>
          </a:xfrm>
          <a:prstGeom prst="rect">
            <a:avLst/>
          </a:prstGeom>
          <a:noFill/>
        </p:spPr>
      </p:pic>
      <p:pic>
        <p:nvPicPr>
          <p:cNvPr id="1026" name="Picture 2" descr="C:\Documents and Settings\ОЛЯ\Мои документы\Рисунки для студентов\Природа\4790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7250" y="-133350"/>
            <a:ext cx="3303588" cy="2601913"/>
          </a:xfrm>
          <a:prstGeom prst="rect">
            <a:avLst/>
          </a:prstGeom>
          <a:noFill/>
        </p:spPr>
      </p:pic>
      <p:pic>
        <p:nvPicPr>
          <p:cNvPr id="1027" name="Picture 3" descr="C:\Documents and Settings\ОЛЯ\Мои документы\Рисунки для студентов\Природа\SP14_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7250" y="2078038"/>
            <a:ext cx="3279775" cy="256698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85813" y="285750"/>
            <a:ext cx="4673600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Что такое река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?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143000"/>
          </a:xfrm>
        </p:spPr>
        <p:txBody>
          <a:bodyPr/>
          <a:lstStyle/>
          <a:p>
            <a:pPr algn="just"/>
            <a:r>
              <a:rPr lang="ru-RU" smtClean="0"/>
              <a:t>                 Река - это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500188"/>
            <a:ext cx="8229600" cy="438943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   Над водою ивы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весенние разливы.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   Окуни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ерши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кувшинки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камыши.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   Пена на песке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лодка вдалеке.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C:\Documents and Settings\ОЛЯ\Мои документы\Рисунки для студентов\Природа\nature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3297238"/>
            <a:ext cx="4632325" cy="3633787"/>
          </a:xfrm>
          <a:prstGeom prst="rect">
            <a:avLst/>
          </a:prstGeom>
          <a:noFill/>
        </p:spPr>
      </p:pic>
      <p:pic>
        <p:nvPicPr>
          <p:cNvPr id="2051" name="Picture 3" descr="C:\фото природы\Fotos\0923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7363" y="3297238"/>
            <a:ext cx="4846637" cy="3633787"/>
          </a:xfrm>
          <a:prstGeom prst="rect">
            <a:avLst/>
          </a:prstGeom>
          <a:noFill/>
        </p:spPr>
      </p:pic>
      <p:pic>
        <p:nvPicPr>
          <p:cNvPr id="1026" name="Picture 2" descr="C:\Documents and Settings\ОЛЯ\Мои документы\цветочки\DSC_355-w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7613" y="1225550"/>
            <a:ext cx="2846387" cy="2309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</TotalTime>
  <Words>396</Words>
  <Application>Microsoft Office PowerPoint</Application>
  <PresentationFormat>Экран (4:3)</PresentationFormat>
  <Paragraphs>94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Calibri</vt:lpstr>
      <vt:lpstr>Arial</vt:lpstr>
      <vt:lpstr>Wingdings 2</vt:lpstr>
      <vt:lpstr>Поток</vt:lpstr>
      <vt:lpstr>Поток</vt:lpstr>
      <vt:lpstr>Слайд 1</vt:lpstr>
      <vt:lpstr>Слайд 2</vt:lpstr>
      <vt:lpstr>                 Лес - это</vt:lpstr>
      <vt:lpstr>Слайд 4</vt:lpstr>
      <vt:lpstr>                    Луг - это</vt:lpstr>
      <vt:lpstr>Слайд 6</vt:lpstr>
      <vt:lpstr>                 Поле - это</vt:lpstr>
      <vt:lpstr>Слайд 8</vt:lpstr>
      <vt:lpstr>                 Река - это</vt:lpstr>
      <vt:lpstr>Слайд 10</vt:lpstr>
      <vt:lpstr>           Море - это</vt:lpstr>
      <vt:lpstr>Слайд 12</vt:lpstr>
      <vt:lpstr> </vt:lpstr>
      <vt:lpstr>Слайд 14</vt:lpstr>
      <vt:lpstr>Слайд 15</vt:lpstr>
      <vt:lpstr> экология</vt:lpstr>
      <vt:lpstr>       экологические задачи</vt:lpstr>
      <vt:lpstr>Экологические задачи</vt:lpstr>
      <vt:lpstr>  Экологическая игра            “Что не так?”</vt:lpstr>
      <vt:lpstr>             Экологическая игра                       “Что не так?”</vt:lpstr>
      <vt:lpstr>            Экологическая игра                      “Что не так?”</vt:lpstr>
      <vt:lpstr>             Экологическая игра                      “Что не так?”</vt:lpstr>
      <vt:lpstr>         “Страшная история”</vt:lpstr>
      <vt:lpstr>      “ Всё доброе на Земле - от солнца,          от воды , от человека.”</vt:lpstr>
      <vt:lpstr>Слайд 25</vt:lpstr>
      <vt:lpstr>          Любите природу!!!</vt:lpstr>
      <vt:lpstr>Слайд 27</vt:lpstr>
    </vt:vector>
  </TitlesOfParts>
  <Company>Samsung Electronics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ОЛЯ</dc:creator>
  <cp:lastModifiedBy>ольга</cp:lastModifiedBy>
  <cp:revision>111</cp:revision>
  <dcterms:created xsi:type="dcterms:W3CDTF">2009-04-07T16:21:30Z</dcterms:created>
  <dcterms:modified xsi:type="dcterms:W3CDTF">2012-01-03T12:58:41Z</dcterms:modified>
</cp:coreProperties>
</file>