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7"/>
  </p:notesMasterIdLst>
  <p:sldIdLst>
    <p:sldId id="332" r:id="rId2"/>
    <p:sldId id="334" r:id="rId3"/>
    <p:sldId id="335" r:id="rId4"/>
    <p:sldId id="336" r:id="rId5"/>
    <p:sldId id="337" r:id="rId6"/>
    <p:sldId id="338" r:id="rId7"/>
    <p:sldId id="341" r:id="rId8"/>
    <p:sldId id="322" r:id="rId9"/>
    <p:sldId id="325" r:id="rId10"/>
    <p:sldId id="326" r:id="rId11"/>
    <p:sldId id="327" r:id="rId12"/>
    <p:sldId id="328" r:id="rId13"/>
    <p:sldId id="329" r:id="rId14"/>
    <p:sldId id="330" r:id="rId15"/>
    <p:sldId id="331"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9284DB71-5993-4C0D-99F6-218210A5C1F8}" type="datetimeFigureOut">
              <a:rPr lang="ru-RU"/>
              <a:pPr>
                <a:defRPr/>
              </a:pPr>
              <a:t>24.12.2013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CB66DD68-CF59-4B7E-82C4-3F6B16654722}"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9"/>
          <p:cNvSpPr>
            <a:spLocks noGrp="1"/>
          </p:cNvSpPr>
          <p:nvPr>
            <p:ph type="dt" sz="half" idx="10"/>
          </p:nvPr>
        </p:nvSpPr>
        <p:spPr/>
        <p:txBody>
          <a:bodyPr/>
          <a:lstStyle>
            <a:lvl1pPr>
              <a:defRPr/>
            </a:lvl1pPr>
          </a:lstStyle>
          <a:p>
            <a:pPr>
              <a:defRPr/>
            </a:pPr>
            <a:fld id="{37810BA8-DCF0-492E-8F36-1A81B297F286}" type="datetimeFigureOut">
              <a:rPr lang="ru-RU"/>
              <a:pPr>
                <a:defRPr/>
              </a:pPr>
              <a:t>24.12.2013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240F30C7-5F73-4300-9F26-F0E08BBA5946}" type="slidenum">
              <a:rPr lang="ru-RU"/>
              <a:pPr>
                <a:defRPr/>
              </a:pPr>
              <a:t>‹#›</a:t>
            </a:fld>
            <a:endParaRPr lang="ru-RU"/>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4B381B97-BE3C-4B58-8208-A7037B8CF6FE}" type="datetimeFigureOut">
              <a:rPr lang="ru-RU"/>
              <a:pPr>
                <a:defRPr/>
              </a:pPr>
              <a:t>24.12.2013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28A2C915-BF65-4827-810C-74DF687CE7A9}" type="slidenum">
              <a:rPr lang="ru-RU"/>
              <a:pPr>
                <a:defRPr/>
              </a:pPr>
              <a:t>‹#›</a:t>
            </a:fld>
            <a:endParaRPr lang="ru-RU"/>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F3ACDC75-3A1E-4551-8DF2-8EED4A729C42}" type="datetimeFigureOut">
              <a:rPr lang="ru-RU"/>
              <a:pPr>
                <a:defRPr/>
              </a:pPr>
              <a:t>24.12.2013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A3B13656-9B2D-41A8-8352-F16E973E7612}" type="slidenum">
              <a:rPr lang="ru-RU"/>
              <a:pPr>
                <a:defRPr/>
              </a:pPr>
              <a:t>‹#›</a:t>
            </a:fld>
            <a:endParaRPr lang="ru-RU"/>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D401D619-F9CB-4798-9590-48DD71FF765D}" type="datetimeFigureOut">
              <a:rPr lang="ru-RU"/>
              <a:pPr>
                <a:defRPr/>
              </a:pPr>
              <a:t>24.12.2013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C98C1B72-81C5-4DC0-8CFF-05360E1F9F54}" type="slidenum">
              <a:rPr lang="ru-RU"/>
              <a:pPr>
                <a:defRPr/>
              </a:pPr>
              <a:t>‹#›</a:t>
            </a:fld>
            <a:endParaRPr lang="ru-RU"/>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9"/>
          <p:cNvSpPr>
            <a:spLocks noGrp="1"/>
          </p:cNvSpPr>
          <p:nvPr>
            <p:ph type="dt" sz="half" idx="10"/>
          </p:nvPr>
        </p:nvSpPr>
        <p:spPr/>
        <p:txBody>
          <a:bodyPr/>
          <a:lstStyle>
            <a:lvl1pPr>
              <a:defRPr/>
            </a:lvl1pPr>
          </a:lstStyle>
          <a:p>
            <a:pPr>
              <a:defRPr/>
            </a:pPr>
            <a:fld id="{F23F1609-586C-482B-A18A-1E7EFEE2DA24}" type="datetimeFigureOut">
              <a:rPr lang="ru-RU"/>
              <a:pPr>
                <a:defRPr/>
              </a:pPr>
              <a:t>24.12.2013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6F8A9C14-3F0C-4DC1-B60D-3A66AA2208A9}" type="slidenum">
              <a:rPr lang="ru-RU"/>
              <a:pPr>
                <a:defRPr/>
              </a:pPr>
              <a:t>‹#›</a:t>
            </a:fld>
            <a:endParaRPr lang="ru-RU"/>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BE50284A-E352-4242-845A-FB9E53D2B65B}" type="datetimeFigureOut">
              <a:rPr lang="ru-RU"/>
              <a:pPr>
                <a:defRPr/>
              </a:pPr>
              <a:t>24.12.2013</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9FF8D1D8-BCE7-45D7-9D57-FBEB78BEAD30}" type="slidenum">
              <a:rPr lang="ru-RU"/>
              <a:pPr>
                <a:defRPr/>
              </a:pPr>
              <a:t>‹#›</a:t>
            </a:fld>
            <a:endParaRPr lang="ru-RU"/>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916A3136-6839-453E-A0D8-50E7C96A7FF3}" type="datetimeFigureOut">
              <a:rPr lang="ru-RU"/>
              <a:pPr>
                <a:defRPr/>
              </a:pPr>
              <a:t>24.12.2013</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ECC69136-18E4-4842-8053-7E1255A59A3E}" type="slidenum">
              <a:rPr lang="ru-RU"/>
              <a:pPr>
                <a:defRPr/>
              </a:pPr>
              <a:t>‹#›</a:t>
            </a:fld>
            <a:endParaRPr lang="ru-RU"/>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9CC6A96F-B5DE-4FC5-AE05-1DD3D73FC288}" type="datetimeFigureOut">
              <a:rPr lang="ru-RU"/>
              <a:pPr>
                <a:defRPr/>
              </a:pPr>
              <a:t>24.12.2013</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88BD1EC1-74EB-4515-8EE7-A9C7AA858EE9}" type="slidenum">
              <a:rPr lang="ru-RU"/>
              <a:pPr>
                <a:defRPr/>
              </a:pPr>
              <a:t>‹#›</a:t>
            </a:fld>
            <a:endParaRPr lang="ru-RU"/>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7FD663F9-BF3F-42B2-B1CF-FA4B792A6DAB}" type="datetimeFigureOut">
              <a:rPr lang="ru-RU"/>
              <a:pPr>
                <a:defRPr/>
              </a:pPr>
              <a:t>24.12.2013</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461C3AC0-BE01-452F-AA63-BC91B835C6E6}" type="slidenum">
              <a:rPr lang="ru-RU"/>
              <a:pPr>
                <a:defRPr/>
              </a:pPr>
              <a:t>‹#›</a:t>
            </a:fld>
            <a:endParaRPr lang="ru-RU"/>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3AC4E342-25DB-482B-AFC5-4A1B0DC15A1C}" type="datetimeFigureOut">
              <a:rPr lang="ru-RU"/>
              <a:pPr>
                <a:defRPr/>
              </a:pPr>
              <a:t>24.12.2013</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9E43BB62-550C-455D-A789-4ACB8D2D1D75}" type="slidenum">
              <a:rPr lang="ru-RU"/>
              <a:pPr>
                <a:defRPr/>
              </a:pPr>
              <a:t>‹#›</a:t>
            </a:fld>
            <a:endParaRPr lang="ru-RU"/>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ый треугольник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олилиния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6B7FFDAA-0805-487E-96B6-8C3CA2B92845}" type="datetimeFigureOut">
              <a:rPr lang="ru-RU"/>
              <a:pPr>
                <a:defRPr/>
              </a:pPr>
              <a:t>24.12.2013</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A2B8A984-8C34-45B9-B6A1-FCCAC9FCAB2B}" type="slidenum">
              <a:rPr lang="ru-RU"/>
              <a:pPr>
                <a:defRPr/>
              </a:pPr>
              <a:t>‹#›</a:t>
            </a:fld>
            <a:endParaRPr lang="ru-RU"/>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99759D1C-5EE6-4E94-9194-DE317EBD26A8}" type="datetimeFigureOut">
              <a:rPr lang="ru-RU"/>
              <a:pPr>
                <a:defRPr/>
              </a:pPr>
              <a:t>24.12.2013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6672433F-33A6-4328-A9ED-25CFDAEE54BC}" type="slidenum">
              <a:rPr lang="ru-RU"/>
              <a:pPr>
                <a:defRPr/>
              </a:pPr>
              <a:t>‹#›</a:t>
            </a:fld>
            <a:endParaRPr lang="ru-RU"/>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dk1" tx1="lt1" bg2="dk2" tx2="lt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7" r:id="rId9"/>
    <p:sldLayoutId id="2147484125" r:id="rId10"/>
    <p:sldLayoutId id="2147484126" r:id="rId11"/>
  </p:sldLayoutIdLst>
  <p:transition spd="slow"/>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Quiz.ppt" TargetMode="External"/><Relationship Id="rId2" Type="http://schemas.openxmlformats.org/officeDocument/2006/relationships/slide" Target="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1142984"/>
            <a:ext cx="5872146"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Традиции стран изучаемого языка.</a:t>
            </a: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endParaRPr>
          </a:p>
        </p:txBody>
      </p:sp>
      <p:pic>
        <p:nvPicPr>
          <p:cNvPr id="1026" name="Picture 2" descr="C:\Documents and Settings\Admin\Рабочий стол\Новая папка\45202408.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395536" y="1340768"/>
            <a:ext cx="8748464" cy="1754326"/>
          </a:xfrm>
          <a:prstGeom prst="rect">
            <a:avLst/>
          </a:prstGeom>
        </p:spPr>
        <p:txBody>
          <a:bodyPr wrap="square">
            <a:spAutoFit/>
          </a:bodyPr>
          <a:lstStyle/>
          <a:p>
            <a:pPr algn="ctr">
              <a:defRPr/>
            </a:pPr>
            <a:r>
              <a:rPr lang="ru-RU" sz="5400" b="1" dirty="0">
                <a:solidFill>
                  <a:srgbClr val="FFFF00"/>
                </a:solidFill>
                <a:effectLst>
                  <a:outerShdw blurRad="38100" dist="38100" dir="2700000" algn="tl">
                    <a:srgbClr val="000000">
                      <a:alpha val="43137"/>
                    </a:srgbClr>
                  </a:outerShdw>
                </a:effectLst>
              </a:rPr>
              <a:t>British customs and traditions.</a:t>
            </a:r>
          </a:p>
        </p:txBody>
      </p:sp>
      <p:sp>
        <p:nvSpPr>
          <p:cNvPr id="6" name="TextBox 5"/>
          <p:cNvSpPr txBox="1"/>
          <p:nvPr/>
        </p:nvSpPr>
        <p:spPr>
          <a:xfrm>
            <a:off x="971600" y="692696"/>
            <a:ext cx="7632848" cy="523220"/>
          </a:xfrm>
          <a:prstGeom prst="rect">
            <a:avLst/>
          </a:prstGeom>
          <a:noFill/>
        </p:spPr>
        <p:txBody>
          <a:bodyPr wrap="square" rtlCol="0">
            <a:spAutoFit/>
          </a:bodyPr>
          <a:lstStyle/>
          <a:p>
            <a:r>
              <a:rPr lang="ru-RU" sz="2800" b="1" dirty="0" smtClean="0">
                <a:solidFill>
                  <a:srgbClr val="FFFF00"/>
                </a:solidFill>
                <a:latin typeface="Times New Roman" pitchFamily="18" charset="0"/>
                <a:cs typeface="Times New Roman" pitchFamily="18" charset="0"/>
              </a:rPr>
              <a:t>Презентация по английскому языку на тему:</a:t>
            </a:r>
            <a:endParaRPr lang="ru-RU" sz="2800" b="1" dirty="0">
              <a:solidFill>
                <a:srgbClr val="FFFF00"/>
              </a:solidFill>
              <a:latin typeface="Times New Roman" pitchFamily="18" charset="0"/>
              <a:cs typeface="Times New Roman" pitchFamily="18" charset="0"/>
            </a:endParaRPr>
          </a:p>
        </p:txBody>
      </p:sp>
      <p:sp>
        <p:nvSpPr>
          <p:cNvPr id="7" name="TextBox 6"/>
          <p:cNvSpPr txBox="1"/>
          <p:nvPr/>
        </p:nvSpPr>
        <p:spPr>
          <a:xfrm>
            <a:off x="3203848" y="4365104"/>
            <a:ext cx="5616624" cy="1477328"/>
          </a:xfrm>
          <a:prstGeom prst="rect">
            <a:avLst/>
          </a:prstGeom>
          <a:noFill/>
        </p:spPr>
        <p:txBody>
          <a:bodyPr wrap="square" rtlCol="0">
            <a:spAutoFit/>
          </a:bodyPr>
          <a:lstStyle/>
          <a:p>
            <a:r>
              <a:rPr lang="ru-RU" sz="3600" b="1" dirty="0" smtClean="0">
                <a:solidFill>
                  <a:srgbClr val="FFFF00"/>
                </a:solidFill>
                <a:latin typeface="Times New Roman" pitchFamily="18" charset="0"/>
                <a:cs typeface="Times New Roman" pitchFamily="18" charset="0"/>
              </a:rPr>
              <a:t>Авторы: Калинина О.Е.</a:t>
            </a:r>
          </a:p>
          <a:p>
            <a:r>
              <a:rPr lang="ru-RU" sz="3600" b="1" dirty="0" smtClean="0">
                <a:solidFill>
                  <a:srgbClr val="FFFF00"/>
                </a:solidFill>
                <a:latin typeface="Times New Roman" pitchFamily="18" charset="0"/>
                <a:cs typeface="Times New Roman" pitchFamily="18" charset="0"/>
              </a:rPr>
              <a:t>                Чернышева Е.С.</a:t>
            </a:r>
          </a:p>
          <a:p>
            <a:endParaRPr lang="ru-RU" dirty="0"/>
          </a:p>
        </p:txBody>
      </p:sp>
      <p:sp>
        <p:nvSpPr>
          <p:cNvPr id="8" name="TextBox 4"/>
          <p:cNvSpPr txBox="1">
            <a:spLocks noChangeArrowheads="1"/>
          </p:cNvSpPr>
          <p:nvPr/>
        </p:nvSpPr>
        <p:spPr bwMode="auto">
          <a:xfrm>
            <a:off x="1763688" y="6165304"/>
            <a:ext cx="5833417" cy="461665"/>
          </a:xfrm>
          <a:prstGeom prst="rect">
            <a:avLst/>
          </a:prstGeom>
          <a:noFill/>
          <a:ln w="9525">
            <a:noFill/>
            <a:miter lim="800000"/>
            <a:headEnd/>
            <a:tailEnd/>
          </a:ln>
        </p:spPr>
        <p:txBody>
          <a:bodyPr wrap="square">
            <a:spAutoFit/>
          </a:bodyPr>
          <a:lstStyle/>
          <a:p>
            <a:r>
              <a:rPr lang="ru-RU" sz="2400" b="1" dirty="0">
                <a:solidFill>
                  <a:srgbClr val="FFFF00"/>
                </a:solidFill>
                <a:latin typeface="Times New Roman" pitchFamily="18" charset="0"/>
                <a:cs typeface="Times New Roman" pitchFamily="18" charset="0"/>
              </a:rPr>
              <a:t>МБОУ СОШ №13 г. Балаково 2013 г.</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Box 9"/>
          <p:cNvSpPr txBox="1">
            <a:spLocks noChangeArrowheads="1"/>
          </p:cNvSpPr>
          <p:nvPr/>
        </p:nvSpPr>
        <p:spPr bwMode="auto">
          <a:xfrm>
            <a:off x="214313" y="1643063"/>
            <a:ext cx="8643937" cy="3662362"/>
          </a:xfrm>
          <a:prstGeom prst="rect">
            <a:avLst/>
          </a:prstGeom>
          <a:noFill/>
          <a:ln w="9525">
            <a:noFill/>
            <a:miter lim="800000"/>
            <a:headEnd/>
            <a:tailEnd/>
          </a:ln>
        </p:spPr>
        <p:txBody>
          <a:bodyPr>
            <a:spAutoFit/>
          </a:bodyPr>
          <a:lstStyle/>
          <a:p>
            <a:pPr marL="342900" indent="-342900"/>
            <a:endParaRPr lang="en-US" sz="3200"/>
          </a:p>
          <a:p>
            <a:pPr marL="342900" indent="-342900"/>
            <a:r>
              <a:rPr lang="ru-RU" sz="3200"/>
              <a:t>1</a:t>
            </a:r>
            <a:r>
              <a:rPr lang="en-US" sz="3200"/>
              <a:t>. </a:t>
            </a:r>
            <a:r>
              <a:rPr lang="en-US" sz="4000"/>
              <a:t>What has a face, but no head, and hands, but no fingers?</a:t>
            </a:r>
          </a:p>
          <a:p>
            <a:pPr marL="342900" indent="-342900"/>
            <a:endParaRPr lang="en-US" sz="4000"/>
          </a:p>
          <a:p>
            <a:pPr marL="342900" indent="-342900"/>
            <a:r>
              <a:rPr lang="ru-RU" sz="4000"/>
              <a:t>2. </a:t>
            </a:r>
            <a:r>
              <a:rPr lang="en-US" sz="4000"/>
              <a:t>It hears everything and says nothing. </a:t>
            </a:r>
            <a:endParaRPr lang="ru-RU" sz="4000"/>
          </a:p>
        </p:txBody>
      </p:sp>
      <p:sp>
        <p:nvSpPr>
          <p:cNvPr id="11" name="Прямоугольник 10"/>
          <p:cNvSpPr/>
          <p:nvPr/>
        </p:nvSpPr>
        <p:spPr>
          <a:xfrm>
            <a:off x="3143240" y="642918"/>
            <a:ext cx="2677336"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Riddles</a:t>
            </a:r>
            <a:endParaRPr lang="ru-RU"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14480" y="0"/>
            <a:ext cx="5572164" cy="923330"/>
          </a:xfrm>
          <a:prstGeom prst="rect">
            <a:avLst/>
          </a:prstGeom>
          <a:noFill/>
        </p:spPr>
        <p:txBody>
          <a:bodyPr>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Proverbs</a:t>
            </a:r>
            <a:endParaRPr lang="ru-RU"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357188" y="1071563"/>
            <a:ext cx="5000625" cy="5386387"/>
          </a:xfrm>
          <a:prstGeom prst="rect">
            <a:avLst/>
          </a:prstGeom>
          <a:noFill/>
        </p:spPr>
        <p:txBody>
          <a:bodyPr>
            <a:spAutoFit/>
          </a:bodyPr>
          <a:lstStyle/>
          <a:p>
            <a:pPr marL="742950" indent="-742950">
              <a:buFontTx/>
              <a:buAutoNum type="arabicPeriod"/>
              <a:defRPr/>
            </a:pPr>
            <a:r>
              <a:rPr lang="en-US" sz="2800" dirty="0"/>
              <a:t>So many men</a:t>
            </a:r>
            <a:endParaRPr lang="ru-RU" sz="2800" dirty="0"/>
          </a:p>
          <a:p>
            <a:pPr marL="742950" indent="-742950">
              <a:buFontTx/>
              <a:buAutoNum type="arabicPeriod"/>
              <a:defRPr/>
            </a:pPr>
            <a:endParaRPr lang="en-US" sz="2800" dirty="0"/>
          </a:p>
          <a:p>
            <a:pPr marL="742950" indent="-742950">
              <a:buFontTx/>
              <a:buAutoNum type="arabicPeriod"/>
              <a:defRPr/>
            </a:pPr>
            <a:endParaRPr lang="en-US" sz="2800" dirty="0"/>
          </a:p>
          <a:p>
            <a:pPr>
              <a:defRPr/>
            </a:pPr>
            <a:r>
              <a:rPr lang="ru-RU" sz="2800" dirty="0"/>
              <a:t>2.</a:t>
            </a:r>
            <a:r>
              <a:rPr lang="en-US" sz="2800" dirty="0"/>
              <a:t>Like father </a:t>
            </a:r>
            <a:endParaRPr lang="ru-RU" sz="2800" dirty="0"/>
          </a:p>
          <a:p>
            <a:pPr>
              <a:defRPr/>
            </a:pPr>
            <a:endParaRPr lang="en-US" sz="2800" dirty="0"/>
          </a:p>
          <a:p>
            <a:pPr>
              <a:defRPr/>
            </a:pPr>
            <a:r>
              <a:rPr lang="ru-RU" sz="2800" dirty="0"/>
              <a:t>3. </a:t>
            </a:r>
            <a:r>
              <a:rPr lang="en-US" sz="2800" dirty="0"/>
              <a:t>A cat in gloves </a:t>
            </a:r>
            <a:endParaRPr lang="ru-RU" sz="2800" dirty="0"/>
          </a:p>
          <a:p>
            <a:pPr>
              <a:defRPr/>
            </a:pPr>
            <a:endParaRPr lang="en-US" sz="2800" dirty="0"/>
          </a:p>
          <a:p>
            <a:pPr>
              <a:defRPr/>
            </a:pPr>
            <a:r>
              <a:rPr lang="ru-RU" sz="2800" dirty="0"/>
              <a:t>4. </a:t>
            </a:r>
            <a:r>
              <a:rPr lang="en-US" sz="2800" dirty="0"/>
              <a:t>An apple a day</a:t>
            </a:r>
          </a:p>
          <a:p>
            <a:pPr>
              <a:defRPr/>
            </a:pPr>
            <a:endParaRPr lang="en-US" sz="2800" dirty="0"/>
          </a:p>
          <a:p>
            <a:pPr>
              <a:defRPr/>
            </a:pPr>
            <a:r>
              <a:rPr lang="ru-RU" sz="2800" dirty="0"/>
              <a:t>5. </a:t>
            </a:r>
            <a:r>
              <a:rPr lang="de-DE" sz="2800" dirty="0"/>
              <a:t>A </a:t>
            </a:r>
            <a:r>
              <a:rPr lang="de-DE" sz="2800" dirty="0" err="1"/>
              <a:t>good</a:t>
            </a:r>
            <a:r>
              <a:rPr lang="de-DE" sz="2800" dirty="0"/>
              <a:t> </a:t>
            </a:r>
            <a:r>
              <a:rPr lang="de-DE" sz="2800" dirty="0" err="1"/>
              <a:t>beginning</a:t>
            </a:r>
            <a:r>
              <a:rPr lang="en-US" sz="2800" dirty="0"/>
              <a:t> .</a:t>
            </a:r>
          </a:p>
          <a:p>
            <a:pPr>
              <a:defRPr/>
            </a:pPr>
            <a:endParaRPr lang="en-US" sz="2800" dirty="0"/>
          </a:p>
          <a:p>
            <a:pPr>
              <a:defRPr/>
            </a:pPr>
            <a:r>
              <a:rPr lang="en-US" sz="2800" dirty="0"/>
              <a:t>6. Better an egg today</a:t>
            </a:r>
            <a:r>
              <a:rPr lang="en-US" sz="3600" dirty="0"/>
              <a:t> </a:t>
            </a:r>
            <a:endParaRPr lang="ru-RU" sz="3600" dirty="0"/>
          </a:p>
        </p:txBody>
      </p:sp>
      <p:sp>
        <p:nvSpPr>
          <p:cNvPr id="72708" name="Прямоугольник 7"/>
          <p:cNvSpPr>
            <a:spLocks noChangeArrowheads="1"/>
          </p:cNvSpPr>
          <p:nvPr/>
        </p:nvSpPr>
        <p:spPr bwMode="auto">
          <a:xfrm>
            <a:off x="4429125" y="2571750"/>
            <a:ext cx="5072063" cy="862013"/>
          </a:xfrm>
          <a:prstGeom prst="rect">
            <a:avLst/>
          </a:prstGeom>
          <a:noFill/>
          <a:ln w="9525">
            <a:noFill/>
            <a:miter lim="800000"/>
            <a:headEnd/>
            <a:tailEnd/>
          </a:ln>
        </p:spPr>
        <p:txBody>
          <a:bodyPr>
            <a:spAutoFit/>
          </a:bodyPr>
          <a:lstStyle/>
          <a:p>
            <a:endParaRPr lang="ru-RU"/>
          </a:p>
          <a:p>
            <a:pPr algn="ctr"/>
            <a:r>
              <a:rPr lang="en-US" sz="2800"/>
              <a:t>   c. so many    minds</a:t>
            </a:r>
            <a:r>
              <a:rPr lang="en-US" sz="3200"/>
              <a:t>.</a:t>
            </a:r>
            <a:endParaRPr lang="ru-RU" sz="3200"/>
          </a:p>
        </p:txBody>
      </p:sp>
      <p:sp>
        <p:nvSpPr>
          <p:cNvPr id="72709" name="Прямоугольник 8"/>
          <p:cNvSpPr>
            <a:spLocks noChangeArrowheads="1"/>
          </p:cNvSpPr>
          <p:nvPr/>
        </p:nvSpPr>
        <p:spPr bwMode="auto">
          <a:xfrm>
            <a:off x="4643438" y="857250"/>
            <a:ext cx="4714875" cy="954088"/>
          </a:xfrm>
          <a:prstGeom prst="rect">
            <a:avLst/>
          </a:prstGeom>
          <a:noFill/>
          <a:ln w="9525">
            <a:noFill/>
            <a:miter lim="800000"/>
            <a:headEnd/>
            <a:tailEnd/>
          </a:ln>
        </p:spPr>
        <p:txBody>
          <a:bodyPr>
            <a:spAutoFit/>
          </a:bodyPr>
          <a:lstStyle/>
          <a:p>
            <a:pPr marL="514350" indent="-514350" algn="ctr">
              <a:buFontTx/>
              <a:buAutoNum type="alphaLcPeriod"/>
            </a:pPr>
            <a:r>
              <a:rPr lang="en-US" sz="2800"/>
              <a:t>keeps the doctor</a:t>
            </a:r>
          </a:p>
          <a:p>
            <a:pPr marL="514350" indent="-514350" algn="ctr"/>
            <a:r>
              <a:rPr lang="en-US" sz="2800"/>
              <a:t> away</a:t>
            </a:r>
            <a:endParaRPr lang="ru-RU" sz="2800"/>
          </a:p>
        </p:txBody>
      </p:sp>
      <p:sp>
        <p:nvSpPr>
          <p:cNvPr id="72710" name="Прямоугольник 9"/>
          <p:cNvSpPr>
            <a:spLocks noChangeArrowheads="1"/>
          </p:cNvSpPr>
          <p:nvPr/>
        </p:nvSpPr>
        <p:spPr bwMode="auto">
          <a:xfrm>
            <a:off x="4714875" y="1643063"/>
            <a:ext cx="4000500" cy="1077912"/>
          </a:xfrm>
          <a:prstGeom prst="rect">
            <a:avLst/>
          </a:prstGeom>
          <a:noFill/>
          <a:ln w="9525">
            <a:noFill/>
            <a:miter lim="800000"/>
            <a:headEnd/>
            <a:tailEnd/>
          </a:ln>
        </p:spPr>
        <p:txBody>
          <a:bodyPr>
            <a:spAutoFit/>
          </a:bodyPr>
          <a:lstStyle/>
          <a:p>
            <a:pPr algn="ctr"/>
            <a:r>
              <a:rPr lang="en-US" sz="2800"/>
              <a:t>b. makes a good ending</a:t>
            </a:r>
            <a:r>
              <a:rPr lang="en-US" sz="3600"/>
              <a:t>.</a:t>
            </a:r>
            <a:endParaRPr lang="ru-RU" sz="3600"/>
          </a:p>
        </p:txBody>
      </p:sp>
      <p:sp>
        <p:nvSpPr>
          <p:cNvPr id="72711" name="Прямоугольник 10"/>
          <p:cNvSpPr>
            <a:spLocks noChangeArrowheads="1"/>
          </p:cNvSpPr>
          <p:nvPr/>
        </p:nvSpPr>
        <p:spPr bwMode="auto">
          <a:xfrm>
            <a:off x="4572000" y="4714875"/>
            <a:ext cx="3786188" cy="954088"/>
          </a:xfrm>
          <a:prstGeom prst="rect">
            <a:avLst/>
          </a:prstGeom>
          <a:noFill/>
          <a:ln w="9525">
            <a:noFill/>
            <a:miter lim="800000"/>
            <a:headEnd/>
            <a:tailEnd/>
          </a:ln>
        </p:spPr>
        <p:txBody>
          <a:bodyPr>
            <a:spAutoFit/>
          </a:bodyPr>
          <a:lstStyle/>
          <a:p>
            <a:pPr algn="ctr"/>
            <a:r>
              <a:rPr lang="en-US" sz="2800"/>
              <a:t>e. catches no    mice</a:t>
            </a:r>
            <a:endParaRPr lang="ru-RU" sz="2800"/>
          </a:p>
        </p:txBody>
      </p:sp>
      <p:sp>
        <p:nvSpPr>
          <p:cNvPr id="72712" name="Прямоугольник 11"/>
          <p:cNvSpPr>
            <a:spLocks noChangeArrowheads="1"/>
          </p:cNvSpPr>
          <p:nvPr/>
        </p:nvSpPr>
        <p:spPr bwMode="auto">
          <a:xfrm>
            <a:off x="4714875" y="3714750"/>
            <a:ext cx="3571875" cy="954088"/>
          </a:xfrm>
          <a:prstGeom prst="rect">
            <a:avLst/>
          </a:prstGeom>
          <a:noFill/>
          <a:ln w="9525">
            <a:noFill/>
            <a:miter lim="800000"/>
            <a:headEnd/>
            <a:tailEnd/>
          </a:ln>
        </p:spPr>
        <p:txBody>
          <a:bodyPr>
            <a:spAutoFit/>
          </a:bodyPr>
          <a:lstStyle/>
          <a:p>
            <a:pPr algn="ctr"/>
            <a:r>
              <a:rPr lang="en-US" sz="2800"/>
              <a:t>d. than a hen   tomorrow</a:t>
            </a:r>
            <a:endParaRPr lang="ru-RU" sz="2800"/>
          </a:p>
        </p:txBody>
      </p:sp>
      <p:sp>
        <p:nvSpPr>
          <p:cNvPr id="72713" name="Прямоугольник 12"/>
          <p:cNvSpPr>
            <a:spLocks noChangeArrowheads="1"/>
          </p:cNvSpPr>
          <p:nvPr/>
        </p:nvSpPr>
        <p:spPr bwMode="auto">
          <a:xfrm>
            <a:off x="5072063" y="5857875"/>
            <a:ext cx="2714625" cy="646113"/>
          </a:xfrm>
          <a:prstGeom prst="rect">
            <a:avLst/>
          </a:prstGeom>
          <a:noFill/>
          <a:ln w="9525">
            <a:noFill/>
            <a:miter lim="800000"/>
            <a:headEnd/>
            <a:tailEnd/>
          </a:ln>
        </p:spPr>
        <p:txBody>
          <a:bodyPr>
            <a:spAutoFit/>
          </a:bodyPr>
          <a:lstStyle/>
          <a:p>
            <a:pPr algn="ctr"/>
            <a:r>
              <a:rPr lang="en-US" sz="2800"/>
              <a:t>f.  like sons</a:t>
            </a:r>
            <a:r>
              <a:rPr lang="en-US" sz="3600"/>
              <a:t>. </a:t>
            </a:r>
            <a:endParaRPr lang="ru-RU" sz="3600"/>
          </a:p>
        </p:txBody>
      </p:sp>
      <p:cxnSp>
        <p:nvCxnSpPr>
          <p:cNvPr id="15" name="Прямая со стрелкой 14"/>
          <p:cNvCxnSpPr/>
          <p:nvPr/>
        </p:nvCxnSpPr>
        <p:spPr>
          <a:xfrm rot="16200000" flipH="1">
            <a:off x="3607594" y="1464469"/>
            <a:ext cx="1857375" cy="1643063"/>
          </a:xfrm>
          <a:prstGeom prst="straightConnector1">
            <a:avLst/>
          </a:prstGeom>
          <a:ln w="63500" cmpd="sng">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17" name="Прямая со стрелкой 16"/>
          <p:cNvCxnSpPr/>
          <p:nvPr/>
        </p:nvCxnSpPr>
        <p:spPr>
          <a:xfrm rot="16200000" flipH="1">
            <a:off x="2071688" y="2857500"/>
            <a:ext cx="3714750" cy="3000375"/>
          </a:xfrm>
          <a:prstGeom prst="straightConnector1">
            <a:avLst/>
          </a:prstGeom>
          <a:ln w="63500" cmpd="sng">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19" name="Прямая со стрелкой 18"/>
          <p:cNvCxnSpPr/>
          <p:nvPr/>
        </p:nvCxnSpPr>
        <p:spPr>
          <a:xfrm>
            <a:off x="3357563" y="3500438"/>
            <a:ext cx="2071687" cy="1500187"/>
          </a:xfrm>
          <a:prstGeom prst="straightConnector1">
            <a:avLst/>
          </a:prstGeom>
          <a:ln w="63500" cmpd="sng">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21" name="Прямая со стрелкой 20"/>
          <p:cNvCxnSpPr/>
          <p:nvPr/>
        </p:nvCxnSpPr>
        <p:spPr>
          <a:xfrm rot="5400000" flipH="1" flipV="1">
            <a:off x="2857500" y="1714501"/>
            <a:ext cx="3286125" cy="2000250"/>
          </a:xfrm>
          <a:prstGeom prst="straightConnector1">
            <a:avLst/>
          </a:prstGeom>
          <a:ln w="63500" cmpd="sng">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23" name="Прямая со стрелкой 22"/>
          <p:cNvCxnSpPr/>
          <p:nvPr/>
        </p:nvCxnSpPr>
        <p:spPr>
          <a:xfrm rot="5400000" flipH="1" flipV="1">
            <a:off x="3036095" y="2821781"/>
            <a:ext cx="3357562" cy="1571625"/>
          </a:xfrm>
          <a:prstGeom prst="straightConnector1">
            <a:avLst/>
          </a:prstGeom>
          <a:ln w="63500">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29" name="Прямая со стрелкой 28"/>
          <p:cNvCxnSpPr/>
          <p:nvPr/>
        </p:nvCxnSpPr>
        <p:spPr>
          <a:xfrm rot="5400000" flipH="1" flipV="1">
            <a:off x="5072063" y="4500563"/>
            <a:ext cx="214312" cy="214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rot="5400000" flipH="1" flipV="1">
            <a:off x="3821907" y="4536281"/>
            <a:ext cx="2286000" cy="1071563"/>
          </a:xfrm>
          <a:prstGeom prst="straightConnector1">
            <a:avLst/>
          </a:prstGeom>
          <a:ln w="63500" cmpd="sng">
            <a:solidFill>
              <a:srgbClr val="FF0000"/>
            </a:solidFill>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linds(horizont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linds(horizontal)">
                                      <p:cBhvr>
                                        <p:cTn id="3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defRPr/>
            </a:pPr>
            <a:r>
              <a:rPr lang="de-DE" sz="6000" err="1" smtClean="0">
                <a:solidFill>
                  <a:schemeClr val="tx1"/>
                </a:solidFill>
              </a:rPr>
              <a:t>Make</a:t>
            </a:r>
            <a:r>
              <a:rPr lang="de-DE" sz="6000" smtClean="0">
                <a:solidFill>
                  <a:schemeClr val="tx1"/>
                </a:solidFill>
              </a:rPr>
              <a:t> </a:t>
            </a:r>
            <a:r>
              <a:rPr lang="de-DE" sz="6000" err="1" smtClean="0">
                <a:solidFill>
                  <a:schemeClr val="tx1"/>
                </a:solidFill>
              </a:rPr>
              <a:t>words</a:t>
            </a:r>
            <a:endParaRPr lang="ru-RU" sz="6000">
              <a:solidFill>
                <a:schemeClr val="tx1"/>
              </a:solidFill>
            </a:endParaRPr>
          </a:p>
        </p:txBody>
      </p:sp>
      <p:sp>
        <p:nvSpPr>
          <p:cNvPr id="73731" name="Текст 3"/>
          <p:cNvSpPr>
            <a:spLocks noGrp="1"/>
          </p:cNvSpPr>
          <p:nvPr>
            <p:ph type="body" idx="1"/>
          </p:nvPr>
        </p:nvSpPr>
        <p:spPr>
          <a:xfrm>
            <a:off x="428625" y="3000375"/>
            <a:ext cx="8258175" cy="1017588"/>
          </a:xfrm>
        </p:spPr>
        <p:txBody>
          <a:bodyPr/>
          <a:lstStyle/>
          <a:p>
            <a:pPr algn="ctr"/>
            <a:r>
              <a:rPr lang="de-DE" sz="9600" b="1" i="1" smtClean="0">
                <a:solidFill>
                  <a:srgbClr val="FF0000"/>
                </a:solidFill>
              </a:rPr>
              <a:t>Christmas Da</a:t>
            </a:r>
            <a:r>
              <a:rPr lang="en-US" sz="9600" b="1" i="1" smtClean="0">
                <a:solidFill>
                  <a:srgbClr val="FF0000"/>
                </a:solidFill>
              </a:rPr>
              <a:t>y</a:t>
            </a:r>
            <a:endParaRPr lang="ru-RU" sz="9600" b="1" i="1" smtClean="0">
              <a:solidFill>
                <a:srgbClr val="FF0000"/>
              </a:solidFill>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14" y="428604"/>
            <a:ext cx="7472386" cy="1214446"/>
          </a:xfrm>
        </p:spPr>
        <p:txBody>
          <a:bodyPr/>
          <a:lstStyle/>
          <a:p>
            <a:pPr algn="ctr">
              <a:defRPr/>
            </a:pPr>
            <a:r>
              <a:rPr smtClean="0">
                <a:solidFill>
                  <a:schemeClr val="tx1"/>
                </a:solidFill>
              </a:rPr>
              <a:t>Make </a:t>
            </a:r>
            <a:r>
              <a:rPr err="1" smtClean="0">
                <a:solidFill>
                  <a:schemeClr val="tx1"/>
                </a:solidFill>
              </a:rPr>
              <a:t>sentenses</a:t>
            </a:r>
            <a:endParaRPr lang="ru-RU">
              <a:solidFill>
                <a:schemeClr val="tx1"/>
              </a:solidFill>
            </a:endParaRPr>
          </a:p>
        </p:txBody>
      </p:sp>
      <p:sp>
        <p:nvSpPr>
          <p:cNvPr id="74755" name="Текст 2"/>
          <p:cNvSpPr>
            <a:spLocks noGrp="1"/>
          </p:cNvSpPr>
          <p:nvPr>
            <p:ph type="body" idx="1"/>
          </p:nvPr>
        </p:nvSpPr>
        <p:spPr>
          <a:xfrm>
            <a:off x="428625" y="2071688"/>
            <a:ext cx="7772400" cy="2009775"/>
          </a:xfrm>
        </p:spPr>
        <p:txBody>
          <a:bodyPr/>
          <a:lstStyle/>
          <a:p>
            <a:pPr algn="ctr"/>
            <a:r>
              <a:rPr lang="en-US" sz="4000" smtClean="0">
                <a:solidFill>
                  <a:srgbClr val="FFFF00"/>
                </a:solidFill>
              </a:rPr>
              <a:t>tree, Santa Claus, winter, common, present, poems,</a:t>
            </a:r>
          </a:p>
          <a:p>
            <a:pPr algn="ctr"/>
            <a:r>
              <a:rPr lang="en-US" sz="4000" smtClean="0">
                <a:solidFill>
                  <a:srgbClr val="FFFF00"/>
                </a:solidFill>
              </a:rPr>
              <a:t>socks, fireplace, cards, games, snow, sweets, decorate, favourite, songs, church, holly, snowman, deer, turkey, bells, pudding, special</a:t>
            </a:r>
            <a:r>
              <a:rPr lang="en-US" sz="4000" smtClean="0"/>
              <a:t>.</a:t>
            </a:r>
            <a:endParaRPr lang="ru-RU" sz="4000" smtClean="0"/>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Documents and Settings\Admin\Мои документы\Мои рисунки\2011-04-15\1.JPG"/>
          <p:cNvPicPr>
            <a:picLocks noChangeAspect="1" noChangeArrowheads="1"/>
          </p:cNvPicPr>
          <p:nvPr/>
        </p:nvPicPr>
        <p:blipFill>
          <a:blip r:embed="rId2" cstate="print"/>
          <a:srcRect/>
          <a:stretch>
            <a:fillRect/>
          </a:stretch>
        </p:blipFill>
        <p:spPr bwMode="auto">
          <a:xfrm>
            <a:off x="1071563" y="1714500"/>
            <a:ext cx="2071687" cy="2000250"/>
          </a:xfrm>
          <a:prstGeom prst="rect">
            <a:avLst/>
          </a:prstGeom>
          <a:noFill/>
          <a:ln w="9525">
            <a:noFill/>
            <a:miter lim="800000"/>
            <a:headEnd/>
            <a:tailEnd/>
          </a:ln>
        </p:spPr>
      </p:pic>
      <p:pic>
        <p:nvPicPr>
          <p:cNvPr id="75779" name="Picture 3" descr="C:\Documents and Settings\Admin\Мои документы\Мои рисунки\2011-04-15\2.JPG"/>
          <p:cNvPicPr>
            <a:picLocks noChangeAspect="1" noChangeArrowheads="1"/>
          </p:cNvPicPr>
          <p:nvPr/>
        </p:nvPicPr>
        <p:blipFill>
          <a:blip r:embed="rId3" cstate="print"/>
          <a:srcRect/>
          <a:stretch>
            <a:fillRect/>
          </a:stretch>
        </p:blipFill>
        <p:spPr bwMode="auto">
          <a:xfrm>
            <a:off x="6357938" y="1571625"/>
            <a:ext cx="1838325" cy="2219325"/>
          </a:xfrm>
          <a:prstGeom prst="rect">
            <a:avLst/>
          </a:prstGeom>
          <a:noFill/>
          <a:ln w="9525">
            <a:noFill/>
            <a:miter lim="800000"/>
            <a:headEnd/>
            <a:tailEnd/>
          </a:ln>
        </p:spPr>
      </p:pic>
      <p:pic>
        <p:nvPicPr>
          <p:cNvPr id="75780" name="Picture 5" descr="C:\Documents and Settings\Admin\Мои документы\Мои рисунки\2011-04-15\4.JPG"/>
          <p:cNvPicPr>
            <a:picLocks noChangeAspect="1" noChangeArrowheads="1"/>
          </p:cNvPicPr>
          <p:nvPr/>
        </p:nvPicPr>
        <p:blipFill>
          <a:blip r:embed="rId4" cstate="print"/>
          <a:srcRect/>
          <a:stretch>
            <a:fillRect/>
          </a:stretch>
        </p:blipFill>
        <p:spPr bwMode="auto">
          <a:xfrm>
            <a:off x="5116513" y="4429125"/>
            <a:ext cx="4027487" cy="1571625"/>
          </a:xfrm>
          <a:prstGeom prst="rect">
            <a:avLst/>
          </a:prstGeom>
          <a:noFill/>
          <a:ln w="9525">
            <a:noFill/>
            <a:miter lim="800000"/>
            <a:headEnd/>
            <a:tailEnd/>
          </a:ln>
        </p:spPr>
      </p:pic>
      <p:pic>
        <p:nvPicPr>
          <p:cNvPr id="75781" name="Picture 6" descr="C:\Documents and Settings\Admin\Мои документы\Мои рисунки\2011-04-15\5.JPG"/>
          <p:cNvPicPr>
            <a:picLocks noChangeAspect="1" noChangeArrowheads="1"/>
          </p:cNvPicPr>
          <p:nvPr/>
        </p:nvPicPr>
        <p:blipFill>
          <a:blip r:embed="rId5" cstate="print"/>
          <a:srcRect/>
          <a:stretch>
            <a:fillRect/>
          </a:stretch>
        </p:blipFill>
        <p:spPr bwMode="auto">
          <a:xfrm>
            <a:off x="1000125" y="4429125"/>
            <a:ext cx="2571750" cy="1924050"/>
          </a:xfrm>
          <a:prstGeom prst="rect">
            <a:avLst/>
          </a:prstGeom>
          <a:noFill/>
          <a:ln w="9525">
            <a:noFill/>
            <a:miter lim="800000"/>
            <a:headEnd/>
            <a:tailEnd/>
          </a:ln>
        </p:spPr>
      </p:pic>
      <p:sp>
        <p:nvSpPr>
          <p:cNvPr id="12" name="Прямоугольник 11"/>
          <p:cNvSpPr/>
          <p:nvPr/>
        </p:nvSpPr>
        <p:spPr>
          <a:xfrm>
            <a:off x="3286116" y="214290"/>
            <a:ext cx="2928958" cy="923330"/>
          </a:xfrm>
          <a:prstGeom prst="rect">
            <a:avLst/>
          </a:prstGeom>
          <a:noFill/>
        </p:spPr>
        <p:txBody>
          <a:bodyPr>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Rebus</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descr="C:\Documents and Settings\Admin\Мои документы\Мои рисунки\2011-04-15\3.JPG"/>
          <p:cNvPicPr>
            <a:picLocks noChangeAspect="1" noChangeArrowheads="1"/>
          </p:cNvPicPr>
          <p:nvPr/>
        </p:nvPicPr>
        <p:blipFill>
          <a:blip r:embed="rId2" cstate="print"/>
          <a:srcRect/>
          <a:stretch>
            <a:fillRect/>
          </a:stretch>
        </p:blipFill>
        <p:spPr bwMode="auto">
          <a:xfrm>
            <a:off x="5643563" y="4643438"/>
            <a:ext cx="2538412" cy="1357312"/>
          </a:xfrm>
          <a:prstGeom prst="rect">
            <a:avLst/>
          </a:prstGeom>
          <a:noFill/>
          <a:ln w="9525">
            <a:noFill/>
            <a:miter lim="800000"/>
            <a:headEnd/>
            <a:tailEnd/>
          </a:ln>
        </p:spPr>
      </p:pic>
      <p:pic>
        <p:nvPicPr>
          <p:cNvPr id="76803" name="Picture 7" descr="C:\Documents and Settings\Admin\Мои документы\Мои рисунки\2011-04-15\6.JPG"/>
          <p:cNvPicPr>
            <a:picLocks noChangeAspect="1" noChangeArrowheads="1"/>
          </p:cNvPicPr>
          <p:nvPr/>
        </p:nvPicPr>
        <p:blipFill>
          <a:blip r:embed="rId3" cstate="print"/>
          <a:srcRect/>
          <a:stretch>
            <a:fillRect/>
          </a:stretch>
        </p:blipFill>
        <p:spPr bwMode="auto">
          <a:xfrm>
            <a:off x="785813" y="2214563"/>
            <a:ext cx="3409950" cy="1357312"/>
          </a:xfrm>
          <a:prstGeom prst="rect">
            <a:avLst/>
          </a:prstGeom>
          <a:noFill/>
          <a:ln w="9525">
            <a:noFill/>
            <a:miter lim="800000"/>
            <a:headEnd/>
            <a:tailEnd/>
          </a:ln>
        </p:spPr>
      </p:pic>
      <p:pic>
        <p:nvPicPr>
          <p:cNvPr id="76804" name="Picture 8" descr="C:\Documents and Settings\Admin\Мои документы\Мои рисунки\2011-04-15\7.JPG"/>
          <p:cNvPicPr>
            <a:picLocks noChangeAspect="1" noChangeArrowheads="1"/>
          </p:cNvPicPr>
          <p:nvPr/>
        </p:nvPicPr>
        <p:blipFill>
          <a:blip r:embed="rId4" cstate="print"/>
          <a:srcRect/>
          <a:stretch>
            <a:fillRect/>
          </a:stretch>
        </p:blipFill>
        <p:spPr bwMode="auto">
          <a:xfrm>
            <a:off x="2000250" y="4460875"/>
            <a:ext cx="1714500" cy="1611313"/>
          </a:xfrm>
          <a:prstGeom prst="rect">
            <a:avLst/>
          </a:prstGeom>
          <a:noFill/>
          <a:ln w="9525">
            <a:noFill/>
            <a:miter lim="800000"/>
            <a:headEnd/>
            <a:tailEnd/>
          </a:ln>
        </p:spPr>
      </p:pic>
      <p:pic>
        <p:nvPicPr>
          <p:cNvPr id="76805" name="Picture 9" descr="C:\Documents and Settings\Admin\Мои документы\Мои рисунки\2011-04-15\8.JPG"/>
          <p:cNvPicPr>
            <a:picLocks noChangeAspect="1" noChangeArrowheads="1"/>
          </p:cNvPicPr>
          <p:nvPr/>
        </p:nvPicPr>
        <p:blipFill>
          <a:blip r:embed="rId5" cstate="print"/>
          <a:srcRect/>
          <a:stretch>
            <a:fillRect/>
          </a:stretch>
        </p:blipFill>
        <p:spPr bwMode="auto">
          <a:xfrm>
            <a:off x="6072188" y="2214563"/>
            <a:ext cx="1357312" cy="1357312"/>
          </a:xfrm>
          <a:prstGeom prst="rect">
            <a:avLst/>
          </a:prstGeom>
          <a:noFill/>
          <a:ln w="9525">
            <a:noFill/>
            <a:miter lim="800000"/>
            <a:headEnd/>
            <a:tailEnd/>
          </a:ln>
        </p:spPr>
      </p:pic>
      <p:sp>
        <p:nvSpPr>
          <p:cNvPr id="12" name="Прямоугольник 11"/>
          <p:cNvSpPr/>
          <p:nvPr/>
        </p:nvSpPr>
        <p:spPr>
          <a:xfrm>
            <a:off x="3286116" y="785794"/>
            <a:ext cx="2206823"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Rebus</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357188"/>
            <a:ext cx="8229600" cy="928687"/>
          </a:xfrm>
        </p:spPr>
        <p:txBody>
          <a:bodyPr>
            <a:normAutofit/>
          </a:bodyPr>
          <a:lstStyle/>
          <a:p>
            <a:pPr>
              <a:defRPr/>
            </a:pPr>
            <a:r>
              <a:rPr lang="en-US" b="1" dirty="0" smtClean="0">
                <a:solidFill>
                  <a:schemeClr val="tx1"/>
                </a:solidFill>
                <a:effectLst>
                  <a:outerShdw blurRad="38100" dist="38100" dir="2700000" algn="tl">
                    <a:srgbClr val="000000">
                      <a:alpha val="43137"/>
                    </a:srgbClr>
                  </a:outerShdw>
                </a:effectLst>
              </a:rPr>
              <a:t>Christmas</a:t>
            </a:r>
            <a:endParaRPr lang="ru-RU" dirty="0">
              <a:solidFill>
                <a:schemeClr val="tx1"/>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214313" y="1571625"/>
            <a:ext cx="3500437" cy="4714875"/>
          </a:xfrm>
        </p:spPr>
        <p:txBody>
          <a:bodyPr>
            <a:normAutofit fontScale="92500" lnSpcReduction="10000"/>
          </a:bodyPr>
          <a:lstStyle/>
          <a:p>
            <a:pPr>
              <a:buFont typeface="Wingdings 2" pitchFamily="18" charset="2"/>
              <a:buNone/>
              <a:defRPr/>
            </a:pPr>
            <a:r>
              <a:rPr lang="en-US" sz="1200" dirty="0" smtClean="0"/>
              <a:t>	</a:t>
            </a:r>
            <a:r>
              <a:rPr lang="en-US" sz="1800" b="1" dirty="0" smtClean="0">
                <a:solidFill>
                  <a:srgbClr val="FFFF00"/>
                </a:solidFill>
                <a:latin typeface="Calibri" pitchFamily="34" charset="0"/>
              </a:rPr>
              <a:t>Christmas is Christian holiday that celebrates the birth of Jesus Christ. </a:t>
            </a:r>
            <a:r>
              <a:rPr lang="en-GB" sz="1800" b="1" dirty="0" smtClean="0">
                <a:solidFill>
                  <a:srgbClr val="FFFF00"/>
                </a:solidFill>
                <a:latin typeface="Calibri" pitchFamily="34" charset="0"/>
              </a:rPr>
              <a:t>Christmas Day is observed on the 25</a:t>
            </a:r>
            <a:r>
              <a:rPr lang="en-GB" sz="1800" b="1" baseline="30000" dirty="0" smtClean="0">
                <a:solidFill>
                  <a:srgbClr val="FFFF00"/>
                </a:solidFill>
                <a:latin typeface="Calibri" pitchFamily="34" charset="0"/>
              </a:rPr>
              <a:t>th</a:t>
            </a:r>
            <a:r>
              <a:rPr lang="en-GB" sz="1800" b="1" dirty="0" smtClean="0">
                <a:solidFill>
                  <a:srgbClr val="FFFF00"/>
                </a:solidFill>
                <a:latin typeface="Calibri" pitchFamily="34" charset="0"/>
              </a:rPr>
              <a:t> of December.</a:t>
            </a:r>
            <a:r>
              <a:rPr lang="en-US" sz="1800" b="1" dirty="0" smtClean="0">
                <a:solidFill>
                  <a:srgbClr val="FFFF00"/>
                </a:solidFill>
                <a:latin typeface="Calibri" pitchFamily="34" charset="0"/>
              </a:rPr>
              <a:t> For millions of Christians throughout the world it is the happiest and the busiest time of the year. Children write letters to Santa Claus and tell him what presents they would like to get.</a:t>
            </a:r>
            <a:r>
              <a:rPr lang="en-US" sz="1800" dirty="0" smtClean="0">
                <a:solidFill>
                  <a:srgbClr val="FFFF00"/>
                </a:solidFill>
              </a:rPr>
              <a:t> </a:t>
            </a:r>
            <a:r>
              <a:rPr lang="en-US" sz="1800" b="1" dirty="0" smtClean="0">
                <a:solidFill>
                  <a:srgbClr val="FFFF00"/>
                </a:solidFill>
                <a:latin typeface="Calibri" pitchFamily="34" charset="0"/>
              </a:rPr>
              <a:t>People send Christmas cards to relatives and friends.  On Christmas Eve or Christmas morning, families open their presents. A traditional Christmas dinner consists of stuffed turkey, mashed potatoes, cranberry sauce and a variety of other dishes</a:t>
            </a:r>
            <a:r>
              <a:rPr lang="en-US" sz="1800" b="1" dirty="0" smtClean="0">
                <a:solidFill>
                  <a:schemeClr val="accent2">
                    <a:lumMod val="75000"/>
                  </a:schemeClr>
                </a:solidFill>
                <a:latin typeface="Calibri" pitchFamily="34" charset="0"/>
              </a:rPr>
              <a:t>.</a:t>
            </a:r>
            <a:endParaRPr lang="ru-RU" sz="1800" b="1" dirty="0">
              <a:solidFill>
                <a:schemeClr val="accent2">
                  <a:lumMod val="75000"/>
                </a:schemeClr>
              </a:solidFill>
              <a:latin typeface="Calibri" pitchFamily="34" charset="0"/>
            </a:endParaRPr>
          </a:p>
        </p:txBody>
      </p:sp>
      <p:pic>
        <p:nvPicPr>
          <p:cNvPr id="3076" name="Picture 4" descr="C:\Documents and Settings\Admin\Рабочий стол\Новая папка\ffc43cde61e74a31fc7dcf4004025df0_big.jpg"/>
          <p:cNvPicPr>
            <a:picLocks noChangeAspect="1" noChangeArrowheads="1"/>
          </p:cNvPicPr>
          <p:nvPr/>
        </p:nvPicPr>
        <p:blipFill>
          <a:blip r:embed="rId2" cstate="print"/>
          <a:srcRect/>
          <a:stretch>
            <a:fillRect/>
          </a:stretch>
        </p:blipFill>
        <p:spPr bwMode="auto">
          <a:xfrm>
            <a:off x="5072066" y="4143380"/>
            <a:ext cx="3923128" cy="2495545"/>
          </a:xfrm>
          <a:prstGeom prst="rect">
            <a:avLst/>
          </a:prstGeom>
          <a:ln>
            <a:noFill/>
          </a:ln>
          <a:effectLst>
            <a:glow rad="101600">
              <a:schemeClr val="accent6">
                <a:satMod val="175000"/>
                <a:alpha val="40000"/>
              </a:schemeClr>
            </a:glow>
            <a:outerShdw blurRad="292100" dist="139700" dir="2700000" algn="tl" rotWithShape="0">
              <a:srgbClr val="333333">
                <a:alpha val="65000"/>
              </a:srgbClr>
            </a:outerShdw>
          </a:effectLst>
          <a:scene3d>
            <a:camera prst="perspectiveAbove"/>
            <a:lightRig rig="threePt" dir="t"/>
          </a:scene3d>
        </p:spPr>
      </p:pic>
      <p:pic>
        <p:nvPicPr>
          <p:cNvPr id="3077" name="Picture 5" descr="C:\Documents and Settings\Admin\Рабочий стол\Новая папка\18724050001d41722c6ad4172af1cc45a6255d3c29.jpg"/>
          <p:cNvPicPr>
            <a:picLocks noChangeAspect="1" noChangeArrowheads="1"/>
          </p:cNvPicPr>
          <p:nvPr/>
        </p:nvPicPr>
        <p:blipFill>
          <a:blip r:embed="rId3" cstate="print"/>
          <a:srcRect/>
          <a:stretch>
            <a:fillRect/>
          </a:stretch>
        </p:blipFill>
        <p:spPr bwMode="auto">
          <a:xfrm>
            <a:off x="5143504" y="285728"/>
            <a:ext cx="3571900" cy="2675678"/>
          </a:xfrm>
          <a:prstGeom prst="rect">
            <a:avLst/>
          </a:prstGeom>
          <a:noFill/>
          <a:effectLst>
            <a:glow rad="63500">
              <a:schemeClr val="accent6">
                <a:satMod val="175000"/>
                <a:alpha val="40000"/>
              </a:schemeClr>
            </a:glow>
          </a:effectLst>
          <a:scene3d>
            <a:camera prst="perspectiveLeft"/>
            <a:lightRig rig="threePt" dir="t"/>
          </a:scene3d>
        </p:spPr>
      </p:pic>
      <p:pic>
        <p:nvPicPr>
          <p:cNvPr id="3075" name="Picture 3" descr="C:\Documents and Settings\Admin\Рабочий стол\Новая папка\photo_0092435854.jpg"/>
          <p:cNvPicPr>
            <a:picLocks noChangeAspect="1" noChangeArrowheads="1"/>
          </p:cNvPicPr>
          <p:nvPr/>
        </p:nvPicPr>
        <p:blipFill>
          <a:blip r:embed="rId4" cstate="print"/>
          <a:srcRect/>
          <a:stretch>
            <a:fillRect/>
          </a:stretch>
        </p:blipFill>
        <p:spPr bwMode="auto">
          <a:xfrm>
            <a:off x="4000496" y="2571744"/>
            <a:ext cx="3357586" cy="2224400"/>
          </a:xfrm>
          <a:prstGeom prst="rect">
            <a:avLst/>
          </a:prstGeom>
          <a:ln>
            <a:noFill/>
          </a:ln>
          <a:effectLst>
            <a:glow rad="101600">
              <a:schemeClr val="accent6">
                <a:satMod val="175000"/>
                <a:alpha val="40000"/>
              </a:schemeClr>
            </a:glow>
            <a:outerShdw blurRad="292100" dist="139700" dir="2700000" algn="tl" rotWithShape="0">
              <a:srgbClr val="333333">
                <a:alpha val="65000"/>
              </a:srgbClr>
            </a:outerShdw>
          </a:effectLst>
          <a:scene3d>
            <a:camera prst="perspectiveRight"/>
            <a:lightRig rig="threePt" dir="t"/>
          </a:scene3d>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38" y="857250"/>
            <a:ext cx="8229600" cy="1143000"/>
          </a:xfrm>
        </p:spPr>
        <p:txBody>
          <a:bodyPr>
            <a:normAutofit fontScale="90000"/>
          </a:bodyPr>
          <a:lstStyle/>
          <a:p>
            <a:pPr>
              <a:defRPr/>
            </a:pPr>
            <a:r>
              <a:rPr lang="en-US" b="1" dirty="0" smtClean="0">
                <a:solidFill>
                  <a:schemeClr val="tx1"/>
                </a:solidFill>
              </a:rPr>
              <a:t>The Easter</a:t>
            </a:r>
            <a:r>
              <a:rPr lang="ru-RU" dirty="0" smtClean="0"/>
              <a:t/>
            </a:r>
            <a:br>
              <a:rPr lang="ru-RU" dirty="0" smtClean="0"/>
            </a:br>
            <a:endParaRPr lang="ru-RU" dirty="0"/>
          </a:p>
        </p:txBody>
      </p:sp>
      <p:sp>
        <p:nvSpPr>
          <p:cNvPr id="3" name="Содержимое 2"/>
          <p:cNvSpPr>
            <a:spLocks noGrp="1"/>
          </p:cNvSpPr>
          <p:nvPr>
            <p:ph idx="1"/>
          </p:nvPr>
        </p:nvSpPr>
        <p:spPr>
          <a:xfrm>
            <a:off x="4714875" y="928688"/>
            <a:ext cx="4000500" cy="5032375"/>
          </a:xfrm>
        </p:spPr>
        <p:txBody>
          <a:bodyPr>
            <a:normAutofit fontScale="92500"/>
          </a:bodyPr>
          <a:lstStyle/>
          <a:p>
            <a:pPr>
              <a:buFont typeface="Wingdings 2" pitchFamily="18" charset="2"/>
              <a:buNone/>
              <a:defRPr/>
            </a:pPr>
            <a:r>
              <a:rPr lang="en-US" sz="1800" b="1" dirty="0" smtClean="0">
                <a:solidFill>
                  <a:schemeClr val="accent2">
                    <a:lumMod val="75000"/>
                  </a:schemeClr>
                </a:solidFill>
                <a:latin typeface="Calibri" pitchFamily="34" charset="0"/>
              </a:rPr>
              <a:t>	</a:t>
            </a:r>
            <a:r>
              <a:rPr lang="en-US" sz="2200" b="1" dirty="0" smtClean="0">
                <a:solidFill>
                  <a:srgbClr val="FFFF00"/>
                </a:solidFill>
                <a:latin typeface="Calibri" pitchFamily="34" charset="0"/>
              </a:rPr>
              <a:t>Easter is one of the most important holidays in Christianity. It’s a time for giving and receiving presents, mostly Easter eggs. We can say that the egg is the most popular emblem of Easter, but spring-time flowers are also used to stress the nature’s awakening. Nowadays there are a lot of chocolate Easter eggs, having some small gifts inside. Egg-rolling is a traditional Easter pastime. You roll the eggs down a </a:t>
            </a:r>
            <a:r>
              <a:rPr lang="en-US" sz="2200" b="1" dirty="0" err="1" smtClean="0">
                <a:solidFill>
                  <a:srgbClr val="FFFF00"/>
                </a:solidFill>
                <a:latin typeface="Calibri" pitchFamily="34" charset="0"/>
              </a:rPr>
              <a:t>clope</a:t>
            </a:r>
            <a:r>
              <a:rPr lang="en-US" sz="2200" b="1" dirty="0" smtClean="0">
                <a:solidFill>
                  <a:srgbClr val="FFFF00"/>
                </a:solidFill>
                <a:latin typeface="Calibri" pitchFamily="34" charset="0"/>
              </a:rPr>
              <a:t>   until they are cracked and broken, after they are eaten up.</a:t>
            </a:r>
            <a:endParaRPr lang="ru-RU" sz="2200" b="1" dirty="0" smtClean="0">
              <a:solidFill>
                <a:srgbClr val="FFFF00"/>
              </a:solidFill>
              <a:latin typeface="Calibri" pitchFamily="34" charset="0"/>
            </a:endParaRPr>
          </a:p>
          <a:p>
            <a:pPr>
              <a:defRPr/>
            </a:pPr>
            <a:endParaRPr lang="ru-RU" sz="2200" dirty="0"/>
          </a:p>
        </p:txBody>
      </p:sp>
      <p:pic>
        <p:nvPicPr>
          <p:cNvPr id="4098" name="Picture 2" descr="C:\Documents and Settings\Admin\Рабочий стол\Новая папка\ec1741363c0b.png"/>
          <p:cNvPicPr>
            <a:picLocks noChangeAspect="1" noChangeArrowheads="1"/>
          </p:cNvPicPr>
          <p:nvPr/>
        </p:nvPicPr>
        <p:blipFill>
          <a:blip r:embed="rId2" cstate="print"/>
          <a:srcRect/>
          <a:stretch>
            <a:fillRect/>
          </a:stretch>
        </p:blipFill>
        <p:spPr bwMode="auto">
          <a:xfrm>
            <a:off x="214313" y="1500188"/>
            <a:ext cx="4514850" cy="48974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50" y="571500"/>
            <a:ext cx="8229600" cy="1143000"/>
          </a:xfrm>
        </p:spPr>
        <p:txBody>
          <a:bodyPr>
            <a:normAutofit fontScale="90000"/>
          </a:bodyPr>
          <a:lstStyle/>
          <a:p>
            <a:pPr>
              <a:defRPr/>
            </a:pPr>
            <a:r>
              <a:rPr lang="en-GB" b="1" dirty="0" smtClean="0">
                <a:solidFill>
                  <a:schemeClr val="tx1"/>
                </a:solidFill>
              </a:rPr>
              <a:t>ST. VALENTINE’S DAY</a:t>
            </a:r>
            <a:r>
              <a:rPr lang="ru-RU" dirty="0" smtClean="0"/>
              <a:t/>
            </a:r>
            <a:br>
              <a:rPr lang="ru-RU" dirty="0" smtClean="0"/>
            </a:br>
            <a:endParaRPr lang="ru-RU" dirty="0"/>
          </a:p>
        </p:txBody>
      </p:sp>
      <p:sp>
        <p:nvSpPr>
          <p:cNvPr id="3" name="Содержимое 2"/>
          <p:cNvSpPr>
            <a:spLocks noGrp="1"/>
          </p:cNvSpPr>
          <p:nvPr>
            <p:ph idx="1"/>
          </p:nvPr>
        </p:nvSpPr>
        <p:spPr>
          <a:xfrm>
            <a:off x="214313" y="1285875"/>
            <a:ext cx="8229600" cy="4389438"/>
          </a:xfrm>
        </p:spPr>
        <p:txBody>
          <a:bodyPr>
            <a:normAutofit/>
          </a:bodyPr>
          <a:lstStyle/>
          <a:p>
            <a:pPr>
              <a:buFont typeface="Wingdings 2" pitchFamily="18" charset="2"/>
              <a:buNone/>
              <a:defRPr/>
            </a:pPr>
            <a:r>
              <a:rPr lang="en-GB" sz="1400" b="1" dirty="0" smtClean="0">
                <a:solidFill>
                  <a:schemeClr val="accent2">
                    <a:lumMod val="75000"/>
                  </a:schemeClr>
                </a:solidFill>
                <a:latin typeface="Calibri" pitchFamily="34" charset="0"/>
              </a:rPr>
              <a:t>	</a:t>
            </a:r>
            <a:r>
              <a:rPr lang="en-GB" sz="1800" b="1" dirty="0" smtClean="0">
                <a:solidFill>
                  <a:srgbClr val="FFFF00"/>
                </a:solidFill>
                <a:latin typeface="Calibri" pitchFamily="34" charset="0"/>
              </a:rPr>
              <a:t>It’s the day when boys and girls, sweethearts and lovers, husbands and wives, friends and neighbours, and even the office staff will exchange greetings of affections, undying love or satirical comment. </a:t>
            </a:r>
            <a:r>
              <a:rPr lang="en-US" sz="1800" b="1" dirty="0" smtClean="0">
                <a:solidFill>
                  <a:srgbClr val="FFFF00"/>
                </a:solidFill>
                <a:latin typeface="Calibri" pitchFamily="34" charset="0"/>
              </a:rPr>
              <a:t>People send to each other greeting cards, chocolate and flowers. There is a version of the First Valentine. It was a bishop, a Christian martyr who before he was put to death by the Romans sent a note of friendship to his </a:t>
            </a:r>
            <a:r>
              <a:rPr lang="en-GB" sz="1800" b="1" dirty="0" smtClean="0">
                <a:solidFill>
                  <a:srgbClr val="FFFF00"/>
                </a:solidFill>
                <a:latin typeface="Calibri" pitchFamily="34" charset="0"/>
              </a:rPr>
              <a:t>jailer’s blind daughter.</a:t>
            </a:r>
            <a:r>
              <a:rPr lang="en-US" sz="1800" b="1" dirty="0" smtClean="0">
                <a:solidFill>
                  <a:srgbClr val="FFFF00"/>
                </a:solidFill>
                <a:latin typeface="Calibri" pitchFamily="34" charset="0"/>
              </a:rPr>
              <a:t> </a:t>
            </a:r>
            <a:r>
              <a:rPr lang="ru-RU" sz="1800" b="1" dirty="0" smtClean="0">
                <a:solidFill>
                  <a:srgbClr val="FFFF00"/>
                </a:solidFill>
                <a:latin typeface="Calibri" pitchFamily="34" charset="0"/>
              </a:rPr>
              <a:t>Valentine cards are usually decorated with symbols of love and friendship. This day has become traditional for many couples to become engaged.</a:t>
            </a:r>
            <a:endParaRPr lang="ru-RU" sz="1800" b="1" dirty="0">
              <a:solidFill>
                <a:srgbClr val="FFFF00"/>
              </a:solidFill>
              <a:latin typeface="Calibri" pitchFamily="34" charset="0"/>
            </a:endParaRPr>
          </a:p>
        </p:txBody>
      </p:sp>
      <p:pic>
        <p:nvPicPr>
          <p:cNvPr id="5122" name="Picture 2" descr="C:\Documents and Settings\Admin\Рабочий стол\Новая папка\v1.jpg"/>
          <p:cNvPicPr>
            <a:picLocks noChangeAspect="1" noChangeArrowheads="1"/>
          </p:cNvPicPr>
          <p:nvPr/>
        </p:nvPicPr>
        <p:blipFill>
          <a:blip r:embed="rId2" cstate="print"/>
          <a:srcRect/>
          <a:stretch>
            <a:fillRect/>
          </a:stretch>
        </p:blipFill>
        <p:spPr bwMode="auto">
          <a:xfrm>
            <a:off x="642910" y="3786190"/>
            <a:ext cx="3575072" cy="2681304"/>
          </a:xfrm>
          <a:prstGeom prst="rect">
            <a:avLst/>
          </a:prstGeom>
          <a:ln>
            <a:noFill/>
          </a:ln>
          <a:effectLst>
            <a:glow rad="101600">
              <a:schemeClr val="accent6">
                <a:satMod val="175000"/>
                <a:alpha val="40000"/>
              </a:schemeClr>
            </a:glow>
            <a:outerShdw blurRad="292100" dist="139700" dir="2700000" algn="tl" rotWithShape="0">
              <a:srgbClr val="333333">
                <a:alpha val="65000"/>
              </a:srgbClr>
            </a:outerShdw>
          </a:effectLst>
          <a:scene3d>
            <a:camera prst="perspectiveRight"/>
            <a:lightRig rig="threePt" dir="t"/>
          </a:scene3d>
        </p:spPr>
      </p:pic>
      <p:pic>
        <p:nvPicPr>
          <p:cNvPr id="5123" name="Picture 3" descr="C:\Documents and Settings\Admin\Рабочий стол\Новая папка\143155.jpg"/>
          <p:cNvPicPr>
            <a:picLocks noChangeAspect="1" noChangeArrowheads="1"/>
          </p:cNvPicPr>
          <p:nvPr/>
        </p:nvPicPr>
        <p:blipFill>
          <a:blip r:embed="rId3" cstate="print"/>
          <a:srcRect/>
          <a:stretch>
            <a:fillRect/>
          </a:stretch>
        </p:blipFill>
        <p:spPr bwMode="auto">
          <a:xfrm>
            <a:off x="5429256" y="3643314"/>
            <a:ext cx="3068190" cy="2857496"/>
          </a:xfrm>
          <a:prstGeom prst="rect">
            <a:avLst/>
          </a:prstGeom>
          <a:ln>
            <a:noFill/>
          </a:ln>
          <a:effectLst>
            <a:glow rad="101600">
              <a:schemeClr val="accent6">
                <a:satMod val="175000"/>
                <a:alpha val="40000"/>
              </a:schemeClr>
            </a:glow>
            <a:outerShdw blurRad="292100" dist="139700" dir="2700000" algn="tl" rotWithShape="0">
              <a:srgbClr val="333333">
                <a:alpha val="65000"/>
              </a:srgbClr>
            </a:outerShdw>
          </a:effectLst>
          <a:scene3d>
            <a:camera prst="perspectiveLeft"/>
            <a:lightRig rig="threePt" dir="t"/>
          </a:scene3d>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75" y="428625"/>
            <a:ext cx="8229600" cy="1214438"/>
          </a:xfrm>
        </p:spPr>
        <p:txBody>
          <a:bodyPr>
            <a:normAutofit fontScale="90000"/>
          </a:bodyPr>
          <a:lstStyle/>
          <a:p>
            <a:pPr>
              <a:defRPr/>
            </a:pPr>
            <a:r>
              <a:rPr lang="en-US" b="1" dirty="0" smtClean="0">
                <a:solidFill>
                  <a:schemeClr val="tx1"/>
                </a:solidFill>
              </a:rPr>
              <a:t>Thanksgiving Day</a:t>
            </a:r>
            <a:r>
              <a:rPr lang="ru-RU" dirty="0" smtClean="0">
                <a:solidFill>
                  <a:schemeClr val="tx1"/>
                </a:solidFill>
              </a:rPr>
              <a:t/>
            </a:r>
            <a:br>
              <a:rPr lang="ru-RU" dirty="0" smtClean="0">
                <a:solidFill>
                  <a:schemeClr val="tx1"/>
                </a:solidFill>
              </a:rPr>
            </a:br>
            <a:endParaRPr lang="ru-RU" dirty="0">
              <a:solidFill>
                <a:schemeClr val="tx1"/>
              </a:solidFill>
            </a:endParaRPr>
          </a:p>
        </p:txBody>
      </p:sp>
      <p:sp>
        <p:nvSpPr>
          <p:cNvPr id="3" name="Содержимое 2"/>
          <p:cNvSpPr>
            <a:spLocks noGrp="1"/>
          </p:cNvSpPr>
          <p:nvPr>
            <p:ph idx="1"/>
          </p:nvPr>
        </p:nvSpPr>
        <p:spPr>
          <a:xfrm>
            <a:off x="2214563" y="1214438"/>
            <a:ext cx="3357562" cy="4818062"/>
          </a:xfrm>
        </p:spPr>
        <p:txBody>
          <a:bodyPr>
            <a:normAutofit fontScale="25000" lnSpcReduction="20000"/>
          </a:bodyPr>
          <a:lstStyle/>
          <a:p>
            <a:pPr>
              <a:buFont typeface="Wingdings 2" pitchFamily="18" charset="2"/>
              <a:buNone/>
              <a:defRPr/>
            </a:pPr>
            <a:r>
              <a:rPr lang="en-US" sz="1400" b="1" dirty="0" smtClean="0">
                <a:solidFill>
                  <a:schemeClr val="accent2">
                    <a:lumMod val="75000"/>
                  </a:schemeClr>
                </a:solidFill>
                <a:latin typeface="Calibri" pitchFamily="34" charset="0"/>
              </a:rPr>
              <a:t>	</a:t>
            </a:r>
            <a:r>
              <a:rPr lang="en-US" sz="7200" b="1" dirty="0" smtClean="0">
                <a:solidFill>
                  <a:srgbClr val="FFFF00"/>
                </a:solidFill>
                <a:latin typeface="Calibri" pitchFamily="34" charset="0"/>
              </a:rPr>
              <a:t>Almost in every culture in the world there is a celebration of thanks for rich harvest. The American Thanksgiving began as a feast of thanksgiving almost four hundred years ago. After the United States gained independence, Congress recommended one yearly day of thanksgiving for the whole country. Later, George Washington suggested the date November 26 as Thanksgiving Day. Then Abraham Lincoln suggested the last Thursday in November to be the day of thanksgiving. On Thanksgiving Day, family members gather at the house of an older relative, even if they live far away. All give thanks for everything good they have. </a:t>
            </a:r>
            <a:endParaRPr lang="ru-RU" sz="7200" b="1" dirty="0" smtClean="0">
              <a:solidFill>
                <a:srgbClr val="FFFF00"/>
              </a:solidFill>
              <a:latin typeface="Calibri" pitchFamily="34" charset="0"/>
            </a:endParaRPr>
          </a:p>
          <a:p>
            <a:pPr>
              <a:defRPr/>
            </a:pPr>
            <a:endParaRPr lang="ru-RU" sz="5500" dirty="0"/>
          </a:p>
        </p:txBody>
      </p:sp>
      <p:pic>
        <p:nvPicPr>
          <p:cNvPr id="6146" name="Picture 2" descr="C:\Documents and Settings\Admin\Рабочий стол\Новая папка\ThanksgivingFeast.jpg"/>
          <p:cNvPicPr>
            <a:picLocks noChangeAspect="1" noChangeArrowheads="1"/>
          </p:cNvPicPr>
          <p:nvPr/>
        </p:nvPicPr>
        <p:blipFill>
          <a:blip r:embed="rId2" cstate="print"/>
          <a:srcRect/>
          <a:stretch>
            <a:fillRect/>
          </a:stretch>
        </p:blipFill>
        <p:spPr bwMode="auto">
          <a:xfrm>
            <a:off x="5807053" y="571480"/>
            <a:ext cx="3336947" cy="3327413"/>
          </a:xfrm>
          <a:prstGeom prst="rect">
            <a:avLst/>
          </a:prstGeom>
          <a:ln>
            <a:noFill/>
          </a:ln>
          <a:effectLst>
            <a:glow rad="101600">
              <a:schemeClr val="accent6">
                <a:satMod val="175000"/>
                <a:alpha val="40000"/>
              </a:schemeClr>
            </a:glow>
            <a:outerShdw blurRad="292100" dist="139700" dir="2700000" algn="tl" rotWithShape="0">
              <a:srgbClr val="333333">
                <a:alpha val="65000"/>
              </a:srgbClr>
            </a:outerShdw>
          </a:effectLst>
          <a:scene3d>
            <a:camera prst="perspectiveLeft"/>
            <a:lightRig rig="threePt" dir="t"/>
          </a:scene3d>
        </p:spPr>
      </p:pic>
      <p:pic>
        <p:nvPicPr>
          <p:cNvPr id="6147" name="Picture 3" descr="C:\Documents and Settings\Admin\Рабочий стол\Новая папка\dblstat5.jpg"/>
          <p:cNvPicPr>
            <a:picLocks noChangeAspect="1" noChangeArrowheads="1"/>
          </p:cNvPicPr>
          <p:nvPr/>
        </p:nvPicPr>
        <p:blipFill>
          <a:blip r:embed="rId3" cstate="print"/>
          <a:srcRect/>
          <a:stretch>
            <a:fillRect/>
          </a:stretch>
        </p:blipFill>
        <p:spPr bwMode="auto">
          <a:xfrm>
            <a:off x="214282" y="1071546"/>
            <a:ext cx="2143140" cy="2857520"/>
          </a:xfrm>
          <a:prstGeom prst="rect">
            <a:avLst/>
          </a:prstGeom>
          <a:ln>
            <a:noFill/>
          </a:ln>
          <a:effectLst>
            <a:glow rad="101600">
              <a:schemeClr val="accent6">
                <a:satMod val="175000"/>
                <a:alpha val="40000"/>
              </a:schemeClr>
            </a:glow>
            <a:outerShdw blurRad="292100" dist="139700" dir="2700000" algn="tl" rotWithShape="0">
              <a:srgbClr val="333333">
                <a:alpha val="65000"/>
              </a:srgbClr>
            </a:outerShdw>
          </a:effectLst>
          <a:scene3d>
            <a:camera prst="perspectiveRight"/>
            <a:lightRig rig="threePt" dir="t"/>
          </a:scene3d>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38" y="714375"/>
            <a:ext cx="8229600" cy="1143000"/>
          </a:xfrm>
        </p:spPr>
        <p:txBody>
          <a:bodyPr>
            <a:normAutofit fontScale="90000"/>
          </a:bodyPr>
          <a:lstStyle/>
          <a:p>
            <a:pPr>
              <a:defRPr/>
            </a:pPr>
            <a:r>
              <a:rPr lang="en-US" b="1" dirty="0" smtClean="0">
                <a:solidFill>
                  <a:schemeClr val="tx1"/>
                </a:solidFill>
              </a:rPr>
              <a:t>Halloween</a:t>
            </a:r>
            <a:r>
              <a:rPr lang="ru-RU" dirty="0" smtClean="0">
                <a:solidFill>
                  <a:schemeClr val="tx1"/>
                </a:solidFill>
              </a:rPr>
              <a:t/>
            </a:r>
            <a:br>
              <a:rPr lang="ru-RU" dirty="0" smtClean="0">
                <a:solidFill>
                  <a:schemeClr val="tx1"/>
                </a:solidFill>
              </a:rPr>
            </a:br>
            <a:endParaRPr lang="ru-RU" dirty="0">
              <a:solidFill>
                <a:schemeClr val="tx1"/>
              </a:solidFill>
            </a:endParaRPr>
          </a:p>
        </p:txBody>
      </p:sp>
      <p:sp>
        <p:nvSpPr>
          <p:cNvPr id="3" name="Содержимое 2"/>
          <p:cNvSpPr>
            <a:spLocks noGrp="1"/>
          </p:cNvSpPr>
          <p:nvPr>
            <p:ph idx="1"/>
          </p:nvPr>
        </p:nvSpPr>
        <p:spPr>
          <a:xfrm>
            <a:off x="142875" y="1143000"/>
            <a:ext cx="8229600" cy="4389438"/>
          </a:xfrm>
        </p:spPr>
        <p:txBody>
          <a:bodyPr>
            <a:normAutofit/>
          </a:bodyPr>
          <a:lstStyle/>
          <a:p>
            <a:pPr>
              <a:buFont typeface="Wingdings 2" pitchFamily="18" charset="2"/>
              <a:buNone/>
              <a:defRPr/>
            </a:pPr>
            <a:r>
              <a:rPr lang="en-US" sz="1600" b="1" dirty="0" smtClean="0">
                <a:solidFill>
                  <a:schemeClr val="accent2">
                    <a:lumMod val="75000"/>
                  </a:schemeClr>
                </a:solidFill>
                <a:latin typeface="Calibri" pitchFamily="34" charset="0"/>
              </a:rPr>
              <a:t>	</a:t>
            </a:r>
            <a:r>
              <a:rPr lang="en-US" sz="2000" b="1" dirty="0" smtClean="0">
                <a:solidFill>
                  <a:srgbClr val="FFFF00"/>
                </a:solidFill>
                <a:latin typeface="Calibri" pitchFamily="34" charset="0"/>
              </a:rPr>
              <a:t>October 31st is Hallowe'en, and you can expect to meet witches and ghosts that night. A long time ago people were afraid and stayed at home on Hallowe'en. But now in Britain its a time for fun. There are always a lot of parties on October 31st. At these parties people wear masks and they dress as ghosts and witches, or as Dracula or Frankenstein's monster. And some people make special Hallowe'en lamps from a large fruit the pumpkin. First they take out the middle of the pumpkin. Then they cut holes for the eyes, nose and mouth. Finally they put a candle inside the pumpkin.</a:t>
            </a:r>
            <a:endParaRPr lang="ru-RU" sz="2000" b="1" dirty="0" smtClean="0">
              <a:solidFill>
                <a:srgbClr val="FFFF00"/>
              </a:solidFill>
              <a:latin typeface="Calibri" pitchFamily="34" charset="0"/>
            </a:endParaRPr>
          </a:p>
          <a:p>
            <a:pPr>
              <a:defRPr/>
            </a:pPr>
            <a:endParaRPr lang="ru-RU" sz="1400" dirty="0">
              <a:solidFill>
                <a:srgbClr val="FFFF00"/>
              </a:solidFill>
            </a:endParaRPr>
          </a:p>
        </p:txBody>
      </p:sp>
      <p:pic>
        <p:nvPicPr>
          <p:cNvPr id="7170" name="Picture 2" descr="C:\Documents and Settings\Admin\Рабочий стол\Новая папка\123halloween_canada_3.jpg"/>
          <p:cNvPicPr>
            <a:picLocks noChangeAspect="1" noChangeArrowheads="1"/>
          </p:cNvPicPr>
          <p:nvPr/>
        </p:nvPicPr>
        <p:blipFill>
          <a:blip r:embed="rId2" cstate="print"/>
          <a:srcRect/>
          <a:stretch>
            <a:fillRect/>
          </a:stretch>
        </p:blipFill>
        <p:spPr bwMode="auto">
          <a:xfrm>
            <a:off x="5214942" y="4143380"/>
            <a:ext cx="3500462" cy="2496069"/>
          </a:xfrm>
          <a:prstGeom prst="rect">
            <a:avLst/>
          </a:prstGeom>
          <a:ln>
            <a:noFill/>
          </a:ln>
          <a:effectLst>
            <a:outerShdw blurRad="292100" dist="139700" dir="2700000" algn="tl" rotWithShape="0">
              <a:srgbClr val="333333">
                <a:alpha val="65000"/>
              </a:srgbClr>
            </a:outerShdw>
          </a:effectLst>
          <a:scene3d>
            <a:camera prst="perspectiveLeft"/>
            <a:lightRig rig="threePt" dir="t"/>
          </a:scene3d>
        </p:spPr>
      </p:pic>
      <p:pic>
        <p:nvPicPr>
          <p:cNvPr id="7171" name="Picture 3" descr="C:\Documents and Settings\Admin\Рабочий стол\Новая папка\57044.jpg"/>
          <p:cNvPicPr>
            <a:picLocks noChangeAspect="1" noChangeArrowheads="1"/>
          </p:cNvPicPr>
          <p:nvPr/>
        </p:nvPicPr>
        <p:blipFill>
          <a:blip r:embed="rId3" cstate="print"/>
          <a:srcRect/>
          <a:stretch>
            <a:fillRect/>
          </a:stretch>
        </p:blipFill>
        <p:spPr bwMode="auto">
          <a:xfrm>
            <a:off x="3357554" y="4008429"/>
            <a:ext cx="2137178" cy="2849571"/>
          </a:xfrm>
          <a:prstGeom prst="rect">
            <a:avLst/>
          </a:prstGeom>
          <a:ln>
            <a:noFill/>
          </a:ln>
          <a:effectLst>
            <a:outerShdw blurRad="292100" dist="139700" dir="2700000" algn="tl" rotWithShape="0">
              <a:srgbClr val="333333">
                <a:alpha val="65000"/>
              </a:srgbClr>
            </a:outerShdw>
          </a:effectLst>
          <a:scene3d>
            <a:camera prst="obliqueBottomLeft"/>
            <a:lightRig rig="threePt" dir="t"/>
          </a:scene3d>
        </p:spPr>
      </p:pic>
      <p:pic>
        <p:nvPicPr>
          <p:cNvPr id="7172" name="Picture 4" descr="C:\Documents and Settings\Admin\Рабочий стол\Новая папка\1286873345_D2FBEAE2E020EDE020D5FDEBEBEEF3E8ED203236203236.jpg"/>
          <p:cNvPicPr>
            <a:picLocks noChangeAspect="1" noChangeArrowheads="1"/>
          </p:cNvPicPr>
          <p:nvPr/>
        </p:nvPicPr>
        <p:blipFill>
          <a:blip r:embed="rId4" cstate="print"/>
          <a:srcRect/>
          <a:stretch>
            <a:fillRect/>
          </a:stretch>
        </p:blipFill>
        <p:spPr bwMode="auto">
          <a:xfrm>
            <a:off x="428596" y="4572008"/>
            <a:ext cx="3200424" cy="2000264"/>
          </a:xfrm>
          <a:prstGeom prst="rect">
            <a:avLst/>
          </a:prstGeom>
          <a:ln>
            <a:noFill/>
          </a:ln>
          <a:effectLst>
            <a:outerShdw blurRad="292100" dist="139700" dir="2700000" algn="tl" rotWithShape="0">
              <a:srgbClr val="333333">
                <a:alpha val="65000"/>
              </a:srgbClr>
            </a:outerShdw>
          </a:effectLst>
          <a:scene3d>
            <a:camera prst="perspectiveRight"/>
            <a:lightRig rig="threePt" dir="t"/>
          </a:scene3d>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857364"/>
            <a:ext cx="8305800" cy="1143000"/>
          </a:xfrm>
        </p:spPr>
        <p:txBody>
          <a:bodyPr>
            <a:normAutofit fontScale="90000"/>
          </a:bodyPr>
          <a:lstStyle/>
          <a:p>
            <a:pPr>
              <a:defRPr/>
            </a:pPr>
            <a:r>
              <a:rPr lang="en-US" sz="2400" b="1" dirty="0" smtClean="0">
                <a:solidFill>
                  <a:srgbClr val="FFFF00"/>
                </a:solidFill>
              </a:rPr>
              <a:t>Changing of the Guard</a:t>
            </a:r>
            <a:r>
              <a:rPr lang="ru-RU" sz="1400" dirty="0" smtClean="0">
                <a:solidFill>
                  <a:srgbClr val="FFFF00"/>
                </a:solidFill>
              </a:rPr>
              <a:t/>
            </a:r>
            <a:br>
              <a:rPr lang="ru-RU" sz="1400" dirty="0" smtClean="0">
                <a:solidFill>
                  <a:srgbClr val="FFFF00"/>
                </a:solidFill>
              </a:rPr>
            </a:br>
            <a:r>
              <a:rPr lang="en-US" sz="2000" dirty="0" smtClean="0">
                <a:solidFill>
                  <a:srgbClr val="FFFF00"/>
                </a:solidFill>
              </a:rPr>
              <a:t>The ceremony of the Changing of the Guard that takes place daily at eleven o'clock in the morning. Every day a large crowd of people gather to see this famous and traditional ceremony. The troops who take part are selected from the five regiments of Foot Guards. Their numbers depend on whether the Queen is in residence or not. The men of the duty guard march from either Wellington or Chelsea Barracks to Buckingham Palace with a band.</a:t>
            </a:r>
            <a:endParaRPr lang="ru-RU" sz="2000" dirty="0">
              <a:solidFill>
                <a:srgbClr val="FFFF00"/>
              </a:solidFill>
            </a:endParaRPr>
          </a:p>
        </p:txBody>
      </p:sp>
      <p:pic>
        <p:nvPicPr>
          <p:cNvPr id="10242" name="Picture 2" descr="C:\Documents and Settings\Admin\Рабочий стол\Новая папка\velikobritaniya_29.jpg"/>
          <p:cNvPicPr>
            <a:picLocks noChangeAspect="1" noChangeArrowheads="1"/>
          </p:cNvPicPr>
          <p:nvPr/>
        </p:nvPicPr>
        <p:blipFill>
          <a:blip r:embed="rId2" cstate="print"/>
          <a:srcRect/>
          <a:stretch>
            <a:fillRect/>
          </a:stretch>
        </p:blipFill>
        <p:spPr bwMode="auto">
          <a:xfrm>
            <a:off x="1285852" y="2857496"/>
            <a:ext cx="2493653" cy="3416305"/>
          </a:xfrm>
          <a:prstGeom prst="rect">
            <a:avLst/>
          </a:prstGeom>
          <a:ln>
            <a:noFill/>
          </a:ln>
          <a:effectLst>
            <a:outerShdw blurRad="292100" dist="139700" dir="2700000" algn="tl" rotWithShape="0">
              <a:srgbClr val="333333">
                <a:alpha val="65000"/>
              </a:srgbClr>
            </a:outerShdw>
          </a:effectLst>
          <a:scene3d>
            <a:camera prst="perspectiveRight"/>
            <a:lightRig rig="threePt" dir="t"/>
          </a:scene3d>
        </p:spPr>
      </p:pic>
      <p:pic>
        <p:nvPicPr>
          <p:cNvPr id="10243" name="Picture 3" descr="C:\Documents and Settings\Admin\Рабочий стол\Новая папка\209978b4b7.jpg"/>
          <p:cNvPicPr>
            <a:picLocks noChangeAspect="1" noChangeArrowheads="1"/>
          </p:cNvPicPr>
          <p:nvPr/>
        </p:nvPicPr>
        <p:blipFill>
          <a:blip r:embed="rId3" cstate="print"/>
          <a:srcRect/>
          <a:stretch>
            <a:fillRect/>
          </a:stretch>
        </p:blipFill>
        <p:spPr bwMode="auto">
          <a:xfrm>
            <a:off x="3857620" y="3071810"/>
            <a:ext cx="4471845" cy="2682885"/>
          </a:xfrm>
          <a:prstGeom prst="rect">
            <a:avLst/>
          </a:prstGeom>
          <a:ln>
            <a:noFill/>
          </a:ln>
          <a:effectLst>
            <a:outerShdw blurRad="292100" dist="139700" dir="2700000" algn="tl" rotWithShape="0">
              <a:srgbClr val="333333">
                <a:alpha val="65000"/>
              </a:srgbClr>
            </a:outerShdw>
          </a:effectLst>
          <a:scene3d>
            <a:camera prst="perspectiveLeft"/>
            <a:lightRig rig="threePt" dir="t"/>
          </a:scene3d>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Управляющая кнопка: настраиваемая 1">
            <a:hlinkClick r:id="rId2" action="ppaction://hlinksldjump" highlightClick="1"/>
          </p:cNvPr>
          <p:cNvSpPr/>
          <p:nvPr/>
        </p:nvSpPr>
        <p:spPr>
          <a:xfrm>
            <a:off x="3357554" y="6143644"/>
            <a:ext cx="1143008" cy="571504"/>
          </a:xfrm>
          <a:prstGeom prst="actionButtonBlan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hlinkClick r:id="rId3" action="ppaction://hlinkpres?slideindex=2&amp;slidetitle=Слайд 2"/>
              </a:rPr>
              <a:t>back</a:t>
            </a:r>
            <a:endParaRPr lang="ru-RU" sz="2800" b="1" dirty="0"/>
          </a:p>
        </p:txBody>
      </p:sp>
      <p:sp>
        <p:nvSpPr>
          <p:cNvPr id="69637" name="TextBox 1"/>
          <p:cNvSpPr txBox="1">
            <a:spLocks noChangeArrowheads="1"/>
          </p:cNvSpPr>
          <p:nvPr/>
        </p:nvSpPr>
        <p:spPr bwMode="auto">
          <a:xfrm>
            <a:off x="357188" y="1928813"/>
            <a:ext cx="5572125" cy="1077912"/>
          </a:xfrm>
          <a:prstGeom prst="rect">
            <a:avLst/>
          </a:prstGeom>
          <a:noFill/>
          <a:ln w="9525">
            <a:noFill/>
            <a:miter lim="800000"/>
            <a:headEnd/>
            <a:tailEnd/>
          </a:ln>
        </p:spPr>
        <p:txBody>
          <a:bodyPr>
            <a:spAutoFit/>
          </a:bodyPr>
          <a:lstStyle/>
          <a:p>
            <a:pPr marL="514350" indent="-514350"/>
            <a:endParaRPr lang="en-US" sz="3200">
              <a:latin typeface="Constantia" pitchFamily="18" charset="0"/>
            </a:endParaRPr>
          </a:p>
          <a:p>
            <a:pPr marL="514350" indent="-514350"/>
            <a:endParaRPr lang="ru-RU" sz="3200">
              <a:latin typeface="Constantia" pitchFamily="18" charset="0"/>
            </a:endParaRPr>
          </a:p>
        </p:txBody>
      </p:sp>
      <p:sp>
        <p:nvSpPr>
          <p:cNvPr id="69638" name="Заголовок 7"/>
          <p:cNvSpPr>
            <a:spLocks noGrp="1"/>
          </p:cNvSpPr>
          <p:nvPr>
            <p:ph type="title"/>
          </p:nvPr>
        </p:nvSpPr>
        <p:spPr>
          <a:xfrm>
            <a:off x="457200" y="704850"/>
            <a:ext cx="8229600" cy="1143000"/>
          </a:xfrm>
        </p:spPr>
        <p:txBody>
          <a:bodyPr/>
          <a:lstStyle/>
          <a:p>
            <a:r>
              <a:rPr lang="de-DE" b="1" smtClean="0">
                <a:latin typeface="Arial Black" pitchFamily="34" charset="0"/>
              </a:rPr>
              <a:t>Countries and sities</a:t>
            </a:r>
            <a:endParaRPr lang="ru-RU" b="1" smtClean="0">
              <a:latin typeface="Arial Black" pitchFamily="34" charset="0"/>
            </a:endParaRPr>
          </a:p>
        </p:txBody>
      </p:sp>
      <p:sp>
        <p:nvSpPr>
          <p:cNvPr id="69639" name="Текст 8"/>
          <p:cNvSpPr>
            <a:spLocks noGrp="1"/>
          </p:cNvSpPr>
          <p:nvPr>
            <p:ph type="body" idx="1"/>
          </p:nvPr>
        </p:nvSpPr>
        <p:spPr>
          <a:xfrm>
            <a:off x="457200" y="1855788"/>
            <a:ext cx="4040188" cy="215900"/>
          </a:xfrm>
        </p:spPr>
        <p:txBody>
          <a:bodyPr/>
          <a:lstStyle/>
          <a:p>
            <a:endParaRPr lang="ru-RU" smtClean="0"/>
          </a:p>
        </p:txBody>
      </p:sp>
      <p:sp>
        <p:nvSpPr>
          <p:cNvPr id="69640" name="Содержимое 9"/>
          <p:cNvSpPr>
            <a:spLocks noGrp="1"/>
          </p:cNvSpPr>
          <p:nvPr>
            <p:ph sz="quarter" idx="2"/>
          </p:nvPr>
        </p:nvSpPr>
        <p:spPr>
          <a:xfrm>
            <a:off x="457200" y="2514600"/>
            <a:ext cx="4040188" cy="3846513"/>
          </a:xfrm>
        </p:spPr>
        <p:txBody>
          <a:bodyPr/>
          <a:lstStyle/>
          <a:p>
            <a:r>
              <a:rPr lang="de-DE" sz="2000" smtClean="0"/>
              <a:t>Canada</a:t>
            </a:r>
          </a:p>
          <a:p>
            <a:r>
              <a:rPr lang="de-DE" sz="2000" smtClean="0"/>
              <a:t>Japan</a:t>
            </a:r>
          </a:p>
          <a:p>
            <a:r>
              <a:rPr lang="de-DE" sz="2000" smtClean="0"/>
              <a:t>India</a:t>
            </a:r>
          </a:p>
          <a:p>
            <a:r>
              <a:rPr lang="de-DE" sz="2000" smtClean="0"/>
              <a:t>Australia</a:t>
            </a:r>
          </a:p>
          <a:p>
            <a:r>
              <a:rPr lang="de-DE" sz="2000" smtClean="0"/>
              <a:t>Spain</a:t>
            </a:r>
          </a:p>
          <a:p>
            <a:r>
              <a:rPr lang="de-DE" sz="2000" smtClean="0"/>
              <a:t>Egypt</a:t>
            </a:r>
          </a:p>
          <a:p>
            <a:r>
              <a:rPr lang="de-DE" sz="2000" smtClean="0"/>
              <a:t>France</a:t>
            </a:r>
          </a:p>
          <a:p>
            <a:r>
              <a:rPr lang="de-DE" sz="2000" smtClean="0"/>
              <a:t>Vietnam</a:t>
            </a:r>
          </a:p>
          <a:p>
            <a:r>
              <a:rPr lang="de-DE" sz="2000" smtClean="0"/>
              <a:t>China</a:t>
            </a:r>
          </a:p>
          <a:p>
            <a:r>
              <a:rPr lang="de-DE" sz="2000" smtClean="0"/>
              <a:t>Norway</a:t>
            </a:r>
          </a:p>
          <a:p>
            <a:r>
              <a:rPr lang="de-DE" sz="2000" smtClean="0"/>
              <a:t>Kenya</a:t>
            </a:r>
            <a:endParaRPr lang="ru-RU" sz="2000" smtClean="0"/>
          </a:p>
        </p:txBody>
      </p:sp>
      <p:sp>
        <p:nvSpPr>
          <p:cNvPr id="69641" name="Текст 10"/>
          <p:cNvSpPr>
            <a:spLocks noGrp="1"/>
          </p:cNvSpPr>
          <p:nvPr>
            <p:ph type="body" sz="half" idx="3"/>
          </p:nvPr>
        </p:nvSpPr>
        <p:spPr>
          <a:xfrm>
            <a:off x="4645025" y="1860550"/>
            <a:ext cx="4041775" cy="211138"/>
          </a:xfrm>
        </p:spPr>
        <p:txBody>
          <a:bodyPr/>
          <a:lstStyle/>
          <a:p>
            <a:endParaRPr lang="ru-RU" smtClean="0"/>
          </a:p>
        </p:txBody>
      </p:sp>
      <p:sp>
        <p:nvSpPr>
          <p:cNvPr id="69642" name="Содержимое 11"/>
          <p:cNvSpPr>
            <a:spLocks noGrp="1"/>
          </p:cNvSpPr>
          <p:nvPr>
            <p:ph sz="quarter" idx="4"/>
          </p:nvPr>
        </p:nvSpPr>
        <p:spPr>
          <a:xfrm>
            <a:off x="4645025" y="2514600"/>
            <a:ext cx="4041775" cy="3846513"/>
          </a:xfrm>
        </p:spPr>
        <p:txBody>
          <a:bodyPr/>
          <a:lstStyle/>
          <a:p>
            <a:r>
              <a:rPr lang="en-US" sz="2000" smtClean="0"/>
              <a:t>Tokio</a:t>
            </a:r>
          </a:p>
          <a:p>
            <a:r>
              <a:rPr lang="en-US" sz="2000" smtClean="0"/>
              <a:t>Madrid</a:t>
            </a:r>
          </a:p>
          <a:p>
            <a:r>
              <a:rPr lang="en-US" sz="2000" smtClean="0"/>
              <a:t>Peking</a:t>
            </a:r>
          </a:p>
          <a:p>
            <a:r>
              <a:rPr lang="en-US" sz="2000" smtClean="0"/>
              <a:t>Canberra</a:t>
            </a:r>
          </a:p>
          <a:p>
            <a:r>
              <a:rPr lang="en-US" sz="2000" smtClean="0"/>
              <a:t>Ottawa</a:t>
            </a:r>
          </a:p>
          <a:p>
            <a:r>
              <a:rPr lang="en-US" sz="2000" smtClean="0"/>
              <a:t>Delhi</a:t>
            </a:r>
          </a:p>
          <a:p>
            <a:r>
              <a:rPr lang="en-US" sz="2000" smtClean="0"/>
              <a:t>Hanoi</a:t>
            </a:r>
          </a:p>
          <a:p>
            <a:r>
              <a:rPr lang="en-US" sz="2000" smtClean="0"/>
              <a:t>Cairo</a:t>
            </a:r>
          </a:p>
          <a:p>
            <a:r>
              <a:rPr lang="en-US" sz="2000" smtClean="0"/>
              <a:t>Paris</a:t>
            </a:r>
          </a:p>
          <a:p>
            <a:r>
              <a:rPr lang="en-US" sz="2000" smtClean="0"/>
              <a:t>Oslo</a:t>
            </a:r>
          </a:p>
          <a:p>
            <a:r>
              <a:rPr lang="en-US" sz="2000" smtClean="0"/>
              <a:t>Nairobi</a:t>
            </a:r>
          </a:p>
          <a:p>
            <a:endParaRPr lang="ru-RU" sz="2000" smtClean="0"/>
          </a:p>
        </p:txBody>
      </p:sp>
      <p:cxnSp>
        <p:nvCxnSpPr>
          <p:cNvPr id="14" name="Прямая со стрелкой 13"/>
          <p:cNvCxnSpPr/>
          <p:nvPr/>
        </p:nvCxnSpPr>
        <p:spPr>
          <a:xfrm>
            <a:off x="1571625" y="2714625"/>
            <a:ext cx="3143250" cy="1428750"/>
          </a:xfrm>
          <a:prstGeom prst="straightConnector1">
            <a:avLst/>
          </a:prstGeom>
          <a:ln w="635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V="1">
            <a:off x="1500188" y="2643188"/>
            <a:ext cx="3214687" cy="428625"/>
          </a:xfrm>
          <a:prstGeom prst="straightConnector1">
            <a:avLst/>
          </a:prstGeom>
          <a:ln w="635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endCxn id="69642" idx="1"/>
          </p:cNvCxnSpPr>
          <p:nvPr/>
        </p:nvCxnSpPr>
        <p:spPr>
          <a:xfrm>
            <a:off x="1428750" y="3500438"/>
            <a:ext cx="3216275" cy="936625"/>
          </a:xfrm>
          <a:prstGeom prst="straightConnector1">
            <a:avLst/>
          </a:prstGeom>
          <a:ln w="635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flipV="1">
            <a:off x="1285875" y="3071813"/>
            <a:ext cx="3429000" cy="1143000"/>
          </a:xfrm>
          <a:prstGeom prst="straightConnector1">
            <a:avLst/>
          </a:prstGeom>
          <a:ln w="635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a:off x="1428750" y="4500563"/>
            <a:ext cx="3357563" cy="714375"/>
          </a:xfrm>
          <a:prstGeom prst="straightConnector1">
            <a:avLst/>
          </a:prstGeom>
          <a:ln w="635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a:off x="1500188" y="4857750"/>
            <a:ext cx="3286125" cy="714375"/>
          </a:xfrm>
          <a:prstGeom prst="straightConnector1">
            <a:avLst/>
          </a:prstGeom>
          <a:ln w="635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flipV="1">
            <a:off x="1714500" y="4857750"/>
            <a:ext cx="3143250" cy="428625"/>
          </a:xfrm>
          <a:prstGeom prst="straightConnector1">
            <a:avLst/>
          </a:prstGeom>
          <a:ln w="635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flipV="1">
            <a:off x="1500188" y="3357563"/>
            <a:ext cx="3357562" cy="2286000"/>
          </a:xfrm>
          <a:prstGeom prst="straightConnector1">
            <a:avLst/>
          </a:prstGeom>
          <a:ln w="635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1643063" y="5929313"/>
            <a:ext cx="3143250" cy="1587"/>
          </a:xfrm>
          <a:prstGeom prst="straightConnector1">
            <a:avLst/>
          </a:prstGeom>
          <a:ln w="635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flipV="1">
            <a:off x="1500188" y="6357938"/>
            <a:ext cx="3357562" cy="71437"/>
          </a:xfrm>
          <a:prstGeom prst="straightConnector1">
            <a:avLst/>
          </a:prstGeom>
          <a:ln w="635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a:off x="1643063" y="3786188"/>
            <a:ext cx="3143250" cy="1587"/>
          </a:xfrm>
          <a:prstGeom prst="straightConnector1">
            <a:avLst/>
          </a:prstGeom>
          <a:ln w="63500">
            <a:solidFill>
              <a:srgbClr val="C00000"/>
            </a:solidFill>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linds(horizontal)">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linds(horizontal)">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blinds(horizontal)">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blinds(horizontal)">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diamond(in)">
                                      <p:cBhvr>
                                        <p:cTn id="42" dur="20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linds(horizontal)">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blinds(horizontal)">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blinds(horizontal)">
                                      <p:cBhvr>
                                        <p:cTn id="6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Box 9"/>
          <p:cNvSpPr txBox="1">
            <a:spLocks noChangeArrowheads="1"/>
          </p:cNvSpPr>
          <p:nvPr/>
        </p:nvSpPr>
        <p:spPr bwMode="auto">
          <a:xfrm>
            <a:off x="214313" y="2143125"/>
            <a:ext cx="8643937" cy="2862263"/>
          </a:xfrm>
          <a:prstGeom prst="rect">
            <a:avLst/>
          </a:prstGeom>
          <a:noFill/>
          <a:ln w="9525">
            <a:noFill/>
            <a:miter lim="800000"/>
            <a:headEnd/>
            <a:tailEnd/>
          </a:ln>
        </p:spPr>
        <p:txBody>
          <a:bodyPr>
            <a:spAutoFit/>
          </a:bodyPr>
          <a:lstStyle/>
          <a:p>
            <a:pPr marL="342900" indent="-342900">
              <a:buFontTx/>
              <a:buAutoNum type="arabicPeriod"/>
            </a:pPr>
            <a:r>
              <a:rPr lang="en-US" sz="3600"/>
              <a:t>The little  old woman who has 12 children:</a:t>
            </a:r>
            <a:r>
              <a:rPr lang="ru-RU" sz="3600"/>
              <a:t> </a:t>
            </a:r>
            <a:r>
              <a:rPr lang="en-US" sz="3600"/>
              <a:t>Some short, some long, some cold, some hot. What is it?</a:t>
            </a:r>
            <a:endParaRPr lang="ru-RU" sz="3600"/>
          </a:p>
          <a:p>
            <a:pPr marL="342900" indent="-342900"/>
            <a:endParaRPr lang="en-US" sz="3600"/>
          </a:p>
          <a:p>
            <a:pPr marL="342900" indent="-342900"/>
            <a:r>
              <a:rPr lang="ru-RU" sz="3600"/>
              <a:t>2. </a:t>
            </a:r>
            <a:r>
              <a:rPr lang="en-US" sz="3600"/>
              <a:t>What has teeth, but cannot bite? </a:t>
            </a:r>
            <a:endParaRPr lang="ru-RU" sz="3600"/>
          </a:p>
        </p:txBody>
      </p:sp>
      <p:sp>
        <p:nvSpPr>
          <p:cNvPr id="11" name="Прямоугольник 10"/>
          <p:cNvSpPr/>
          <p:nvPr/>
        </p:nvSpPr>
        <p:spPr>
          <a:xfrm>
            <a:off x="3143240" y="642918"/>
            <a:ext cx="2677336"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Riddles</a:t>
            </a:r>
            <a:endParaRPr lang="ru-RU"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1267</TotalTime>
  <Words>262</Words>
  <Application>Microsoft Office PowerPoint</Application>
  <PresentationFormat>Экран (4:3)</PresentationFormat>
  <Paragraphs>78</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Поток</vt:lpstr>
      <vt:lpstr>Традиции стран изучаемого языка.</vt:lpstr>
      <vt:lpstr>Christmas</vt:lpstr>
      <vt:lpstr>The Easter </vt:lpstr>
      <vt:lpstr>ST. VALENTINE’S DAY </vt:lpstr>
      <vt:lpstr>Thanksgiving Day </vt:lpstr>
      <vt:lpstr>Halloween </vt:lpstr>
      <vt:lpstr>Changing of the Guard The ceremony of the Changing of the Guard that takes place daily at eleven o'clock in the morning. Every day a large crowd of people gather to see this famous and traditional ceremony. The troops who take part are selected from the five regiments of Foot Guards. Their numbers depend on whether the Queen is in residence or not. The men of the duty guard march from either Wellington or Chelsea Barracks to Buckingham Palace with a band.</vt:lpstr>
      <vt:lpstr>Countries and sities</vt:lpstr>
      <vt:lpstr>Слайд 9</vt:lpstr>
      <vt:lpstr>Слайд 10</vt:lpstr>
      <vt:lpstr>Слайд 11</vt:lpstr>
      <vt:lpstr>Make words</vt:lpstr>
      <vt:lpstr>Make sentenses</vt:lpstr>
      <vt:lpstr>Слайд 14</vt:lpstr>
      <vt:lpstr>Слайд 15</vt:lpstr>
    </vt:vector>
  </TitlesOfParts>
  <Company>HOUM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Калинина О.Е.</dc:creator>
  <cp:keywords>Презентация по английскому языку</cp:keywords>
  <cp:lastModifiedBy>Ольга</cp:lastModifiedBy>
  <cp:revision>129</cp:revision>
  <dcterms:created xsi:type="dcterms:W3CDTF">2008-01-03T15:34:07Z</dcterms:created>
  <dcterms:modified xsi:type="dcterms:W3CDTF">2013-12-24T16:42:20Z</dcterms:modified>
</cp:coreProperties>
</file>