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DF81FE-5730-4AD0-9A4A-BB0C2108FFE9}" type="datetimeFigureOut">
              <a:rPr lang="uk-UA" smtClean="0"/>
              <a:t>27.12.2012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7ADAA3-4B4A-4DCB-957C-48D0CA8965B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19" TargetMode="External"/><Relationship Id="rId2" Type="http://schemas.openxmlformats.org/officeDocument/2006/relationships/hyperlink" Target="http://uk.wikipedia.org/wiki/145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F%D1%82%D0%B8%D0%BA%D0%B0" TargetMode="External"/><Relationship Id="rId2" Type="http://schemas.openxmlformats.org/officeDocument/2006/relationships/hyperlink" Target="http://uk.wikipedia.org/wiki/%D0%96%D0%B8%D0%B2%D0%BE%D0%BF%D0%B8%D1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64" TargetMode="External"/><Relationship Id="rId2" Type="http://schemas.openxmlformats.org/officeDocument/2006/relationships/hyperlink" Target="http://uk.wikipedia.org/wiki/14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Титани</a:t>
            </a:r>
            <a:br>
              <a:rPr lang="uk-UA" dirty="0" smtClean="0"/>
            </a:br>
            <a:r>
              <a:rPr lang="uk-UA" dirty="0" smtClean="0"/>
              <a:t>італійського Ренесансу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Робота </a:t>
            </a:r>
          </a:p>
          <a:p>
            <a:r>
              <a:rPr lang="uk-UA" dirty="0" smtClean="0"/>
              <a:t>учня 11 класу</a:t>
            </a:r>
          </a:p>
          <a:p>
            <a:r>
              <a:rPr lang="uk-UA" dirty="0" err="1" smtClean="0"/>
              <a:t>Димерської</a:t>
            </a:r>
            <a:r>
              <a:rPr lang="uk-UA" dirty="0" smtClean="0"/>
              <a:t> гімназії</a:t>
            </a:r>
          </a:p>
          <a:p>
            <a:r>
              <a:rPr lang="uk-UA" dirty="0" smtClean="0"/>
              <a:t>Щербини Юрія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3078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центральне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остаточно </a:t>
            </a:r>
            <a:r>
              <a:rPr lang="ru-RU" dirty="0" err="1"/>
              <a:t>зайняла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 Образ </a:t>
            </a:r>
            <a:r>
              <a:rPr lang="ru-RU" dirty="0" err="1"/>
              <a:t>прекрасної</a:t>
            </a:r>
            <a:r>
              <a:rPr lang="ru-RU" dirty="0"/>
              <a:t>,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розвиненої</a:t>
            </a:r>
            <a:r>
              <a:rPr lang="ru-RU" dirty="0"/>
              <a:t>,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 і духом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втілювали</a:t>
            </a:r>
            <a:r>
              <a:rPr lang="ru-RU" dirty="0" smtClean="0"/>
              <a:t> три </a:t>
            </a:r>
            <a:r>
              <a:rPr lang="ru-RU" dirty="0" err="1" smtClean="0"/>
              <a:t>титани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- </a:t>
            </a:r>
            <a:r>
              <a:rPr lang="ru-RU" dirty="0"/>
              <a:t>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Рафаель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Мікеланджело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Високий Ренесанс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368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Леонардо </a:t>
            </a:r>
            <a:r>
              <a:rPr lang="uk-UA" dirty="0" err="1"/>
              <a:t>да</a:t>
            </a:r>
            <a:r>
              <a:rPr lang="uk-UA" dirty="0"/>
              <a:t> Вінчі (</a:t>
            </a:r>
            <a:r>
              <a:rPr lang="uk-UA" dirty="0">
                <a:hlinkClick r:id="rId2" tooltip="1452"/>
              </a:rPr>
              <a:t>1452</a:t>
            </a:r>
            <a:r>
              <a:rPr lang="uk-UA" dirty="0"/>
              <a:t>—†</a:t>
            </a:r>
            <a:r>
              <a:rPr lang="uk-UA" dirty="0" smtClean="0">
                <a:hlinkClick r:id="rId3" tooltip="1519"/>
              </a:rPr>
              <a:t>1519</a:t>
            </a:r>
            <a:r>
              <a:rPr lang="uk-UA" dirty="0" smtClean="0"/>
              <a:t>) - </a:t>
            </a:r>
            <a:r>
              <a:rPr lang="uk-UA" dirty="0" err="1" smtClean="0"/>
              <a:t>найнезвичайніша</a:t>
            </a:r>
            <a:r>
              <a:rPr lang="uk-UA" dirty="0" smtClean="0"/>
              <a:t> </a:t>
            </a:r>
            <a:r>
              <a:rPr lang="uk-UA" dirty="0"/>
              <a:t>постать в історії світової культури. Він втілив в собі ідеал людини Відродження: вмів все і у всьому був геніальним</a:t>
            </a:r>
            <a:r>
              <a:rPr lang="uk-UA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Леонардобув</a:t>
            </a:r>
            <a:r>
              <a:rPr lang="ru-RU" dirty="0"/>
              <a:t> живописцем, скульптором, художником, </a:t>
            </a:r>
            <a:endParaRPr lang="ru-RU" dirty="0" smtClean="0"/>
          </a:p>
          <a:p>
            <a:pPr marL="363538" indent="-363538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музикантом</a:t>
            </a:r>
            <a:r>
              <a:rPr lang="ru-RU" dirty="0"/>
              <a:t>,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про </a:t>
            </a:r>
            <a:r>
              <a:rPr lang="ru-RU" dirty="0" err="1"/>
              <a:t>мистецтво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видані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«Книга про </a:t>
            </a:r>
            <a:r>
              <a:rPr lang="ru-RU" dirty="0" err="1"/>
              <a:t>мистецтво</a:t>
            </a:r>
            <a:r>
              <a:rPr lang="ru-RU" dirty="0" smtClean="0"/>
              <a:t>».</a:t>
            </a:r>
          </a:p>
          <a:p>
            <a:pPr marL="363538" indent="-363538"/>
            <a:r>
              <a:rPr lang="uk-UA" dirty="0" smtClean="0"/>
              <a:t>Вінзаймався</a:t>
            </a:r>
            <a:r>
              <a:rPr lang="uk-UA" dirty="0"/>
              <a:t> анатомією, фізіологією, зоологією, ботанікою</a:t>
            </a:r>
            <a:r>
              <a:rPr lang="uk-UA" dirty="0" smtClean="0"/>
              <a:t>, географією</a:t>
            </a:r>
            <a:r>
              <a:rPr lang="uk-UA" dirty="0"/>
              <a:t>, геологією, механікою, </a:t>
            </a:r>
            <a:r>
              <a:rPr lang="uk-UA" dirty="0" smtClean="0"/>
              <a:t>гідравлікою,</a:t>
            </a:r>
            <a:r>
              <a:rPr lang="uk-UA" dirty="0"/>
              <a:t> математикою — цей список можна </a:t>
            </a:r>
            <a:r>
              <a:rPr lang="uk-UA" dirty="0" smtClean="0"/>
              <a:t>продовжувати…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2758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dirty="0"/>
              <a:t>Вище за інші мистецтва Леонардо ставив </a:t>
            </a:r>
            <a:r>
              <a:rPr lang="uk-UA" dirty="0">
                <a:hlinkClick r:id="rId2" tooltip="Живопис"/>
              </a:rPr>
              <a:t>живопис</a:t>
            </a:r>
            <a:r>
              <a:rPr lang="uk-UA" dirty="0"/>
              <a:t>. Своїм зображенням людських фігур він додав небачену раніше рельєфність, використовуючи вивчені ним закони </a:t>
            </a:r>
            <a:r>
              <a:rPr lang="uk-UA" dirty="0">
                <a:hlinkClick r:id="rId3" tooltip="Оптика"/>
              </a:rPr>
              <a:t>оптики</a:t>
            </a:r>
            <a:r>
              <a:rPr lang="uk-UA" dirty="0"/>
              <a:t>. Художники </a:t>
            </a:r>
            <a:r>
              <a:rPr lang="en-US" dirty="0"/>
              <a:t>XVI </a:t>
            </a:r>
            <a:r>
              <a:rPr lang="uk-UA" dirty="0"/>
              <a:t>століття оволоділи перспективою, Леонардо </a:t>
            </a:r>
            <a:r>
              <a:rPr lang="uk-UA" dirty="0" err="1"/>
              <a:t>да</a:t>
            </a:r>
            <a:r>
              <a:rPr lang="uk-UA" dirty="0"/>
              <a:t> Вінчі оволодів простором. Він першим осягнув мистецтво зображення своїх персонажів не на тлі, а всередині простору. Цьому відчуттю сприяла м'яка, з напівтонами, світлотінь.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79312"/>
            <a:ext cx="8932986" cy="590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76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896544" cy="63098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Рафаель Санті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611560" y="241333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Рафае́ль Са́нті (італ. </a:t>
            </a:r>
            <a:r>
              <a:rPr lang="en-US" sz="2800" dirty="0" err="1"/>
              <a:t>Raffaello</a:t>
            </a:r>
            <a:r>
              <a:rPr lang="en-US" sz="2800" dirty="0"/>
              <a:t> </a:t>
            </a:r>
            <a:r>
              <a:rPr lang="en-US" sz="2800" dirty="0" err="1"/>
              <a:t>Santi</a:t>
            </a:r>
            <a:r>
              <a:rPr lang="en-US" sz="2800" dirty="0"/>
              <a:t>, </a:t>
            </a:r>
            <a:r>
              <a:rPr lang="en-US" sz="2800" dirty="0" err="1"/>
              <a:t>Raffaello</a:t>
            </a:r>
            <a:r>
              <a:rPr lang="en-US" sz="2800" dirty="0"/>
              <a:t> </a:t>
            </a:r>
            <a:r>
              <a:rPr lang="en-US" sz="2800" dirty="0" err="1"/>
              <a:t>Sanzio</a:t>
            </a:r>
            <a:r>
              <a:rPr lang="en-US" sz="2800" dirty="0"/>
              <a:t>; * </a:t>
            </a:r>
            <a:r>
              <a:rPr lang="vi-VN" sz="2800" dirty="0"/>
              <a:t>березень чи квітень 1483, Урбіно — † 6 квітня 1520, Рим) — італійський живописець, графік, скульптор і архітектор епохи Відродження. Втілив у своїх творах гуманістичні ідеали високого Відродження.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154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Мікеланджело Буонарроті (</a:t>
            </a:r>
            <a:r>
              <a:rPr lang="uk-UA" dirty="0">
                <a:hlinkClick r:id="rId2" tooltip="1475"/>
              </a:rPr>
              <a:t>1475</a:t>
            </a:r>
            <a:r>
              <a:rPr lang="uk-UA" dirty="0"/>
              <a:t>—†</a:t>
            </a:r>
            <a:r>
              <a:rPr lang="uk-UA" dirty="0">
                <a:hlinkClick r:id="rId3" tooltip="1564"/>
              </a:rPr>
              <a:t>1564</a:t>
            </a:r>
            <a:r>
              <a:rPr lang="uk-UA" dirty="0"/>
              <a:t>) прожив довге і трагічне життя, повне великих звершень. Те, що він створив, — грандіозне і за масштабом витворів, і за силою образів. Відданий гуманістичним ідеалам, він прославляв силу і свободу людини. Мікеланджело став свідком краху цих ідеалів, знищення республіки, розгрому Риму. Головною темою його творчості стає пафос боротьби. Вчився він в рідному </a:t>
            </a:r>
            <a:r>
              <a:rPr lang="uk-UA" dirty="0" err="1"/>
              <a:t>місті — Фло</a:t>
            </a:r>
            <a:r>
              <a:rPr lang="uk-UA" dirty="0"/>
              <a:t>ренції, але в його творчості не відчувається впливу вчителів.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Мікеланджело </a:t>
            </a:r>
            <a:r>
              <a:rPr lang="uk-UA" sz="4800" dirty="0" err="1" smtClean="0"/>
              <a:t>Буанорротті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82426"/>
            <a:ext cx="6840760" cy="70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0" y="0"/>
            <a:ext cx="65440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629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Епоха Відродження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2742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r>
              <a:rPr lang="uk-UA" dirty="0" smtClean="0"/>
              <a:t>Епоха</a:t>
            </a:r>
            <a:r>
              <a:rPr lang="uk-UA" dirty="0"/>
              <a:t> </a:t>
            </a:r>
            <a:r>
              <a:rPr lang="uk-UA" b="1" dirty="0" smtClean="0">
                <a:solidFill>
                  <a:schemeClr val="accent1"/>
                </a:solidFill>
              </a:rPr>
              <a:t>Відродження</a:t>
            </a:r>
            <a:r>
              <a:rPr lang="uk-UA" b="1" dirty="0">
                <a:solidFill>
                  <a:schemeClr val="accent1"/>
                </a:solidFill>
              </a:rPr>
              <a:t> </a:t>
            </a:r>
            <a:r>
              <a:rPr lang="uk-UA" dirty="0"/>
              <a:t>— період в історії культури Західної Європи, який почався в Італії в кінці</a:t>
            </a:r>
            <a:r>
              <a:rPr lang="en-US" dirty="0"/>
              <a:t>XIII </a:t>
            </a:r>
            <a:r>
              <a:rPr lang="uk-UA" dirty="0"/>
              <a:t>століття, зайняв в більшості європейських країн </a:t>
            </a:r>
            <a:r>
              <a:rPr lang="en-US" dirty="0"/>
              <a:t>XIV—XVI </a:t>
            </a:r>
            <a:r>
              <a:rPr lang="uk-UA" dirty="0"/>
              <a:t>ст., а </a:t>
            </a:r>
            <a:r>
              <a:rPr lang="uk-UA" dirty="0" err="1"/>
              <a:t>в Іспанії та Англії трив</a:t>
            </a:r>
            <a:r>
              <a:rPr lang="uk-UA" dirty="0"/>
              <a:t>ав до початку </a:t>
            </a:r>
            <a:r>
              <a:rPr lang="en-US" dirty="0"/>
              <a:t>XVII </a:t>
            </a:r>
            <a:r>
              <a:rPr lang="uk-UA" dirty="0" smtClean="0"/>
              <a:t>століття;</a:t>
            </a:r>
          </a:p>
          <a:p>
            <a:r>
              <a:rPr lang="uk-UA" dirty="0"/>
              <a:t>Термін «Відродження» першим почав </a:t>
            </a:r>
            <a:r>
              <a:rPr lang="uk-UA" dirty="0" err="1"/>
              <a:t>вживати </a:t>
            </a:r>
            <a:r>
              <a:rPr lang="uk-UA" b="1" dirty="0" err="1">
                <a:solidFill>
                  <a:schemeClr val="accent1"/>
                </a:solidFill>
              </a:rPr>
              <a:t>Джордж</a:t>
            </a:r>
            <a:r>
              <a:rPr lang="uk-UA" b="1" dirty="0">
                <a:solidFill>
                  <a:schemeClr val="accent1"/>
                </a:solidFill>
              </a:rPr>
              <a:t>о Вазарі</a:t>
            </a:r>
            <a:r>
              <a:rPr lang="uk-UA" dirty="0"/>
              <a:t> — італійський художник </a:t>
            </a:r>
            <a:r>
              <a:rPr lang="en-US" dirty="0"/>
              <a:t>XVI </a:t>
            </a:r>
            <a:r>
              <a:rPr lang="uk-UA" dirty="0"/>
              <a:t>століття, </a:t>
            </a:r>
            <a:r>
              <a:rPr lang="uk-UA" dirty="0" err="1"/>
              <a:t>учень Мікеланд</a:t>
            </a:r>
            <a:r>
              <a:rPr lang="uk-UA" dirty="0"/>
              <a:t>жело і перший дослідник сучасного йому мистецтва, автор книги «Життєписи найзнаменитіших живописців, ваятелів і зодчих». Він хотів підкреслити цією назвою особливий інтерес свого часу до </a:t>
            </a:r>
            <a:r>
              <a:rPr lang="uk-UA" b="1" dirty="0"/>
              <a:t>античності</a:t>
            </a:r>
            <a:r>
              <a:rPr lang="uk-UA" dirty="0"/>
              <a:t>, відновлення її традицій.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Епоха Відродження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654211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своїм</a:t>
            </a:r>
            <a:r>
              <a:rPr lang="ru-RU" dirty="0"/>
              <a:t> характером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 smtClean="0"/>
              <a:t>Ренесанс</a:t>
            </a:r>
            <a:r>
              <a:rPr lang="ru-RU" dirty="0" err="1"/>
              <a:t>у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перехідною</a:t>
            </a:r>
            <a:r>
              <a:rPr lang="ru-RU" dirty="0"/>
              <a:t>. З нею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перелом в культурному </a:t>
            </a:r>
            <a:r>
              <a:rPr lang="ru-RU" dirty="0" err="1"/>
              <a:t>розвитку</a:t>
            </a:r>
            <a:r>
              <a:rPr lang="ru-RU" dirty="0"/>
              <a:t>: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панування</a:t>
            </a:r>
            <a:r>
              <a:rPr lang="ru-RU" dirty="0"/>
              <a:t> </a:t>
            </a:r>
            <a:r>
              <a:rPr lang="ru-RU" dirty="0" err="1"/>
              <a:t>середньовічної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 і початок </a:t>
            </a:r>
            <a:r>
              <a:rPr lang="ru-RU" dirty="0" err="1"/>
              <a:t>формування</a:t>
            </a:r>
            <a:r>
              <a:rPr lang="ru-RU" dirty="0"/>
              <a:t> </a:t>
            </a:r>
            <a:r>
              <a:rPr lang="ru-RU" dirty="0" err="1"/>
              <a:t>культури</a:t>
            </a:r>
            <a:r>
              <a:rPr lang="ru-RU" dirty="0"/>
              <a:t> Нового часу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Відомий</a:t>
            </a:r>
            <a:r>
              <a:rPr lang="ru-RU" dirty="0"/>
              <a:t> учений Б. Р. </a:t>
            </a:r>
            <a:r>
              <a:rPr lang="ru-RU" dirty="0" err="1" smtClean="0"/>
              <a:t>Віппер</a:t>
            </a:r>
            <a:r>
              <a:rPr lang="ru-RU" dirty="0"/>
              <a:t> так </a:t>
            </a:r>
            <a:r>
              <a:rPr lang="ru-RU" dirty="0" err="1"/>
              <a:t>визначив</a:t>
            </a:r>
            <a:r>
              <a:rPr lang="ru-RU" dirty="0"/>
              <a:t> суть </a:t>
            </a:r>
            <a:r>
              <a:rPr lang="ru-RU" dirty="0" err="1"/>
              <a:t>Відродження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Епоха Відродження</a:t>
            </a:r>
            <a:endParaRPr lang="uk-UA" sz="4000" dirty="0"/>
          </a:p>
        </p:txBody>
      </p:sp>
      <p:sp>
        <p:nvSpPr>
          <p:cNvPr id="2" name="Горизонтальний сувій 1"/>
          <p:cNvSpPr/>
          <p:nvPr/>
        </p:nvSpPr>
        <p:spPr>
          <a:xfrm>
            <a:off x="683568" y="1700809"/>
            <a:ext cx="7992888" cy="4968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/>
              <a:t>Епоха Відродження, одна з найбільш цікавих і повноцінних епох в історії людства, це синонім особистої свободи, досконалості у мистецтві, краси в житті, гармонії фізичних і духовних якостей людини… Ренесанс був не стійкою і спокійною, а бурхливою і суперечливою епохою. Ренесанс — це період становлення буржуазного суспільства, період, коли спадають окови середньовічного укладу, але обмежуючі умови капіталістичного суспільства ще не встигли оформитися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59180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dirty="0"/>
              <a:t>Світський, нецерковний характер культури Відродження, що було наслідком </a:t>
            </a:r>
            <a:r>
              <a:rPr lang="uk-UA" b="1" dirty="0" smtClean="0">
                <a:solidFill>
                  <a:schemeClr val="tx1"/>
                </a:solidFill>
              </a:rPr>
              <a:t>секуляризації</a:t>
            </a:r>
            <a:r>
              <a:rPr lang="uk-UA" dirty="0" smtClean="0"/>
              <a:t> </a:t>
            </a:r>
            <a:r>
              <a:rPr lang="uk-UA" dirty="0"/>
              <a:t>сус­пільного життя загалом від католицького догматизму</a:t>
            </a:r>
            <a:r>
              <a:rPr lang="uk-UA" dirty="0" smtClean="0"/>
              <a:t>.</a:t>
            </a:r>
          </a:p>
          <a:p>
            <a:r>
              <a:rPr lang="uk-UA" dirty="0"/>
              <a:t>Відродження інтересу до античної культурної спадщини давньоримського зразка, яка була дещо призабута в ранньому середньовіччі чи її риси і стилістика частково використовувались в культурі пізнього середньовіччя</a:t>
            </a:r>
            <a:r>
              <a:rPr lang="uk-UA" dirty="0" smtClean="0"/>
              <a:t>.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естетично-художньої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релігійній</a:t>
            </a:r>
            <a:r>
              <a:rPr lang="ru-RU" dirty="0"/>
              <a:t> </a:t>
            </a:r>
            <a:r>
              <a:rPr lang="ru-RU" dirty="0" err="1"/>
              <a:t>домінанті</a:t>
            </a:r>
            <a:r>
              <a:rPr lang="ru-RU" dirty="0"/>
              <a:t> у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віків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Характерні ознаки епохи:</a:t>
            </a:r>
            <a:endParaRPr lang="uk-UA" sz="4000" dirty="0"/>
          </a:p>
        </p:txBody>
      </p:sp>
      <p:sp>
        <p:nvSpPr>
          <p:cNvPr id="2" name="Прямокутна виноска 1"/>
          <p:cNvSpPr/>
          <p:nvPr/>
        </p:nvSpPr>
        <p:spPr>
          <a:xfrm>
            <a:off x="2411760" y="404664"/>
            <a:ext cx="6732240" cy="2115616"/>
          </a:xfrm>
          <a:prstGeom prst="wedgeRectCallout">
            <a:avLst>
              <a:gd name="adj1" fmla="val 6416"/>
              <a:gd name="adj2" fmla="val 60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Секуляризація – проникнення світського елементу в релігійний.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2529323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dirty="0"/>
              <a:t>Повернення у власне філософських дослідженнях до античної філософії і пов'язана з цим </a:t>
            </a:r>
            <a:r>
              <a:rPr lang="uk-UA" b="1" dirty="0" err="1"/>
              <a:t>антисхоластична</a:t>
            </a:r>
            <a:r>
              <a:rPr lang="uk-UA" b="1" dirty="0"/>
              <a:t> спря­мованість</a:t>
            </a:r>
            <a:r>
              <a:rPr lang="uk-UA" dirty="0"/>
              <a:t> філософських вчень Відродження</a:t>
            </a:r>
            <a:r>
              <a:rPr lang="uk-UA" dirty="0" smtClean="0"/>
              <a:t>.</a:t>
            </a:r>
          </a:p>
          <a:p>
            <a:r>
              <a:rPr lang="uk-UA" dirty="0"/>
              <a:t>Широке використання теорії </a:t>
            </a:r>
            <a:r>
              <a:rPr lang="uk-UA" b="1" dirty="0"/>
              <a:t>«подвійної істини» </a:t>
            </a:r>
            <a:r>
              <a:rPr lang="uk-UA" dirty="0"/>
              <a:t>для обґрунтування права науки і розуму на незалежне від релігії і церкви існування</a:t>
            </a:r>
            <a:r>
              <a:rPr lang="uk-UA" dirty="0" smtClean="0"/>
              <a:t>.</a:t>
            </a:r>
          </a:p>
          <a:p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, у центр </a:t>
            </a:r>
            <a:r>
              <a:rPr lang="ru-RU" dirty="0" err="1"/>
              <a:t>світу</a:t>
            </a:r>
            <a:r>
              <a:rPr lang="ru-RU" dirty="0"/>
              <a:t> і в центр </a:t>
            </a:r>
            <a:r>
              <a:rPr lang="ru-RU" dirty="0" err="1"/>
              <a:t>філософії</a:t>
            </a:r>
            <a:r>
              <a:rPr lang="ru-RU" dirty="0"/>
              <a:t>,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мистецтва</a:t>
            </a:r>
            <a:r>
              <a:rPr lang="ru-RU" dirty="0"/>
              <a:t> та науки.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Характерні ознаки епохи:</a:t>
            </a:r>
            <a:endParaRPr lang="uk-UA" sz="4000" dirty="0"/>
          </a:p>
        </p:txBody>
      </p:sp>
      <p:sp>
        <p:nvSpPr>
          <p:cNvPr id="4" name="Прямокутна виноска 3"/>
          <p:cNvSpPr/>
          <p:nvPr/>
        </p:nvSpPr>
        <p:spPr>
          <a:xfrm>
            <a:off x="2774752" y="332656"/>
            <a:ext cx="6336704" cy="2088232"/>
          </a:xfrm>
          <a:prstGeom prst="wedgeRectCallout">
            <a:avLst>
              <a:gd name="adj1" fmla="val 12608"/>
              <a:gd name="adj2" fmla="val 6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/>
              <a:t>Антисхоластична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спрямованість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орієнтація</a:t>
            </a:r>
            <a:r>
              <a:rPr lang="ru-RU" sz="2400" i="1" dirty="0" smtClean="0"/>
              <a:t> </a:t>
            </a:r>
            <a:r>
              <a:rPr lang="ru-RU" sz="2400" i="1" dirty="0" err="1"/>
              <a:t>пізнання</a:t>
            </a:r>
            <a:r>
              <a:rPr lang="ru-RU" sz="2400" i="1" dirty="0"/>
              <a:t> на </a:t>
            </a:r>
            <a:r>
              <a:rPr lang="ru-RU" sz="2400" i="1" dirty="0" err="1"/>
              <a:t>досвід</a:t>
            </a:r>
            <a:r>
              <a:rPr lang="ru-RU" sz="2400" i="1" dirty="0"/>
              <a:t>, а не на </a:t>
            </a:r>
            <a:r>
              <a:rPr lang="ru-RU" sz="2400" i="1" dirty="0" err="1"/>
              <a:t>відповідність</a:t>
            </a:r>
            <a:r>
              <a:rPr lang="ru-RU" sz="2400" i="1" dirty="0"/>
              <a:t> </a:t>
            </a:r>
            <a:r>
              <a:rPr lang="ru-RU" sz="2400" i="1" dirty="0" err="1"/>
              <a:t>церковним</a:t>
            </a:r>
            <a:r>
              <a:rPr lang="ru-RU" sz="2400" i="1" dirty="0"/>
              <a:t> догмам</a:t>
            </a:r>
            <a:endParaRPr lang="uk-UA" sz="2400" i="1" dirty="0"/>
          </a:p>
        </p:txBody>
      </p:sp>
      <p:sp>
        <p:nvSpPr>
          <p:cNvPr id="6" name="Прямокутна виноска 5"/>
          <p:cNvSpPr/>
          <p:nvPr/>
        </p:nvSpPr>
        <p:spPr>
          <a:xfrm>
            <a:off x="2987824" y="692696"/>
            <a:ext cx="5976663" cy="2520280"/>
          </a:xfrm>
          <a:prstGeom prst="wedgeRectCallout">
            <a:avLst>
              <a:gd name="adj1" fmla="val 2238"/>
              <a:gd name="adj2" fmla="val 64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/>
              <a:t>В середні віки однією із форм релігійного вільнодумства стала теорія </a:t>
            </a:r>
            <a:r>
              <a:rPr lang="uk-UA" sz="2400" b="1" i="1" dirty="0"/>
              <a:t>"подвійної істини"</a:t>
            </a:r>
            <a:r>
              <a:rPr lang="uk-UA" sz="2400" i="1" dirty="0"/>
              <a:t>, якою стверджувалася ідея про самостійне і рівноправне значення наукового та релігійного знання</a:t>
            </a:r>
            <a:r>
              <a:rPr lang="uk-UA" sz="2400" i="1" dirty="0" smtClean="0"/>
              <a:t>.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2254907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4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Періоди епохи Відродження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Найвизначніші представники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60907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dirty="0" smtClean="0"/>
              <a:t>Найвизначніший представник – Джотто. </a:t>
            </a:r>
          </a:p>
          <a:p>
            <a:pPr marL="0" indent="0" algn="ctr">
              <a:buNone/>
            </a:pPr>
            <a:r>
              <a:rPr lang="uk-UA" sz="2600" dirty="0" smtClean="0"/>
              <a:t>У </a:t>
            </a:r>
            <a:r>
              <a:rPr lang="uk-UA" sz="2600" dirty="0"/>
              <a:t>своїх творах, написаних на релігійні сюжети, він починає відходити від середньовічного площинного, двомірного зображення. </a:t>
            </a:r>
            <a:r>
              <a:rPr lang="uk-UA" sz="2600" dirty="0" smtClean="0"/>
              <a:t>Застосовує світлотінь</a:t>
            </a:r>
            <a:r>
              <a:rPr lang="uk-UA" sz="2600" dirty="0"/>
              <a:t> для надання фігурам об'ємності. Розташовуючи їх в декількох планах, Джотто намагався досягнути глибини зображення.</a:t>
            </a:r>
            <a:endParaRPr lang="uk-UA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Проторенесанс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578696" cy="4902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09" y="836712"/>
            <a:ext cx="6909094" cy="548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4" y="125269"/>
            <a:ext cx="8115581" cy="66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1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sz="2800" dirty="0"/>
              <a:t>У картинах відчувається реалізм, що виявляється у фарбах, у знанні анатомії, перспективи. Є ще деяка скупченість в угрупуванні, але в той же час задній план розроблений ретельніше і природніше. Архітектурні правила, симетрія в розташуванні частин картини приймають </a:t>
            </a:r>
            <a:r>
              <a:rPr lang="uk-UA" sz="2800" dirty="0" err="1"/>
              <a:t>живіші</a:t>
            </a:r>
            <a:r>
              <a:rPr lang="uk-UA" sz="2800" dirty="0"/>
              <a:t> форми.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Раннє Відродження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214051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accent1"/>
                </a:solidFill>
              </a:rPr>
              <a:t>Мазаччо</a:t>
            </a:r>
            <a:endParaRPr lang="uk-UA" sz="28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7" y="0"/>
            <a:ext cx="54971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1708545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accent1"/>
                </a:solidFill>
              </a:rPr>
              <a:t>Донателло</a:t>
            </a:r>
            <a:endParaRPr lang="uk-UA" sz="2800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889000"/>
            <a:ext cx="44069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87824" y="197015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solidFill>
                  <a:schemeClr val="accent1"/>
                </a:solidFill>
              </a:rPr>
              <a:t>Брунеллескі</a:t>
            </a:r>
            <a:endParaRPr lang="uk-UA" sz="2800" dirty="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95" y="328098"/>
            <a:ext cx="5832648" cy="620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6" y="959279"/>
            <a:ext cx="7893448" cy="547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813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4" grpId="1"/>
      <p:bldP spid="7" grpId="0"/>
      <p:bldP spid="7" grpId="1"/>
      <p:bldP spid="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207</TotalTime>
  <Words>454</Words>
  <Application>Microsoft Office PowerPoint</Application>
  <PresentationFormat>Екран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Тверда обкладинка</vt:lpstr>
      <vt:lpstr>Титани італійського Ренесансу</vt:lpstr>
      <vt:lpstr>Епоха Відродження</vt:lpstr>
      <vt:lpstr>Епоха Відродження</vt:lpstr>
      <vt:lpstr>Епоха Відродження</vt:lpstr>
      <vt:lpstr>Характерні ознаки епохи:</vt:lpstr>
      <vt:lpstr>Характерні ознаки епохи:</vt:lpstr>
      <vt:lpstr>Періоди епохи Відродження</vt:lpstr>
      <vt:lpstr>Проторенесанс</vt:lpstr>
      <vt:lpstr>Раннє Відродження</vt:lpstr>
      <vt:lpstr>Високий Ренесанс</vt:lpstr>
      <vt:lpstr>Леонардо да Вінчі</vt:lpstr>
      <vt:lpstr>Леонардо да Вінчі</vt:lpstr>
      <vt:lpstr>Рафаель Санті</vt:lpstr>
      <vt:lpstr>Мікеланджело Буанорротті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nakrapaska</dc:creator>
  <cp:lastModifiedBy>nakrapaska</cp:lastModifiedBy>
  <cp:revision>21</cp:revision>
  <dcterms:created xsi:type="dcterms:W3CDTF">2012-12-26T20:00:56Z</dcterms:created>
  <dcterms:modified xsi:type="dcterms:W3CDTF">2012-12-27T06:49:40Z</dcterms:modified>
</cp:coreProperties>
</file>