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309" r:id="rId2"/>
    <p:sldId id="312" r:id="rId3"/>
    <p:sldId id="313" r:id="rId4"/>
    <p:sldId id="314" r:id="rId5"/>
    <p:sldId id="333" r:id="rId6"/>
    <p:sldId id="316" r:id="rId7"/>
    <p:sldId id="317" r:id="rId8"/>
    <p:sldId id="334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36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15" r:id="rId26"/>
    <p:sldId id="337" r:id="rId27"/>
    <p:sldId id="31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66"/>
    <a:srgbClr val="99CCFF"/>
    <a:srgbClr val="0000CC"/>
    <a:srgbClr val="CC0000"/>
    <a:srgbClr val="B2B2B2"/>
    <a:srgbClr val="FF9966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FE256D3-9A1E-4EBF-B2EE-1C622F9DA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14D53-6639-46A2-99B9-886965573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C982F-CD73-41DA-B613-809D48DBD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B0584-DF07-4457-9372-1708484D5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AA1A4-E828-4557-8769-74A737900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1BE6D-D85E-4E22-9FE5-D3FBDB7CD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C7F76-9D85-485C-B417-E671A4BCC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73E7-2F17-4EEA-B8F7-E4E6FD35B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F3AAD-DA7E-4250-AE2E-15CC571B3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B1162-908C-494F-B0BB-3B5E6C680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126AD-EBFB-4685-A4F3-1B0250488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54D4-40A3-4F42-9E59-7D6196D1A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F99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502BB27-1FF2-4E6E-8C72-2F3AF7467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686800" cy="3200399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Преобразование симметрии в пространстве. Симметрия в природе и на практике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295400"/>
          </a:xfrm>
        </p:spPr>
        <p:txBody>
          <a:bodyPr/>
          <a:lstStyle/>
          <a:p>
            <a:r>
              <a:rPr lang="ru-RU" sz="2400" dirty="0" smtClean="0"/>
              <a:t>Урок геометрии в 10 классе</a:t>
            </a:r>
          </a:p>
          <a:p>
            <a:r>
              <a:rPr lang="ru-RU" sz="2400" dirty="0" smtClean="0"/>
              <a:t>(базовый уровень)</a:t>
            </a:r>
          </a:p>
          <a:p>
            <a:r>
              <a:rPr lang="ru-RU" sz="2400" dirty="0" smtClean="0"/>
              <a:t>Учитель математики : Попова И.А.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85786" y="357166"/>
            <a:ext cx="7715304" cy="6429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Муниципальное общеобразовательное учреждение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1400" dirty="0" smtClean="0"/>
              <a:t>Средняя общеобразовательная школа № 30 города Белово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505200" y="6248400"/>
            <a:ext cx="2133600" cy="457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1400" dirty="0" smtClean="0"/>
              <a:t>Белово 2011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Самооценка: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3"/>
          <a:ext cx="8858312" cy="561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162587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6"/>
                          </a:solidFill>
                        </a:rPr>
                        <a:t>Количество</a:t>
                      </a:r>
                      <a:r>
                        <a:rPr lang="ru-RU" sz="3600" baseline="0" dirty="0" smtClean="0">
                          <a:solidFill>
                            <a:schemeClr val="accent6"/>
                          </a:solidFill>
                        </a:rPr>
                        <a:t> правильных ответов</a:t>
                      </a:r>
                      <a:endParaRPr lang="ru-RU" sz="3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6"/>
                          </a:solidFill>
                        </a:rPr>
                        <a:t>Соответствующая оценка</a:t>
                      </a:r>
                      <a:endParaRPr lang="ru-RU" sz="3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2-3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Менее 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dirty="0" smtClean="0"/>
              <a:t>1. Какие из точек лежат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295401"/>
            <a:ext cx="8915400" cy="990599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b="1" dirty="0" smtClean="0"/>
              <a:t>A (0; 0; 5), B (0; 2; -4), C (1; 0; -7), D (3; 6; 0)</a:t>
            </a:r>
            <a:endParaRPr lang="ru-RU" sz="32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381000" y="2971800"/>
          <a:ext cx="85344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416"/>
                <a:gridCol w="3234089"/>
                <a:gridCol w="2245895"/>
              </a:tblGrid>
              <a:tr h="1408799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accent6"/>
                          </a:solidFill>
                        </a:rPr>
                        <a:t>В</a:t>
                      </a:r>
                      <a:r>
                        <a:rPr lang="ru-RU" sz="2800" i="1" baseline="0" dirty="0" smtClean="0">
                          <a:solidFill>
                            <a:schemeClr val="accent6"/>
                          </a:solidFill>
                        </a:rPr>
                        <a:t> плоскости </a:t>
                      </a:r>
                      <a:r>
                        <a:rPr lang="en-US" sz="2800" i="1" dirty="0" err="1" smtClean="0">
                          <a:solidFill>
                            <a:schemeClr val="accent6"/>
                          </a:solidFill>
                        </a:rPr>
                        <a:t>xz</a:t>
                      </a:r>
                      <a:endParaRPr lang="ru-RU" sz="2800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accent6"/>
                          </a:solidFill>
                        </a:rPr>
                        <a:t>В плоскости </a:t>
                      </a:r>
                      <a:r>
                        <a:rPr lang="en-US" sz="2800" i="1" dirty="0" err="1" smtClean="0">
                          <a:solidFill>
                            <a:schemeClr val="accent6"/>
                          </a:solidFill>
                        </a:rPr>
                        <a:t>yz</a:t>
                      </a:r>
                      <a:endParaRPr lang="ru-RU" sz="2800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accent6"/>
                          </a:solidFill>
                        </a:rPr>
                        <a:t>На оси </a:t>
                      </a:r>
                      <a:r>
                        <a:rPr lang="en-US" sz="2800" i="1" dirty="0" smtClean="0">
                          <a:solidFill>
                            <a:schemeClr val="accent6"/>
                          </a:solidFill>
                        </a:rPr>
                        <a:t>z</a:t>
                      </a:r>
                      <a:endParaRPr lang="ru-RU" sz="2800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2020201"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257800"/>
            <a:ext cx="184638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5410200"/>
            <a:ext cx="2143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5257800"/>
            <a:ext cx="2286000" cy="61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572000"/>
            <a:ext cx="1981200" cy="73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Найдите расстояние между точками: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904999"/>
          </a:xfrm>
        </p:spPr>
        <p:txBody>
          <a:bodyPr/>
          <a:lstStyle/>
          <a:p>
            <a:r>
              <a:rPr lang="en-US" sz="4800" dirty="0" smtClean="0"/>
              <a:t>A (3; -2; -3)</a:t>
            </a:r>
          </a:p>
          <a:p>
            <a:r>
              <a:rPr lang="en-US" sz="4800" dirty="0" smtClean="0"/>
              <a:t>B (-3; -4; 6)</a:t>
            </a:r>
            <a:endParaRPr lang="ru-RU" sz="4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276600"/>
            <a:ext cx="8636605" cy="12954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953000"/>
            <a:ext cx="7686675" cy="91440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ru-RU" dirty="0" smtClean="0"/>
              <a:t>. Найдите расстояние между точками: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904999"/>
          </a:xfrm>
        </p:spPr>
        <p:txBody>
          <a:bodyPr/>
          <a:lstStyle/>
          <a:p>
            <a:r>
              <a:rPr lang="en-US" sz="4800" dirty="0" smtClean="0"/>
              <a:t>C (3; 8; 3)</a:t>
            </a:r>
          </a:p>
          <a:p>
            <a:r>
              <a:rPr lang="en-US" sz="4800" dirty="0" smtClean="0"/>
              <a:t>D (8; 0; -1)</a:t>
            </a:r>
            <a:endParaRPr lang="ru-RU" sz="4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276599"/>
            <a:ext cx="8382000" cy="137696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953000"/>
            <a:ext cx="7962900" cy="8382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ru-RU" dirty="0" smtClean="0"/>
              <a:t>. Найдите координаты середины отрезка: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904999"/>
          </a:xfrm>
        </p:spPr>
        <p:txBody>
          <a:bodyPr/>
          <a:lstStyle/>
          <a:p>
            <a:r>
              <a:rPr lang="en-US" sz="4800" dirty="0" smtClean="0"/>
              <a:t>M (2; 2; -2)</a:t>
            </a:r>
          </a:p>
          <a:p>
            <a:r>
              <a:rPr lang="en-US" sz="4800" dirty="0" smtClean="0"/>
              <a:t>N (6; -2; 4)</a:t>
            </a:r>
            <a:endParaRPr lang="ru-RU" sz="4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676400"/>
            <a:ext cx="4086578" cy="1219200"/>
          </a:xfrm>
          <a:prstGeom prst="rect">
            <a:avLst/>
          </a:prstGeom>
          <a:noFill/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048000"/>
            <a:ext cx="4180417" cy="1143000"/>
          </a:xfrm>
          <a:prstGeom prst="rect">
            <a:avLst/>
          </a:prstGeom>
          <a:noFill/>
        </p:spPr>
      </p:pic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4419600"/>
            <a:ext cx="4180417" cy="1143000"/>
          </a:xfrm>
          <a:prstGeom prst="rect">
            <a:avLst/>
          </a:prstGeom>
          <a:noFill/>
        </p:spPr>
      </p:pic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ru-RU" dirty="0" smtClean="0"/>
              <a:t>. Найдите координаты середины отрезка: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1904999"/>
          </a:xfrm>
        </p:spPr>
        <p:txBody>
          <a:bodyPr/>
          <a:lstStyle/>
          <a:p>
            <a:r>
              <a:rPr lang="en-US" sz="4800" dirty="0" smtClean="0"/>
              <a:t>P (-4; 0; 1)</a:t>
            </a:r>
          </a:p>
          <a:p>
            <a:r>
              <a:rPr lang="en-US" sz="4800" dirty="0" smtClean="0"/>
              <a:t>Q (0; -8; 2)</a:t>
            </a:r>
            <a:endParaRPr lang="ru-RU" sz="4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752600"/>
            <a:ext cx="4797778" cy="12192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3276600"/>
            <a:ext cx="4724400" cy="1321853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4724400"/>
            <a:ext cx="4445000" cy="137160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Самооценка: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3"/>
          <a:ext cx="8858312" cy="561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162587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6"/>
                          </a:solidFill>
                        </a:rPr>
                        <a:t>Количество</a:t>
                      </a:r>
                      <a:r>
                        <a:rPr lang="ru-RU" sz="3600" baseline="0" dirty="0" smtClean="0">
                          <a:solidFill>
                            <a:schemeClr val="accent6"/>
                          </a:solidFill>
                        </a:rPr>
                        <a:t> правильных ответов</a:t>
                      </a:r>
                      <a:endParaRPr lang="ru-RU" sz="3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6"/>
                          </a:solidFill>
                        </a:rPr>
                        <a:t>Соответствующая оценка</a:t>
                      </a:r>
                      <a:endParaRPr lang="ru-RU" sz="3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2-3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</a:tr>
              <a:tr h="96871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Менее 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362200"/>
            <a:ext cx="5543618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9812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Преобразование симметрии в пространстве. Симметрия в природе и на практике</a:t>
            </a:r>
            <a:endParaRPr lang="ru-RU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39" name="Line 83"/>
          <p:cNvSpPr>
            <a:spLocks noChangeShapeType="1"/>
          </p:cNvSpPr>
          <p:nvPr/>
        </p:nvSpPr>
        <p:spPr bwMode="auto">
          <a:xfrm flipH="1">
            <a:off x="3852863" y="2300288"/>
            <a:ext cx="438150" cy="112871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 flipH="1">
            <a:off x="3851275" y="2024063"/>
            <a:ext cx="2195513" cy="140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1692275" y="3429000"/>
            <a:ext cx="215900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51275" y="3429000"/>
            <a:ext cx="288131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3851275" y="638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838575" y="3327400"/>
            <a:ext cx="12700" cy="2159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22400" y="45085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695450" y="2886075"/>
            <a:ext cx="2157413" cy="542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642100" y="3743325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y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941763" y="3571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z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813175" y="3509963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257675" y="356393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492500" y="252888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167188" y="1898650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762375" y="2708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4525963" y="3517900"/>
            <a:ext cx="46037" cy="16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228975" y="3743325"/>
            <a:ext cx="93663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3222625" y="3789363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500" name="Line 74"/>
          <p:cNvSpPr>
            <a:spLocks noChangeShapeType="1"/>
          </p:cNvSpPr>
          <p:nvPr/>
        </p:nvSpPr>
        <p:spPr bwMode="auto">
          <a:xfrm>
            <a:off x="3182938" y="3900488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1" name="Line 75"/>
          <p:cNvSpPr>
            <a:spLocks noChangeShapeType="1"/>
          </p:cNvSpPr>
          <p:nvPr/>
        </p:nvSpPr>
        <p:spPr bwMode="auto">
          <a:xfrm flipH="1">
            <a:off x="4289425" y="3730625"/>
            <a:ext cx="704850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2" name="Line 76"/>
          <p:cNvSpPr>
            <a:spLocks noChangeShapeType="1"/>
          </p:cNvSpPr>
          <p:nvPr/>
        </p:nvSpPr>
        <p:spPr bwMode="auto">
          <a:xfrm>
            <a:off x="4291013" y="2308225"/>
            <a:ext cx="4762" cy="18589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3" name="Line 77"/>
          <p:cNvSpPr>
            <a:spLocks noChangeShapeType="1"/>
          </p:cNvSpPr>
          <p:nvPr/>
        </p:nvSpPr>
        <p:spPr bwMode="auto">
          <a:xfrm>
            <a:off x="3176588" y="20177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4" name="Line 78"/>
          <p:cNvSpPr>
            <a:spLocks noChangeShapeType="1"/>
          </p:cNvSpPr>
          <p:nvPr/>
        </p:nvSpPr>
        <p:spPr bwMode="auto">
          <a:xfrm flipH="1">
            <a:off x="4292600" y="1862138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5" name="Line 79"/>
          <p:cNvSpPr>
            <a:spLocks noChangeShapeType="1"/>
          </p:cNvSpPr>
          <p:nvPr/>
        </p:nvSpPr>
        <p:spPr bwMode="auto">
          <a:xfrm>
            <a:off x="4994275" y="1858963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6" name="Line 80"/>
          <p:cNvSpPr>
            <a:spLocks noChangeShapeType="1"/>
          </p:cNvSpPr>
          <p:nvPr/>
        </p:nvSpPr>
        <p:spPr bwMode="auto">
          <a:xfrm>
            <a:off x="3170238" y="2011363"/>
            <a:ext cx="4762" cy="18780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7" name="Line 81"/>
          <p:cNvSpPr>
            <a:spLocks noChangeShapeType="1"/>
          </p:cNvSpPr>
          <p:nvPr/>
        </p:nvSpPr>
        <p:spPr bwMode="auto">
          <a:xfrm flipH="1">
            <a:off x="3173413" y="1566863"/>
            <a:ext cx="690562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8" name="Line 82"/>
          <p:cNvSpPr>
            <a:spLocks noChangeShapeType="1"/>
          </p:cNvSpPr>
          <p:nvPr/>
        </p:nvSpPr>
        <p:spPr bwMode="auto">
          <a:xfrm>
            <a:off x="3851275" y="15732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0" name="Line 84"/>
          <p:cNvSpPr>
            <a:spLocks noChangeShapeType="1"/>
          </p:cNvSpPr>
          <p:nvPr/>
        </p:nvSpPr>
        <p:spPr bwMode="auto">
          <a:xfrm flipH="1">
            <a:off x="3413125" y="3422650"/>
            <a:ext cx="438150" cy="112871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1" name="Line 85"/>
          <p:cNvSpPr>
            <a:spLocks noChangeShapeType="1"/>
          </p:cNvSpPr>
          <p:nvPr/>
        </p:nvSpPr>
        <p:spPr bwMode="auto">
          <a:xfrm>
            <a:off x="3405188" y="2690813"/>
            <a:ext cx="4762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2" name="Line 86"/>
          <p:cNvSpPr>
            <a:spLocks noChangeShapeType="1"/>
          </p:cNvSpPr>
          <p:nvPr/>
        </p:nvSpPr>
        <p:spPr bwMode="auto">
          <a:xfrm>
            <a:off x="3408363" y="2690813"/>
            <a:ext cx="1123950" cy="2905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3" name="Line 87"/>
          <p:cNvSpPr>
            <a:spLocks noChangeShapeType="1"/>
          </p:cNvSpPr>
          <p:nvPr/>
        </p:nvSpPr>
        <p:spPr bwMode="auto">
          <a:xfrm>
            <a:off x="4537075" y="2989263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4" name="Line 88"/>
          <p:cNvSpPr>
            <a:spLocks noChangeShapeType="1"/>
          </p:cNvSpPr>
          <p:nvPr/>
        </p:nvSpPr>
        <p:spPr bwMode="auto">
          <a:xfrm>
            <a:off x="3416300" y="4546600"/>
            <a:ext cx="1123950" cy="2809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5" name="Line 89"/>
          <p:cNvSpPr>
            <a:spLocks noChangeShapeType="1"/>
          </p:cNvSpPr>
          <p:nvPr/>
        </p:nvSpPr>
        <p:spPr bwMode="auto">
          <a:xfrm flipH="1">
            <a:off x="3840163" y="4824413"/>
            <a:ext cx="704850" cy="4429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6" name="Line 90"/>
          <p:cNvSpPr>
            <a:spLocks noChangeShapeType="1"/>
          </p:cNvSpPr>
          <p:nvPr/>
        </p:nvSpPr>
        <p:spPr bwMode="auto">
          <a:xfrm flipH="1">
            <a:off x="2706688" y="2686050"/>
            <a:ext cx="700087" cy="45243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7" name="Line 91"/>
          <p:cNvSpPr>
            <a:spLocks noChangeShapeType="1"/>
          </p:cNvSpPr>
          <p:nvPr/>
        </p:nvSpPr>
        <p:spPr bwMode="auto">
          <a:xfrm>
            <a:off x="2728913" y="4979988"/>
            <a:ext cx="1109662" cy="2762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8" name="Line 92"/>
          <p:cNvSpPr>
            <a:spLocks noChangeShapeType="1"/>
          </p:cNvSpPr>
          <p:nvPr/>
        </p:nvSpPr>
        <p:spPr bwMode="auto">
          <a:xfrm flipH="1">
            <a:off x="2719388" y="4537075"/>
            <a:ext cx="700087" cy="44291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49" name="Line 93"/>
          <p:cNvSpPr>
            <a:spLocks noChangeShapeType="1"/>
          </p:cNvSpPr>
          <p:nvPr/>
        </p:nvSpPr>
        <p:spPr bwMode="auto">
          <a:xfrm>
            <a:off x="2716213" y="3140075"/>
            <a:ext cx="4762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50" name="Oval 94"/>
          <p:cNvSpPr>
            <a:spLocks noChangeArrowheads="1"/>
          </p:cNvSpPr>
          <p:nvPr/>
        </p:nvSpPr>
        <p:spPr bwMode="auto">
          <a:xfrm>
            <a:off x="3368675" y="450373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20" name="Text Box 95"/>
          <p:cNvSpPr txBox="1">
            <a:spLocks noChangeArrowheads="1"/>
          </p:cNvSpPr>
          <p:nvPr/>
        </p:nvSpPr>
        <p:spPr bwMode="auto">
          <a:xfrm>
            <a:off x="2824163" y="354171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21" name="Text Box 96"/>
          <p:cNvSpPr txBox="1">
            <a:spLocks noChangeArrowheads="1"/>
          </p:cNvSpPr>
          <p:nvPr/>
        </p:nvSpPr>
        <p:spPr bwMode="auto">
          <a:xfrm>
            <a:off x="5013325" y="330835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22" name="Text Box 97"/>
          <p:cNvSpPr txBox="1">
            <a:spLocks noChangeArrowheads="1"/>
          </p:cNvSpPr>
          <p:nvPr/>
        </p:nvSpPr>
        <p:spPr bwMode="auto">
          <a:xfrm>
            <a:off x="3836988" y="119697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23" name="Text Box 98"/>
          <p:cNvSpPr txBox="1">
            <a:spLocks noChangeArrowheads="1"/>
          </p:cNvSpPr>
          <p:nvPr/>
        </p:nvSpPr>
        <p:spPr bwMode="auto">
          <a:xfrm>
            <a:off x="228600" y="18288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Пусть 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8755" name="Text Box 99"/>
          <p:cNvSpPr txBox="1">
            <a:spLocks noChangeArrowheads="1"/>
          </p:cNvSpPr>
          <p:nvPr/>
        </p:nvSpPr>
        <p:spPr bwMode="auto">
          <a:xfrm>
            <a:off x="4481513" y="279876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8756" name="Text Box 100"/>
          <p:cNvSpPr txBox="1">
            <a:spLocks noChangeArrowheads="1"/>
          </p:cNvSpPr>
          <p:nvPr/>
        </p:nvSpPr>
        <p:spPr bwMode="auto">
          <a:xfrm>
            <a:off x="2232025" y="302418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8757" name="Text Box 101"/>
          <p:cNvSpPr txBox="1">
            <a:spLocks noChangeArrowheads="1"/>
          </p:cNvSpPr>
          <p:nvPr/>
        </p:nvSpPr>
        <p:spPr bwMode="auto">
          <a:xfrm>
            <a:off x="3783013" y="509905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8758" name="Text Box 102"/>
          <p:cNvSpPr txBox="1">
            <a:spLocks noChangeArrowheads="1"/>
          </p:cNvSpPr>
          <p:nvPr/>
        </p:nvSpPr>
        <p:spPr bwMode="auto">
          <a:xfrm>
            <a:off x="2997200" y="4213225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b="1" baseline="-25000">
                <a:solidFill>
                  <a:schemeClr val="tx1"/>
                </a:solidFill>
                <a:latin typeface="Tahoma" pitchFamily="34" charset="0"/>
              </a:rPr>
              <a:t>0</a:t>
            </a:r>
            <a:endParaRPr lang="ru-RU" b="1" baseline="-25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8762" name="Freeform 106"/>
          <p:cNvSpPr>
            <a:spLocks/>
          </p:cNvSpPr>
          <p:nvPr/>
        </p:nvSpPr>
        <p:spPr bwMode="auto">
          <a:xfrm rot="-432610">
            <a:off x="3897313" y="2889250"/>
            <a:ext cx="284162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63" name="Freeform 107"/>
          <p:cNvSpPr>
            <a:spLocks/>
          </p:cNvSpPr>
          <p:nvPr/>
        </p:nvSpPr>
        <p:spPr bwMode="auto">
          <a:xfrm rot="-289425">
            <a:off x="3536950" y="3743325"/>
            <a:ext cx="284163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8764" name="Text Box 108"/>
          <p:cNvSpPr txBox="1">
            <a:spLocks noChangeArrowheads="1"/>
          </p:cNvSpPr>
          <p:nvPr/>
        </p:nvSpPr>
        <p:spPr bwMode="auto">
          <a:xfrm>
            <a:off x="5105400" y="228600"/>
            <a:ext cx="4038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Построим точку 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2800" b="1" baseline="-25000" dirty="0">
                <a:solidFill>
                  <a:schemeClr val="tx1"/>
                </a:solidFill>
                <a:latin typeface="Tahoma" pitchFamily="34" charset="0"/>
              </a:rPr>
              <a:t>0</a:t>
            </a:r>
            <a:r>
              <a:rPr lang="ru-RU" sz="2800" dirty="0">
                <a:solidFill>
                  <a:schemeClr val="tx1"/>
                </a:solidFill>
              </a:rPr>
              <a:t>, симметричную данной точке относительно точки </a:t>
            </a:r>
            <a:r>
              <a:rPr lang="en-US" sz="2800" b="1" i="1" dirty="0">
                <a:solidFill>
                  <a:schemeClr val="tx1"/>
                </a:solidFill>
                <a:latin typeface="Tahoma" pitchFamily="34" charset="0"/>
              </a:rPr>
              <a:t>O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8765" name="Text Box 109"/>
          <p:cNvSpPr txBox="1">
            <a:spLocks noChangeArrowheads="1"/>
          </p:cNvSpPr>
          <p:nvPr/>
        </p:nvSpPr>
        <p:spPr bwMode="auto">
          <a:xfrm>
            <a:off x="152400" y="563880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Тогда </a:t>
            </a:r>
            <a:r>
              <a:rPr lang="ru-RU" sz="3600" dirty="0">
                <a:solidFill>
                  <a:schemeClr val="tx1"/>
                </a:solidFill>
              </a:rPr>
              <a:t>координаты точки </a:t>
            </a:r>
            <a:r>
              <a:rPr lang="en-US" sz="36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600" b="1" baseline="-25000" dirty="0">
                <a:solidFill>
                  <a:schemeClr val="tx1"/>
                </a:solidFill>
                <a:latin typeface="Tahoma" pitchFamily="34" charset="0"/>
              </a:rPr>
              <a:t>0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dirty="0">
                <a:solidFill>
                  <a:schemeClr val="tx1"/>
                </a:solidFill>
                <a:cs typeface="Arial" charset="0"/>
              </a:rPr>
              <a:t>−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600" dirty="0">
                <a:solidFill>
                  <a:schemeClr val="tx1"/>
                </a:solidFill>
              </a:rPr>
              <a:t>; −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600" dirty="0">
                <a:solidFill>
                  <a:schemeClr val="tx1"/>
                </a:solidFill>
              </a:rPr>
              <a:t>; −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532" name="Oval 38"/>
          <p:cNvSpPr>
            <a:spLocks noChangeArrowheads="1"/>
          </p:cNvSpPr>
          <p:nvPr/>
        </p:nvSpPr>
        <p:spPr bwMode="auto">
          <a:xfrm>
            <a:off x="4252913" y="22606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3" name="Text Box 110"/>
          <p:cNvSpPr txBox="1">
            <a:spLocks noChangeArrowheads="1"/>
          </p:cNvSpPr>
          <p:nvPr/>
        </p:nvSpPr>
        <p:spPr bwMode="auto">
          <a:xfrm>
            <a:off x="152400" y="228600"/>
            <a:ext cx="35274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chemeClr val="tx1"/>
                </a:solidFill>
              </a:rPr>
              <a:t>Центральная симметрия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9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9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9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9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9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9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39" grpId="0" animBg="1"/>
      <p:bldP spid="198740" grpId="0" animBg="1"/>
      <p:bldP spid="198741" grpId="0" animBg="1"/>
      <p:bldP spid="198742" grpId="0" animBg="1"/>
      <p:bldP spid="198743" grpId="0" animBg="1"/>
      <p:bldP spid="198744" grpId="0" animBg="1"/>
      <p:bldP spid="198745" grpId="0" animBg="1"/>
      <p:bldP spid="198746" grpId="0" animBg="1"/>
      <p:bldP spid="198747" grpId="0" animBg="1"/>
      <p:bldP spid="198748" grpId="0" animBg="1"/>
      <p:bldP spid="198749" grpId="0" animBg="1"/>
      <p:bldP spid="198750" grpId="0" animBg="1"/>
      <p:bldP spid="198755" grpId="0"/>
      <p:bldP spid="198756" grpId="0"/>
      <p:bldP spid="198757" grpId="0"/>
      <p:bldP spid="198758" grpId="0"/>
      <p:bldP spid="198762" grpId="0" animBg="1"/>
      <p:bldP spid="198763" grpId="0" animBg="1"/>
      <p:bldP spid="198764" grpId="0"/>
      <p:bldP spid="1987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3"/>
          <p:cNvSpPr>
            <a:spLocks noChangeShapeType="1"/>
          </p:cNvSpPr>
          <p:nvPr/>
        </p:nvSpPr>
        <p:spPr bwMode="auto">
          <a:xfrm flipH="1">
            <a:off x="3851275" y="2024063"/>
            <a:ext cx="2195513" cy="140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 flipH="1">
            <a:off x="1692275" y="3429000"/>
            <a:ext cx="215900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3851275" y="3429000"/>
            <a:ext cx="288131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 flipV="1">
            <a:off x="3851275" y="638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1422400" y="45085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1695450" y="2886075"/>
            <a:ext cx="2157413" cy="542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6642100" y="3743325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y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3941763" y="3571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z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3813175" y="3509963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4257675" y="356393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3492500" y="252888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>
            <a:off x="4167188" y="1898650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>
            <a:off x="3762375" y="2708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17"/>
          <p:cNvSpPr>
            <a:spLocks noChangeShapeType="1"/>
          </p:cNvSpPr>
          <p:nvPr/>
        </p:nvSpPr>
        <p:spPr bwMode="auto">
          <a:xfrm flipV="1">
            <a:off x="4525963" y="3517900"/>
            <a:ext cx="46037" cy="16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Line 18"/>
          <p:cNvSpPr>
            <a:spLocks noChangeShapeType="1"/>
          </p:cNvSpPr>
          <p:nvPr/>
        </p:nvSpPr>
        <p:spPr bwMode="auto">
          <a:xfrm>
            <a:off x="3228975" y="3743325"/>
            <a:ext cx="93663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Text Box 19"/>
          <p:cNvSpPr txBox="1">
            <a:spLocks noChangeArrowheads="1"/>
          </p:cNvSpPr>
          <p:nvPr/>
        </p:nvSpPr>
        <p:spPr bwMode="auto">
          <a:xfrm>
            <a:off x="3222625" y="3789363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22" name="Line 27"/>
          <p:cNvSpPr>
            <a:spLocks noChangeShapeType="1"/>
          </p:cNvSpPr>
          <p:nvPr/>
        </p:nvSpPr>
        <p:spPr bwMode="auto">
          <a:xfrm>
            <a:off x="3182938" y="3900488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28"/>
          <p:cNvSpPr>
            <a:spLocks noChangeShapeType="1"/>
          </p:cNvSpPr>
          <p:nvPr/>
        </p:nvSpPr>
        <p:spPr bwMode="auto">
          <a:xfrm flipH="1">
            <a:off x="4289425" y="3730625"/>
            <a:ext cx="704850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29"/>
          <p:cNvSpPr>
            <a:spLocks noChangeShapeType="1"/>
          </p:cNvSpPr>
          <p:nvPr/>
        </p:nvSpPr>
        <p:spPr bwMode="auto">
          <a:xfrm>
            <a:off x="4291013" y="2308225"/>
            <a:ext cx="4762" cy="18589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Line 30"/>
          <p:cNvSpPr>
            <a:spLocks noChangeShapeType="1"/>
          </p:cNvSpPr>
          <p:nvPr/>
        </p:nvSpPr>
        <p:spPr bwMode="auto">
          <a:xfrm>
            <a:off x="3176588" y="20177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6" name="Line 31"/>
          <p:cNvSpPr>
            <a:spLocks noChangeShapeType="1"/>
          </p:cNvSpPr>
          <p:nvPr/>
        </p:nvSpPr>
        <p:spPr bwMode="auto">
          <a:xfrm flipH="1">
            <a:off x="4292600" y="1862138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Line 32"/>
          <p:cNvSpPr>
            <a:spLocks noChangeShapeType="1"/>
          </p:cNvSpPr>
          <p:nvPr/>
        </p:nvSpPr>
        <p:spPr bwMode="auto">
          <a:xfrm>
            <a:off x="4994275" y="1858963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Line 34"/>
          <p:cNvSpPr>
            <a:spLocks noChangeShapeType="1"/>
          </p:cNvSpPr>
          <p:nvPr/>
        </p:nvSpPr>
        <p:spPr bwMode="auto">
          <a:xfrm>
            <a:off x="3170238" y="2011363"/>
            <a:ext cx="4762" cy="18780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Line 35"/>
          <p:cNvSpPr>
            <a:spLocks noChangeShapeType="1"/>
          </p:cNvSpPr>
          <p:nvPr/>
        </p:nvSpPr>
        <p:spPr bwMode="auto">
          <a:xfrm flipH="1">
            <a:off x="3173413" y="1566863"/>
            <a:ext cx="690562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Line 36"/>
          <p:cNvSpPr>
            <a:spLocks noChangeShapeType="1"/>
          </p:cNvSpPr>
          <p:nvPr/>
        </p:nvSpPr>
        <p:spPr bwMode="auto">
          <a:xfrm>
            <a:off x="3851275" y="15732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1" name="Text Box 48"/>
          <p:cNvSpPr txBox="1">
            <a:spLocks noChangeArrowheads="1"/>
          </p:cNvSpPr>
          <p:nvPr/>
        </p:nvSpPr>
        <p:spPr bwMode="auto">
          <a:xfrm>
            <a:off x="2824163" y="354171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32" name="Text Box 49"/>
          <p:cNvSpPr txBox="1">
            <a:spLocks noChangeArrowheads="1"/>
          </p:cNvSpPr>
          <p:nvPr/>
        </p:nvSpPr>
        <p:spPr bwMode="auto">
          <a:xfrm>
            <a:off x="5013325" y="330835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33" name="Text Box 50"/>
          <p:cNvSpPr txBox="1">
            <a:spLocks noChangeArrowheads="1"/>
          </p:cNvSpPr>
          <p:nvPr/>
        </p:nvSpPr>
        <p:spPr bwMode="auto">
          <a:xfrm>
            <a:off x="3836988" y="119697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34" name="Text Box 51"/>
          <p:cNvSpPr txBox="1">
            <a:spLocks noChangeArrowheads="1"/>
          </p:cNvSpPr>
          <p:nvPr/>
        </p:nvSpPr>
        <p:spPr bwMode="auto">
          <a:xfrm>
            <a:off x="304800" y="1600201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Пусть 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9738" name="Line 58"/>
          <p:cNvSpPr>
            <a:spLocks noChangeShapeType="1"/>
          </p:cNvSpPr>
          <p:nvPr/>
        </p:nvSpPr>
        <p:spPr bwMode="auto">
          <a:xfrm>
            <a:off x="2063750" y="5429250"/>
            <a:ext cx="1123950" cy="2809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39" name="Line 59"/>
          <p:cNvSpPr>
            <a:spLocks noChangeShapeType="1"/>
          </p:cNvSpPr>
          <p:nvPr/>
        </p:nvSpPr>
        <p:spPr bwMode="auto">
          <a:xfrm flipH="1">
            <a:off x="3170238" y="5278438"/>
            <a:ext cx="681037" cy="4429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40" name="Line 60"/>
          <p:cNvSpPr>
            <a:spLocks noChangeShapeType="1"/>
          </p:cNvSpPr>
          <p:nvPr/>
        </p:nvSpPr>
        <p:spPr bwMode="auto">
          <a:xfrm>
            <a:off x="2024063" y="3603625"/>
            <a:ext cx="1123950" cy="2809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41" name="Line 61"/>
          <p:cNvSpPr>
            <a:spLocks noChangeShapeType="1"/>
          </p:cNvSpPr>
          <p:nvPr/>
        </p:nvSpPr>
        <p:spPr bwMode="auto">
          <a:xfrm flipH="1">
            <a:off x="2006600" y="4979988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43" name="Line 63"/>
          <p:cNvSpPr>
            <a:spLocks noChangeShapeType="1"/>
          </p:cNvSpPr>
          <p:nvPr/>
        </p:nvSpPr>
        <p:spPr bwMode="auto">
          <a:xfrm>
            <a:off x="2003425" y="3587750"/>
            <a:ext cx="4763" cy="187801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44" name="Line 64"/>
          <p:cNvSpPr>
            <a:spLocks noChangeShapeType="1"/>
          </p:cNvSpPr>
          <p:nvPr/>
        </p:nvSpPr>
        <p:spPr bwMode="auto">
          <a:xfrm flipH="1">
            <a:off x="2006600" y="3143250"/>
            <a:ext cx="690563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46" name="Line 66"/>
          <p:cNvSpPr>
            <a:spLocks noChangeShapeType="1"/>
          </p:cNvSpPr>
          <p:nvPr/>
        </p:nvSpPr>
        <p:spPr bwMode="auto">
          <a:xfrm>
            <a:off x="3179763" y="3889375"/>
            <a:ext cx="0" cy="18256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47" name="Line 67"/>
          <p:cNvSpPr>
            <a:spLocks noChangeShapeType="1"/>
          </p:cNvSpPr>
          <p:nvPr/>
        </p:nvSpPr>
        <p:spPr bwMode="auto">
          <a:xfrm>
            <a:off x="2701925" y="3143250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48" name="Line 68"/>
          <p:cNvSpPr>
            <a:spLocks noChangeShapeType="1"/>
          </p:cNvSpPr>
          <p:nvPr/>
        </p:nvSpPr>
        <p:spPr bwMode="auto">
          <a:xfrm>
            <a:off x="2717800" y="499586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4" name="Line 69"/>
          <p:cNvSpPr>
            <a:spLocks noChangeShapeType="1"/>
          </p:cNvSpPr>
          <p:nvPr/>
        </p:nvSpPr>
        <p:spPr bwMode="auto">
          <a:xfrm>
            <a:off x="3851275" y="3327400"/>
            <a:ext cx="0" cy="246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50" name="Line 70"/>
          <p:cNvSpPr>
            <a:spLocks noChangeShapeType="1"/>
          </p:cNvSpPr>
          <p:nvPr/>
        </p:nvSpPr>
        <p:spPr bwMode="auto">
          <a:xfrm flipH="1">
            <a:off x="3176588" y="2300288"/>
            <a:ext cx="1114425" cy="15779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51" name="Line 71"/>
          <p:cNvSpPr>
            <a:spLocks noChangeShapeType="1"/>
          </p:cNvSpPr>
          <p:nvPr/>
        </p:nvSpPr>
        <p:spPr bwMode="auto">
          <a:xfrm flipH="1">
            <a:off x="2043113" y="3883025"/>
            <a:ext cx="1128712" cy="15160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52" name="Text Box 72"/>
          <p:cNvSpPr txBox="1">
            <a:spLocks noChangeArrowheads="1"/>
          </p:cNvSpPr>
          <p:nvPr/>
        </p:nvSpPr>
        <p:spPr bwMode="auto">
          <a:xfrm>
            <a:off x="3806825" y="5049838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9753" name="Text Box 73"/>
          <p:cNvSpPr txBox="1">
            <a:spLocks noChangeArrowheads="1"/>
          </p:cNvSpPr>
          <p:nvPr/>
        </p:nvSpPr>
        <p:spPr bwMode="auto">
          <a:xfrm>
            <a:off x="2457450" y="2708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9754" name="Freeform 74"/>
          <p:cNvSpPr>
            <a:spLocks/>
          </p:cNvSpPr>
          <p:nvPr/>
        </p:nvSpPr>
        <p:spPr bwMode="auto">
          <a:xfrm>
            <a:off x="3492500" y="3068638"/>
            <a:ext cx="284163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55" name="Freeform 75"/>
          <p:cNvSpPr>
            <a:spLocks/>
          </p:cNvSpPr>
          <p:nvPr/>
        </p:nvSpPr>
        <p:spPr bwMode="auto">
          <a:xfrm>
            <a:off x="2284413" y="4786313"/>
            <a:ext cx="284162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57" name="Line 77"/>
          <p:cNvSpPr>
            <a:spLocks noChangeShapeType="1"/>
          </p:cNvSpPr>
          <p:nvPr/>
        </p:nvSpPr>
        <p:spPr bwMode="auto">
          <a:xfrm flipV="1">
            <a:off x="3409950" y="3417888"/>
            <a:ext cx="220663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58" name="Line 78"/>
          <p:cNvSpPr>
            <a:spLocks noChangeShapeType="1"/>
          </p:cNvSpPr>
          <p:nvPr/>
        </p:nvSpPr>
        <p:spPr bwMode="auto">
          <a:xfrm flipH="1">
            <a:off x="3386138" y="3422650"/>
            <a:ext cx="2317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727" name="Oval 47"/>
          <p:cNvSpPr>
            <a:spLocks noChangeArrowheads="1"/>
          </p:cNvSpPr>
          <p:nvPr/>
        </p:nvSpPr>
        <p:spPr bwMode="auto">
          <a:xfrm>
            <a:off x="1968500" y="5365750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9759" name="Text Box 79"/>
          <p:cNvSpPr txBox="1">
            <a:spLocks noChangeArrowheads="1"/>
          </p:cNvSpPr>
          <p:nvPr/>
        </p:nvSpPr>
        <p:spPr bwMode="auto">
          <a:xfrm>
            <a:off x="1557338" y="5229225"/>
            <a:ext cx="474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ru-RU" b="1" baseline="-25000">
                <a:solidFill>
                  <a:schemeClr val="tx1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99760" name="Text Box 80"/>
          <p:cNvSpPr txBox="1">
            <a:spLocks noChangeArrowheads="1"/>
          </p:cNvSpPr>
          <p:nvPr/>
        </p:nvSpPr>
        <p:spPr bwMode="auto">
          <a:xfrm>
            <a:off x="5105399" y="381000"/>
            <a:ext cx="38258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Построим точку 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ru-RU" sz="2800" b="1" baseline="-25000" dirty="0">
                <a:solidFill>
                  <a:schemeClr val="tx1"/>
                </a:solidFill>
                <a:latin typeface="Tahoma" pitchFamily="34" charset="0"/>
              </a:rPr>
              <a:t>1</a:t>
            </a:r>
            <a:r>
              <a:rPr lang="ru-RU" sz="2800" dirty="0">
                <a:solidFill>
                  <a:schemeClr val="tx1"/>
                </a:solidFill>
              </a:rPr>
              <a:t>, симметричную данной точке относительно оси </a:t>
            </a:r>
            <a:r>
              <a:rPr lang="en-US" sz="2800" b="1" i="1" dirty="0">
                <a:solidFill>
                  <a:schemeClr val="tx1"/>
                </a:solidFill>
                <a:latin typeface="Tahoma" pitchFamily="34" charset="0"/>
              </a:rPr>
              <a:t>Ox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9761" name="Text Box 81"/>
          <p:cNvSpPr txBox="1">
            <a:spLocks noChangeArrowheads="1"/>
          </p:cNvSpPr>
          <p:nvPr/>
        </p:nvSpPr>
        <p:spPr bwMode="auto">
          <a:xfrm>
            <a:off x="381000" y="5943601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Тогда </a:t>
            </a:r>
            <a:r>
              <a:rPr lang="ru-RU" sz="3200" dirty="0">
                <a:solidFill>
                  <a:schemeClr val="tx1"/>
                </a:solidFill>
              </a:rPr>
              <a:t>координаты точки 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200" b="1" baseline="-25000" dirty="0">
                <a:solidFill>
                  <a:schemeClr val="tx1"/>
                </a:solidFill>
                <a:latin typeface="Tahoma" pitchFamily="34" charset="0"/>
              </a:rPr>
              <a:t>1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; −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</a:rPr>
              <a:t>; −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557" name="Oval 33"/>
          <p:cNvSpPr>
            <a:spLocks noChangeArrowheads="1"/>
          </p:cNvSpPr>
          <p:nvPr/>
        </p:nvSpPr>
        <p:spPr bwMode="auto">
          <a:xfrm>
            <a:off x="4252913" y="22606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8" name="Text Box 83"/>
          <p:cNvSpPr txBox="1">
            <a:spLocks noChangeArrowheads="1"/>
          </p:cNvSpPr>
          <p:nvPr/>
        </p:nvSpPr>
        <p:spPr bwMode="auto">
          <a:xfrm>
            <a:off x="206375" y="188913"/>
            <a:ext cx="30702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chemeClr val="tx1"/>
                </a:solidFill>
              </a:rPr>
              <a:t>Осевая симметрия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9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9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38" grpId="0" animBg="1"/>
      <p:bldP spid="199739" grpId="0" animBg="1"/>
      <p:bldP spid="199740" grpId="0" animBg="1"/>
      <p:bldP spid="199741" grpId="0" animBg="1"/>
      <p:bldP spid="199743" grpId="0" animBg="1"/>
      <p:bldP spid="199744" grpId="0" animBg="1"/>
      <p:bldP spid="199746" grpId="0" animBg="1"/>
      <p:bldP spid="199747" grpId="0" animBg="1"/>
      <p:bldP spid="199748" grpId="0" animBg="1"/>
      <p:bldP spid="199750" grpId="0" animBg="1"/>
      <p:bldP spid="199751" grpId="0" animBg="1"/>
      <p:bldP spid="199752" grpId="0"/>
      <p:bldP spid="199753" grpId="0"/>
      <p:bldP spid="199754" grpId="0" animBg="1"/>
      <p:bldP spid="199755" grpId="0" animBg="1"/>
      <p:bldP spid="199757" grpId="0" animBg="1"/>
      <p:bldP spid="199758" grpId="0" animBg="1"/>
      <p:bldP spid="199727" grpId="0" animBg="1"/>
      <p:bldP spid="199759" grpId="0"/>
      <p:bldP spid="199760" grpId="0"/>
      <p:bldP spid="1997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52400" y="4343400"/>
            <a:ext cx="8839200" cy="21859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Поставьте в тетради номер задания;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Запишите ваш вариант ответа;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После проверки поставьте напротив задания знак </a:t>
            </a:r>
            <a:r>
              <a:rPr lang="ru-RU" sz="2800" dirty="0" smtClean="0">
                <a:solidFill>
                  <a:srgbClr val="C00000"/>
                </a:solidFill>
              </a:rPr>
              <a:t>«+» («верно»)</a:t>
            </a:r>
            <a:r>
              <a:rPr lang="ru-RU" sz="2800" dirty="0" smtClean="0"/>
              <a:t> или </a:t>
            </a:r>
            <a:r>
              <a:rPr lang="ru-RU" sz="2800" dirty="0" smtClean="0">
                <a:solidFill>
                  <a:srgbClr val="C00000"/>
                </a:solidFill>
              </a:rPr>
              <a:t>«-» («не верно»)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" y="152400"/>
            <a:ext cx="555511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0200" y="304800"/>
            <a:ext cx="3733800" cy="1362075"/>
          </a:xfrm>
        </p:spPr>
        <p:txBody>
          <a:bodyPr/>
          <a:lstStyle/>
          <a:p>
            <a:r>
              <a:rPr lang="ru-RU" dirty="0" smtClean="0"/>
              <a:t>Повторим, подумаем…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 flipH="1">
            <a:off x="3851275" y="2024063"/>
            <a:ext cx="2195513" cy="140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H="1">
            <a:off x="1692275" y="3429000"/>
            <a:ext cx="215900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851275" y="3429000"/>
            <a:ext cx="288131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3851275" y="638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422400" y="45085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695450" y="2886075"/>
            <a:ext cx="2157413" cy="542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642100" y="3743325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y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941763" y="3571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z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813175" y="3509963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257675" y="356393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492500" y="252888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167188" y="1898650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762375" y="2708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4525963" y="3517900"/>
            <a:ext cx="46037" cy="16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228975" y="3743325"/>
            <a:ext cx="93663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222625" y="3789363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3182938" y="3900488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4289425" y="3730625"/>
            <a:ext cx="704850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4291013" y="2308225"/>
            <a:ext cx="4762" cy="18589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3176588" y="20177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4292600" y="1862138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994275" y="1858963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Line 25"/>
          <p:cNvSpPr>
            <a:spLocks noChangeShapeType="1"/>
          </p:cNvSpPr>
          <p:nvPr/>
        </p:nvSpPr>
        <p:spPr bwMode="auto">
          <a:xfrm>
            <a:off x="3170238" y="2011363"/>
            <a:ext cx="4762" cy="18780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3" name="Line 26"/>
          <p:cNvSpPr>
            <a:spLocks noChangeShapeType="1"/>
          </p:cNvSpPr>
          <p:nvPr/>
        </p:nvSpPr>
        <p:spPr bwMode="auto">
          <a:xfrm flipH="1">
            <a:off x="3173413" y="1566863"/>
            <a:ext cx="690562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>
            <a:off x="3851275" y="15732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2824163" y="354171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4919663" y="328136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57" name="Text Box 30"/>
          <p:cNvSpPr txBox="1">
            <a:spLocks noChangeArrowheads="1"/>
          </p:cNvSpPr>
          <p:nvPr/>
        </p:nvSpPr>
        <p:spPr bwMode="auto">
          <a:xfrm>
            <a:off x="3836988" y="119697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58" name="Text Box 31"/>
          <p:cNvSpPr txBox="1">
            <a:spLocks noChangeArrowheads="1"/>
          </p:cNvSpPr>
          <p:nvPr/>
        </p:nvSpPr>
        <p:spPr bwMode="auto">
          <a:xfrm>
            <a:off x="228600" y="1752600"/>
            <a:ext cx="32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tx1"/>
                </a:solidFill>
              </a:rPr>
              <a:t>Пусть </a:t>
            </a:r>
            <a:r>
              <a:rPr lang="en-US" sz="3200" b="1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200">
                <a:solidFill>
                  <a:schemeClr val="tx1"/>
                </a:solidFill>
              </a:rPr>
              <a:t>(</a:t>
            </a:r>
            <a:r>
              <a:rPr lang="en-US" sz="32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200">
                <a:solidFill>
                  <a:schemeClr val="tx1"/>
                </a:solidFill>
              </a:rPr>
              <a:t>; </a:t>
            </a:r>
            <a:r>
              <a:rPr lang="en-US" sz="32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>
                <a:solidFill>
                  <a:schemeClr val="tx1"/>
                </a:solidFill>
              </a:rPr>
              <a:t>; </a:t>
            </a:r>
            <a:r>
              <a:rPr lang="en-US" sz="32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200">
                <a:solidFill>
                  <a:schemeClr val="tx1"/>
                </a:solidFill>
              </a:rPr>
              <a:t>)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200736" name="Line 32"/>
          <p:cNvSpPr>
            <a:spLocks noChangeShapeType="1"/>
          </p:cNvSpPr>
          <p:nvPr/>
        </p:nvSpPr>
        <p:spPr bwMode="auto">
          <a:xfrm>
            <a:off x="4538663" y="486886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37" name="Line 33"/>
          <p:cNvSpPr>
            <a:spLocks noChangeShapeType="1"/>
          </p:cNvSpPr>
          <p:nvPr/>
        </p:nvSpPr>
        <p:spPr bwMode="auto">
          <a:xfrm flipH="1">
            <a:off x="3846513" y="4868863"/>
            <a:ext cx="690562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38" name="Line 34"/>
          <p:cNvSpPr>
            <a:spLocks noChangeShapeType="1"/>
          </p:cNvSpPr>
          <p:nvPr/>
        </p:nvSpPr>
        <p:spPr bwMode="auto">
          <a:xfrm>
            <a:off x="4573588" y="298926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39" name="Line 35"/>
          <p:cNvSpPr>
            <a:spLocks noChangeShapeType="1"/>
          </p:cNvSpPr>
          <p:nvPr/>
        </p:nvSpPr>
        <p:spPr bwMode="auto">
          <a:xfrm flipH="1">
            <a:off x="5000625" y="5162550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0" name="Line 36"/>
          <p:cNvSpPr>
            <a:spLocks noChangeShapeType="1"/>
          </p:cNvSpPr>
          <p:nvPr/>
        </p:nvSpPr>
        <p:spPr bwMode="auto">
          <a:xfrm>
            <a:off x="5697538" y="3268663"/>
            <a:ext cx="4762" cy="18780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1" name="Line 37"/>
          <p:cNvSpPr>
            <a:spLocks noChangeShapeType="1"/>
          </p:cNvSpPr>
          <p:nvPr/>
        </p:nvSpPr>
        <p:spPr bwMode="auto">
          <a:xfrm flipH="1">
            <a:off x="5002213" y="3282950"/>
            <a:ext cx="690562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2" name="Line 38"/>
          <p:cNvSpPr>
            <a:spLocks noChangeShapeType="1"/>
          </p:cNvSpPr>
          <p:nvPr/>
        </p:nvSpPr>
        <p:spPr bwMode="auto">
          <a:xfrm>
            <a:off x="4995863" y="3741738"/>
            <a:ext cx="4762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3" name="Line 39"/>
          <p:cNvSpPr>
            <a:spLocks noChangeShapeType="1"/>
          </p:cNvSpPr>
          <p:nvPr/>
        </p:nvSpPr>
        <p:spPr bwMode="auto">
          <a:xfrm>
            <a:off x="4533900" y="3000375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4" name="Line 40"/>
          <p:cNvSpPr>
            <a:spLocks noChangeShapeType="1"/>
          </p:cNvSpPr>
          <p:nvPr/>
        </p:nvSpPr>
        <p:spPr bwMode="auto">
          <a:xfrm>
            <a:off x="3875088" y="5324475"/>
            <a:ext cx="1123950" cy="2809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Line 41"/>
          <p:cNvSpPr>
            <a:spLocks noChangeShapeType="1"/>
          </p:cNvSpPr>
          <p:nvPr/>
        </p:nvSpPr>
        <p:spPr bwMode="auto">
          <a:xfrm>
            <a:off x="3851275" y="3327400"/>
            <a:ext cx="0" cy="246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6" name="Line 42"/>
          <p:cNvSpPr>
            <a:spLocks noChangeShapeType="1"/>
          </p:cNvSpPr>
          <p:nvPr/>
        </p:nvSpPr>
        <p:spPr bwMode="auto">
          <a:xfrm>
            <a:off x="4291013" y="2300288"/>
            <a:ext cx="700087" cy="140811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7" name="Line 43"/>
          <p:cNvSpPr>
            <a:spLocks noChangeShapeType="1"/>
          </p:cNvSpPr>
          <p:nvPr/>
        </p:nvSpPr>
        <p:spPr bwMode="auto">
          <a:xfrm>
            <a:off x="5000625" y="3733800"/>
            <a:ext cx="674688" cy="139541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8" name="Text Box 44"/>
          <p:cNvSpPr txBox="1">
            <a:spLocks noChangeArrowheads="1"/>
          </p:cNvSpPr>
          <p:nvPr/>
        </p:nvSpPr>
        <p:spPr bwMode="auto">
          <a:xfrm>
            <a:off x="3311525" y="5049838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0749" name="Text Box 45"/>
          <p:cNvSpPr txBox="1">
            <a:spLocks noChangeArrowheads="1"/>
          </p:cNvSpPr>
          <p:nvPr/>
        </p:nvSpPr>
        <p:spPr bwMode="auto">
          <a:xfrm>
            <a:off x="4032250" y="26638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0750" name="Freeform 46"/>
          <p:cNvSpPr>
            <a:spLocks/>
          </p:cNvSpPr>
          <p:nvPr/>
        </p:nvSpPr>
        <p:spPr bwMode="auto">
          <a:xfrm rot="-3440964">
            <a:off x="4317207" y="2513806"/>
            <a:ext cx="284162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51" name="Freeform 47"/>
          <p:cNvSpPr>
            <a:spLocks/>
          </p:cNvSpPr>
          <p:nvPr/>
        </p:nvSpPr>
        <p:spPr bwMode="auto">
          <a:xfrm rot="-3197000">
            <a:off x="5047456" y="4045744"/>
            <a:ext cx="284163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52" name="Line 48"/>
          <p:cNvSpPr>
            <a:spLocks noChangeShapeType="1"/>
          </p:cNvSpPr>
          <p:nvPr/>
        </p:nvSpPr>
        <p:spPr bwMode="auto">
          <a:xfrm flipH="1" flipV="1">
            <a:off x="4616450" y="3384550"/>
            <a:ext cx="142875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53" name="Line 49"/>
          <p:cNvSpPr>
            <a:spLocks noChangeShapeType="1"/>
          </p:cNvSpPr>
          <p:nvPr/>
        </p:nvSpPr>
        <p:spPr bwMode="auto">
          <a:xfrm flipH="1" flipV="1">
            <a:off x="4616450" y="3384550"/>
            <a:ext cx="230188" cy="6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54" name="Oval 50"/>
          <p:cNvSpPr>
            <a:spLocks noChangeArrowheads="1"/>
          </p:cNvSpPr>
          <p:nvPr/>
        </p:nvSpPr>
        <p:spPr bwMode="auto">
          <a:xfrm>
            <a:off x="5659438" y="5122863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0755" name="Text Box 51"/>
          <p:cNvSpPr txBox="1">
            <a:spLocks noChangeArrowheads="1"/>
          </p:cNvSpPr>
          <p:nvPr/>
        </p:nvSpPr>
        <p:spPr bwMode="auto">
          <a:xfrm>
            <a:off x="5697538" y="5138738"/>
            <a:ext cx="474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b="1" baseline="-25000">
                <a:solidFill>
                  <a:schemeClr val="tx1"/>
                </a:solidFill>
                <a:latin typeface="Tahoma" pitchFamily="34" charset="0"/>
              </a:rPr>
              <a:t>2</a:t>
            </a:r>
            <a:endParaRPr lang="ru-RU" b="1" baseline="-25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0756" name="Text Box 52"/>
          <p:cNvSpPr txBox="1">
            <a:spLocks noChangeArrowheads="1"/>
          </p:cNvSpPr>
          <p:nvPr/>
        </p:nvSpPr>
        <p:spPr bwMode="auto">
          <a:xfrm>
            <a:off x="5105399" y="457200"/>
            <a:ext cx="38258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Построим точку 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2800" b="1" baseline="-25000" dirty="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, симметричную данной точке относительно оси </a:t>
            </a:r>
            <a:r>
              <a:rPr lang="en-US" sz="2800" b="1" i="1" dirty="0" err="1">
                <a:solidFill>
                  <a:schemeClr val="tx1"/>
                </a:solidFill>
                <a:latin typeface="Tahoma" pitchFamily="34" charset="0"/>
              </a:rPr>
              <a:t>Oy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0757" name="Text Box 53"/>
          <p:cNvSpPr txBox="1">
            <a:spLocks noChangeArrowheads="1"/>
          </p:cNvSpPr>
          <p:nvPr/>
        </p:nvSpPr>
        <p:spPr bwMode="auto">
          <a:xfrm>
            <a:off x="309562" y="5943601"/>
            <a:ext cx="8682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Тогда </a:t>
            </a:r>
            <a:r>
              <a:rPr lang="ru-RU" sz="3200" dirty="0">
                <a:solidFill>
                  <a:schemeClr val="tx1"/>
                </a:solidFill>
              </a:rPr>
              <a:t>координаты точки 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200" b="1" baseline="-25000" dirty="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(−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</a:rPr>
              <a:t>; −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2581" name="Oval 24"/>
          <p:cNvSpPr>
            <a:spLocks noChangeArrowheads="1"/>
          </p:cNvSpPr>
          <p:nvPr/>
        </p:nvSpPr>
        <p:spPr bwMode="auto">
          <a:xfrm>
            <a:off x="4252913" y="22606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82" name="Text Box 55"/>
          <p:cNvSpPr txBox="1">
            <a:spLocks noChangeArrowheads="1"/>
          </p:cNvSpPr>
          <p:nvPr/>
        </p:nvSpPr>
        <p:spPr bwMode="auto">
          <a:xfrm>
            <a:off x="206375" y="188913"/>
            <a:ext cx="32226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chemeClr val="tx1"/>
                </a:solidFill>
              </a:rPr>
              <a:t>Осевая симметрия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0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0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0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0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0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36" grpId="0" animBg="1"/>
      <p:bldP spid="200737" grpId="0" animBg="1"/>
      <p:bldP spid="200738" grpId="0" animBg="1"/>
      <p:bldP spid="200739" grpId="0" animBg="1"/>
      <p:bldP spid="200740" grpId="0" animBg="1"/>
      <p:bldP spid="200741" grpId="0" animBg="1"/>
      <p:bldP spid="200742" grpId="0" animBg="1"/>
      <p:bldP spid="200743" grpId="0" animBg="1"/>
      <p:bldP spid="200744" grpId="0" animBg="1"/>
      <p:bldP spid="200746" grpId="0" animBg="1"/>
      <p:bldP spid="200747" grpId="0" animBg="1"/>
      <p:bldP spid="200748" grpId="0"/>
      <p:bldP spid="200749" grpId="0"/>
      <p:bldP spid="200750" grpId="0" animBg="1"/>
      <p:bldP spid="200751" grpId="0" animBg="1"/>
      <p:bldP spid="200752" grpId="0" animBg="1"/>
      <p:bldP spid="200753" grpId="0" animBg="1"/>
      <p:bldP spid="200754" grpId="0" animBg="1"/>
      <p:bldP spid="200755" grpId="0"/>
      <p:bldP spid="200756" grpId="0"/>
      <p:bldP spid="2007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 flipH="1">
            <a:off x="3851275" y="2024063"/>
            <a:ext cx="2195513" cy="140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H="1">
            <a:off x="1692275" y="3429000"/>
            <a:ext cx="215900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851275" y="3429000"/>
            <a:ext cx="288131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3851275" y="638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422400" y="45085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695450" y="2886075"/>
            <a:ext cx="2157413" cy="542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642100" y="3743325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y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941763" y="3571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z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813175" y="3509963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257675" y="356393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536950" y="24384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167188" y="1898650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762375" y="2708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4525963" y="3517900"/>
            <a:ext cx="46037" cy="16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228975" y="3743325"/>
            <a:ext cx="93663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222625" y="3789363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182938" y="3900488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4289425" y="3730625"/>
            <a:ext cx="704850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291013" y="2308225"/>
            <a:ext cx="4762" cy="18589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3176588" y="20177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4292600" y="1862138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4994275" y="1858963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3170238" y="2011363"/>
            <a:ext cx="4762" cy="18780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3173413" y="1566863"/>
            <a:ext cx="690562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3851275" y="15732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824163" y="354171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013325" y="330835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3902075" y="1258888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304800" y="1676400"/>
            <a:ext cx="1890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tx1"/>
                </a:solidFill>
              </a:rPr>
              <a:t>Пусть 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01759" name="Line 31"/>
          <p:cNvSpPr>
            <a:spLocks noChangeShapeType="1"/>
          </p:cNvSpPr>
          <p:nvPr/>
        </p:nvSpPr>
        <p:spPr bwMode="auto">
          <a:xfrm>
            <a:off x="3416300" y="860425"/>
            <a:ext cx="1123950" cy="2809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60" name="Line 32"/>
          <p:cNvSpPr>
            <a:spLocks noChangeShapeType="1"/>
          </p:cNvSpPr>
          <p:nvPr/>
        </p:nvSpPr>
        <p:spPr bwMode="auto">
          <a:xfrm flipH="1">
            <a:off x="3844925" y="1152525"/>
            <a:ext cx="671513" cy="4286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61" name="Line 33"/>
          <p:cNvSpPr>
            <a:spLocks noChangeShapeType="1"/>
          </p:cNvSpPr>
          <p:nvPr/>
        </p:nvSpPr>
        <p:spPr bwMode="auto">
          <a:xfrm>
            <a:off x="3413125" y="2682875"/>
            <a:ext cx="1100138" cy="30003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62" name="Line 34"/>
          <p:cNvSpPr>
            <a:spLocks noChangeShapeType="1"/>
          </p:cNvSpPr>
          <p:nvPr/>
        </p:nvSpPr>
        <p:spPr bwMode="auto">
          <a:xfrm flipH="1">
            <a:off x="2701925" y="839788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63" name="Line 35"/>
          <p:cNvSpPr>
            <a:spLocks noChangeShapeType="1"/>
          </p:cNvSpPr>
          <p:nvPr/>
        </p:nvSpPr>
        <p:spPr bwMode="auto">
          <a:xfrm>
            <a:off x="3406775" y="841375"/>
            <a:ext cx="9525" cy="1835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64" name="Line 36"/>
          <p:cNvSpPr>
            <a:spLocks noChangeShapeType="1"/>
          </p:cNvSpPr>
          <p:nvPr/>
        </p:nvSpPr>
        <p:spPr bwMode="auto">
          <a:xfrm flipH="1">
            <a:off x="2714625" y="2687638"/>
            <a:ext cx="690563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65" name="Line 37"/>
          <p:cNvSpPr>
            <a:spLocks noChangeShapeType="1"/>
          </p:cNvSpPr>
          <p:nvPr/>
        </p:nvSpPr>
        <p:spPr bwMode="auto">
          <a:xfrm>
            <a:off x="4524375" y="1144588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66" name="Line 38"/>
          <p:cNvSpPr>
            <a:spLocks noChangeShapeType="1"/>
          </p:cNvSpPr>
          <p:nvPr/>
        </p:nvSpPr>
        <p:spPr bwMode="auto">
          <a:xfrm>
            <a:off x="2701925" y="1279525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67" name="Line 39"/>
          <p:cNvSpPr>
            <a:spLocks noChangeShapeType="1"/>
          </p:cNvSpPr>
          <p:nvPr/>
        </p:nvSpPr>
        <p:spPr bwMode="auto">
          <a:xfrm>
            <a:off x="2714625" y="1282700"/>
            <a:ext cx="1123950" cy="2809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851275" y="3327400"/>
            <a:ext cx="0" cy="246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69" name="Line 41"/>
          <p:cNvSpPr>
            <a:spLocks noChangeShapeType="1"/>
          </p:cNvSpPr>
          <p:nvPr/>
        </p:nvSpPr>
        <p:spPr bwMode="auto">
          <a:xfrm flipH="1" flipV="1">
            <a:off x="3851275" y="1565275"/>
            <a:ext cx="439738" cy="73501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70" name="Line 42"/>
          <p:cNvSpPr>
            <a:spLocks noChangeShapeType="1"/>
          </p:cNvSpPr>
          <p:nvPr/>
        </p:nvSpPr>
        <p:spPr bwMode="auto">
          <a:xfrm flipH="1" flipV="1">
            <a:off x="3411538" y="865188"/>
            <a:ext cx="434975" cy="6953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71" name="Text Box 43"/>
          <p:cNvSpPr txBox="1">
            <a:spLocks noChangeArrowheads="1"/>
          </p:cNvSpPr>
          <p:nvPr/>
        </p:nvSpPr>
        <p:spPr bwMode="auto">
          <a:xfrm>
            <a:off x="4527550" y="2843213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1772" name="Text Box 44"/>
          <p:cNvSpPr txBox="1">
            <a:spLocks noChangeArrowheads="1"/>
          </p:cNvSpPr>
          <p:nvPr/>
        </p:nvSpPr>
        <p:spPr bwMode="auto">
          <a:xfrm>
            <a:off x="2366963" y="31146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1773" name="Freeform 45"/>
          <p:cNvSpPr>
            <a:spLocks/>
          </p:cNvSpPr>
          <p:nvPr/>
        </p:nvSpPr>
        <p:spPr bwMode="auto">
          <a:xfrm rot="-3197000">
            <a:off x="4001295" y="1872456"/>
            <a:ext cx="284162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74" name="Freeform 46"/>
          <p:cNvSpPr>
            <a:spLocks/>
          </p:cNvSpPr>
          <p:nvPr/>
        </p:nvSpPr>
        <p:spPr bwMode="auto">
          <a:xfrm rot="-2957111">
            <a:off x="3505994" y="1153319"/>
            <a:ext cx="284163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75" name="Line 47"/>
          <p:cNvSpPr>
            <a:spLocks noChangeShapeType="1"/>
          </p:cNvSpPr>
          <p:nvPr/>
        </p:nvSpPr>
        <p:spPr bwMode="auto">
          <a:xfrm flipV="1">
            <a:off x="3981450" y="1789113"/>
            <a:ext cx="0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76" name="Line 48"/>
          <p:cNvSpPr>
            <a:spLocks noChangeShapeType="1"/>
          </p:cNvSpPr>
          <p:nvPr/>
        </p:nvSpPr>
        <p:spPr bwMode="auto">
          <a:xfrm flipH="1" flipV="1">
            <a:off x="3846513" y="1870075"/>
            <a:ext cx="130175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1777" name="Oval 49"/>
          <p:cNvSpPr>
            <a:spLocks noChangeArrowheads="1"/>
          </p:cNvSpPr>
          <p:nvPr/>
        </p:nvSpPr>
        <p:spPr bwMode="auto">
          <a:xfrm>
            <a:off x="3360738" y="811213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1778" name="Text Box 50"/>
          <p:cNvSpPr txBox="1">
            <a:spLocks noChangeArrowheads="1"/>
          </p:cNvSpPr>
          <p:nvPr/>
        </p:nvSpPr>
        <p:spPr bwMode="auto">
          <a:xfrm>
            <a:off x="3063875" y="415925"/>
            <a:ext cx="474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b="1" baseline="-25000">
                <a:solidFill>
                  <a:schemeClr val="tx1"/>
                </a:solidFill>
                <a:latin typeface="Tahoma" pitchFamily="34" charset="0"/>
              </a:rPr>
              <a:t>3</a:t>
            </a:r>
            <a:endParaRPr lang="ru-RU" b="1" baseline="-25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1779" name="Text Box 51"/>
          <p:cNvSpPr txBox="1">
            <a:spLocks noChangeArrowheads="1"/>
          </p:cNvSpPr>
          <p:nvPr/>
        </p:nvSpPr>
        <p:spPr bwMode="auto">
          <a:xfrm>
            <a:off x="5181599" y="228600"/>
            <a:ext cx="396240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tx1"/>
                </a:solidFill>
              </a:rPr>
              <a:t>Построим точку </a:t>
            </a:r>
            <a:r>
              <a:rPr lang="en-US" sz="2800" b="1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2800" b="1" baseline="-25000">
                <a:solidFill>
                  <a:schemeClr val="tx1"/>
                </a:solidFill>
                <a:latin typeface="Tahoma" pitchFamily="34" charset="0"/>
              </a:rPr>
              <a:t>3</a:t>
            </a:r>
            <a:r>
              <a:rPr lang="ru-RU" sz="2800">
                <a:solidFill>
                  <a:schemeClr val="tx1"/>
                </a:solidFill>
              </a:rPr>
              <a:t>, симметричную данной точке относительно оси </a:t>
            </a:r>
            <a:r>
              <a:rPr lang="en-US" sz="2800" b="1" i="1">
                <a:solidFill>
                  <a:schemeClr val="tx1"/>
                </a:solidFill>
                <a:latin typeface="Tahoma" pitchFamily="34" charset="0"/>
              </a:rPr>
              <a:t>Oz</a:t>
            </a:r>
            <a:r>
              <a:rPr lang="ru-RU" sz="28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1780" name="Text Box 52"/>
          <p:cNvSpPr txBox="1">
            <a:spLocks noChangeArrowheads="1"/>
          </p:cNvSpPr>
          <p:nvPr/>
        </p:nvSpPr>
        <p:spPr bwMode="auto">
          <a:xfrm>
            <a:off x="309562" y="5867401"/>
            <a:ext cx="86820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Тогда </a:t>
            </a:r>
            <a:r>
              <a:rPr lang="ru-RU" sz="3600" dirty="0">
                <a:solidFill>
                  <a:schemeClr val="tx1"/>
                </a:solidFill>
              </a:rPr>
              <a:t>координаты точки </a:t>
            </a:r>
            <a:r>
              <a:rPr lang="en-US" sz="36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600" b="1" baseline="-25000" dirty="0">
                <a:solidFill>
                  <a:schemeClr val="tx1"/>
                </a:solidFill>
                <a:latin typeface="Tahoma" pitchFamily="34" charset="0"/>
              </a:rPr>
              <a:t>3</a:t>
            </a:r>
            <a:r>
              <a:rPr lang="en-US" sz="3600" dirty="0">
                <a:solidFill>
                  <a:schemeClr val="tx1"/>
                </a:solidFill>
              </a:rPr>
              <a:t>(−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600" dirty="0">
                <a:solidFill>
                  <a:schemeClr val="tx1"/>
                </a:solidFill>
              </a:rPr>
              <a:t>; −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600" dirty="0">
                <a:solidFill>
                  <a:schemeClr val="tx1"/>
                </a:solidFill>
              </a:rPr>
              <a:t>; 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605" name="Oval 53"/>
          <p:cNvSpPr>
            <a:spLocks noChangeArrowheads="1"/>
          </p:cNvSpPr>
          <p:nvPr/>
        </p:nvSpPr>
        <p:spPr bwMode="auto">
          <a:xfrm>
            <a:off x="4252913" y="22606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1" y="188913"/>
            <a:ext cx="3048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chemeClr val="tx1"/>
                </a:solidFill>
              </a:rPr>
              <a:t>Осевая симметрия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0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0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0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0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59" grpId="0" animBg="1"/>
      <p:bldP spid="201760" grpId="0" animBg="1"/>
      <p:bldP spid="201761" grpId="0" animBg="1"/>
      <p:bldP spid="201762" grpId="0" animBg="1"/>
      <p:bldP spid="201763" grpId="0" animBg="1"/>
      <p:bldP spid="201764" grpId="0" animBg="1"/>
      <p:bldP spid="201765" grpId="0" animBg="1"/>
      <p:bldP spid="201766" grpId="0" animBg="1"/>
      <p:bldP spid="201767" grpId="0" animBg="1"/>
      <p:bldP spid="201769" grpId="0" animBg="1"/>
      <p:bldP spid="201770" grpId="0" animBg="1"/>
      <p:bldP spid="201771" grpId="0"/>
      <p:bldP spid="201772" grpId="0"/>
      <p:bldP spid="201773" grpId="0" animBg="1"/>
      <p:bldP spid="201774" grpId="0" animBg="1"/>
      <p:bldP spid="201775" grpId="0" animBg="1"/>
      <p:bldP spid="201776" grpId="0" animBg="1"/>
      <p:bldP spid="201777" grpId="0" animBg="1"/>
      <p:bldP spid="201778" grpId="0"/>
      <p:bldP spid="201779" grpId="0"/>
      <p:bldP spid="2017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H="1">
            <a:off x="3851275" y="2024063"/>
            <a:ext cx="2195513" cy="140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>
            <a:off x="1692275" y="3429000"/>
            <a:ext cx="215900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851275" y="3429000"/>
            <a:ext cx="288131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3851275" y="638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422400" y="45085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695450" y="2886075"/>
            <a:ext cx="2157413" cy="542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642100" y="3743325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y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941763" y="3571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z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813175" y="3509963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437063" y="3203575"/>
            <a:ext cx="404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492500" y="252888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167188" y="1898650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762375" y="2708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V="1">
            <a:off x="4525963" y="3517900"/>
            <a:ext cx="46037" cy="16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228975" y="3743325"/>
            <a:ext cx="93663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124200" y="343058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3182938" y="3900488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4289425" y="3730625"/>
            <a:ext cx="704850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4291013" y="2308225"/>
            <a:ext cx="4762" cy="18589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3176588" y="20177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4292600" y="1862138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4994275" y="1858963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3170238" y="2011363"/>
            <a:ext cx="4762" cy="18780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H="1">
            <a:off x="3173413" y="1566863"/>
            <a:ext cx="690562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3851275" y="15732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2824163" y="354171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4919663" y="328136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836988" y="119697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28600" y="1752600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tx1"/>
                </a:solidFill>
              </a:rPr>
              <a:t>Пусть 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03807" name="Line 31"/>
          <p:cNvSpPr>
            <a:spLocks noChangeShapeType="1"/>
          </p:cNvSpPr>
          <p:nvPr/>
        </p:nvSpPr>
        <p:spPr bwMode="auto">
          <a:xfrm>
            <a:off x="3186113" y="5773738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08" name="Line 32"/>
          <p:cNvSpPr>
            <a:spLocks noChangeShapeType="1"/>
          </p:cNvSpPr>
          <p:nvPr/>
        </p:nvSpPr>
        <p:spPr bwMode="auto">
          <a:xfrm flipH="1">
            <a:off x="3175000" y="5322888"/>
            <a:ext cx="676275" cy="4429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10" name="Line 34"/>
          <p:cNvSpPr>
            <a:spLocks noChangeShapeType="1"/>
          </p:cNvSpPr>
          <p:nvPr/>
        </p:nvSpPr>
        <p:spPr bwMode="auto">
          <a:xfrm flipH="1">
            <a:off x="4302125" y="5610225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11" name="Line 35"/>
          <p:cNvSpPr>
            <a:spLocks noChangeShapeType="1"/>
          </p:cNvSpPr>
          <p:nvPr/>
        </p:nvSpPr>
        <p:spPr bwMode="auto">
          <a:xfrm>
            <a:off x="4989513" y="3743325"/>
            <a:ext cx="4762" cy="187801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13" name="Line 37"/>
          <p:cNvSpPr>
            <a:spLocks noChangeShapeType="1"/>
          </p:cNvSpPr>
          <p:nvPr/>
        </p:nvSpPr>
        <p:spPr bwMode="auto">
          <a:xfrm>
            <a:off x="3176588" y="3906838"/>
            <a:ext cx="4762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15" name="Line 39"/>
          <p:cNvSpPr>
            <a:spLocks noChangeShapeType="1"/>
          </p:cNvSpPr>
          <p:nvPr/>
        </p:nvSpPr>
        <p:spPr bwMode="auto">
          <a:xfrm>
            <a:off x="3851275" y="53197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3" name="Line 40"/>
          <p:cNvSpPr>
            <a:spLocks noChangeShapeType="1"/>
          </p:cNvSpPr>
          <p:nvPr/>
        </p:nvSpPr>
        <p:spPr bwMode="auto">
          <a:xfrm>
            <a:off x="3851275" y="3327400"/>
            <a:ext cx="0" cy="246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17" name="Line 41"/>
          <p:cNvSpPr>
            <a:spLocks noChangeShapeType="1"/>
          </p:cNvSpPr>
          <p:nvPr/>
        </p:nvSpPr>
        <p:spPr bwMode="auto">
          <a:xfrm>
            <a:off x="4291013" y="2300288"/>
            <a:ext cx="11112" cy="1893887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19" name="Text Box 43"/>
          <p:cNvSpPr txBox="1">
            <a:spLocks noChangeArrowheads="1"/>
          </p:cNvSpPr>
          <p:nvPr/>
        </p:nvSpPr>
        <p:spPr bwMode="auto">
          <a:xfrm>
            <a:off x="3357563" y="495935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3821" name="Freeform 45"/>
          <p:cNvSpPr>
            <a:spLocks/>
          </p:cNvSpPr>
          <p:nvPr/>
        </p:nvSpPr>
        <p:spPr bwMode="auto">
          <a:xfrm rot="-1584065">
            <a:off x="4167188" y="2619375"/>
            <a:ext cx="284162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22" name="Freeform 46"/>
          <p:cNvSpPr>
            <a:spLocks/>
          </p:cNvSpPr>
          <p:nvPr/>
        </p:nvSpPr>
        <p:spPr bwMode="auto">
          <a:xfrm rot="-1575981">
            <a:off x="4167188" y="4554538"/>
            <a:ext cx="284162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26" name="Text Box 50"/>
          <p:cNvSpPr txBox="1">
            <a:spLocks noChangeArrowheads="1"/>
          </p:cNvSpPr>
          <p:nvPr/>
        </p:nvSpPr>
        <p:spPr bwMode="auto">
          <a:xfrm>
            <a:off x="4437063" y="5859463"/>
            <a:ext cx="474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ru-RU" b="1" baseline="-25000">
                <a:solidFill>
                  <a:schemeClr val="tx1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203827" name="Text Box 51"/>
          <p:cNvSpPr txBox="1">
            <a:spLocks noChangeArrowheads="1"/>
          </p:cNvSpPr>
          <p:nvPr/>
        </p:nvSpPr>
        <p:spPr bwMode="auto">
          <a:xfrm>
            <a:off x="5181600" y="457200"/>
            <a:ext cx="3733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Построим точку 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2800" b="1" baseline="-25000" dirty="0">
                <a:solidFill>
                  <a:schemeClr val="tx1"/>
                </a:solidFill>
                <a:latin typeface="Tahoma" pitchFamily="34" charset="0"/>
              </a:rPr>
              <a:t>4</a:t>
            </a:r>
            <a:r>
              <a:rPr lang="ru-RU" sz="2800" dirty="0">
                <a:solidFill>
                  <a:schemeClr val="tx1"/>
                </a:solidFill>
              </a:rPr>
              <a:t>, симметричную данной точке относительно плоскости  </a:t>
            </a:r>
            <a:r>
              <a:rPr lang="en-US" sz="2800" b="1" i="1" dirty="0">
                <a:solidFill>
                  <a:schemeClr val="tx1"/>
                </a:solidFill>
                <a:latin typeface="Tahoma" pitchFamily="34" charset="0"/>
              </a:rPr>
              <a:t>Oxy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3828" name="Text Box 52"/>
          <p:cNvSpPr txBox="1">
            <a:spLocks noChangeArrowheads="1"/>
          </p:cNvSpPr>
          <p:nvPr/>
        </p:nvSpPr>
        <p:spPr bwMode="auto">
          <a:xfrm>
            <a:off x="304800" y="6096000"/>
            <a:ext cx="8682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Тогда </a:t>
            </a:r>
            <a:r>
              <a:rPr lang="ru-RU" sz="3200" dirty="0">
                <a:solidFill>
                  <a:schemeClr val="tx1"/>
                </a:solidFill>
              </a:rPr>
              <a:t>координаты точки 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200" b="1" baseline="-25000" dirty="0">
                <a:solidFill>
                  <a:schemeClr val="tx1"/>
                </a:solidFill>
                <a:latin typeface="Tahoma" pitchFamily="34" charset="0"/>
              </a:rPr>
              <a:t>4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</a:rPr>
              <a:t>; −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621" name="Oval 53"/>
          <p:cNvSpPr>
            <a:spLocks noChangeArrowheads="1"/>
          </p:cNvSpPr>
          <p:nvPr/>
        </p:nvSpPr>
        <p:spPr bwMode="auto">
          <a:xfrm>
            <a:off x="4252913" y="22606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22" name="Text Box 54"/>
          <p:cNvSpPr txBox="1">
            <a:spLocks noChangeArrowheads="1"/>
          </p:cNvSpPr>
          <p:nvPr/>
        </p:nvSpPr>
        <p:spPr bwMode="auto">
          <a:xfrm>
            <a:off x="152401" y="188913"/>
            <a:ext cx="3200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chemeClr val="tx1"/>
                </a:solidFill>
              </a:rPr>
              <a:t>Зеркальная симметрия</a:t>
            </a:r>
          </a:p>
        </p:txBody>
      </p:sp>
      <p:sp>
        <p:nvSpPr>
          <p:cNvPr id="203831" name="Line 55"/>
          <p:cNvSpPr>
            <a:spLocks noChangeShapeType="1"/>
          </p:cNvSpPr>
          <p:nvPr/>
        </p:nvSpPr>
        <p:spPr bwMode="auto">
          <a:xfrm>
            <a:off x="4302125" y="4194175"/>
            <a:ext cx="11113" cy="18938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3825" name="Oval 49"/>
          <p:cNvSpPr>
            <a:spLocks noChangeArrowheads="1"/>
          </p:cNvSpPr>
          <p:nvPr/>
        </p:nvSpPr>
        <p:spPr bwMode="auto">
          <a:xfrm>
            <a:off x="4267200" y="601027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25" name="Line 56"/>
          <p:cNvSpPr>
            <a:spLocks noChangeShapeType="1"/>
          </p:cNvSpPr>
          <p:nvPr/>
        </p:nvSpPr>
        <p:spPr bwMode="auto">
          <a:xfrm flipH="1" flipV="1">
            <a:off x="4527550" y="3762375"/>
            <a:ext cx="4763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6" name="Line 57"/>
          <p:cNvSpPr>
            <a:spLocks noChangeShapeType="1"/>
          </p:cNvSpPr>
          <p:nvPr/>
        </p:nvSpPr>
        <p:spPr bwMode="auto">
          <a:xfrm flipV="1">
            <a:off x="4302125" y="3757613"/>
            <a:ext cx="225425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7" name="Line 58"/>
          <p:cNvSpPr>
            <a:spLocks noChangeShapeType="1"/>
          </p:cNvSpPr>
          <p:nvPr/>
        </p:nvSpPr>
        <p:spPr bwMode="auto">
          <a:xfrm flipH="1" flipV="1">
            <a:off x="4056063" y="3862388"/>
            <a:ext cx="4762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8" name="Line 59"/>
          <p:cNvSpPr>
            <a:spLocks noChangeShapeType="1"/>
          </p:cNvSpPr>
          <p:nvPr/>
        </p:nvSpPr>
        <p:spPr bwMode="auto">
          <a:xfrm>
            <a:off x="4060825" y="3857625"/>
            <a:ext cx="233363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0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07" grpId="0" animBg="1"/>
      <p:bldP spid="203808" grpId="0" animBg="1"/>
      <p:bldP spid="203810" grpId="0" animBg="1"/>
      <p:bldP spid="203811" grpId="0" animBg="1"/>
      <p:bldP spid="203813" grpId="0" animBg="1"/>
      <p:bldP spid="203815" grpId="0" animBg="1"/>
      <p:bldP spid="203817" grpId="0" animBg="1"/>
      <p:bldP spid="203819" grpId="0"/>
      <p:bldP spid="203821" grpId="0" animBg="1"/>
      <p:bldP spid="203822" grpId="0" animBg="1"/>
      <p:bldP spid="203826" grpId="0"/>
      <p:bldP spid="203827" grpId="0"/>
      <p:bldP spid="203828" grpId="0"/>
      <p:bldP spid="203831" grpId="0" animBg="1"/>
      <p:bldP spid="2038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 flipH="1">
            <a:off x="3851275" y="2024063"/>
            <a:ext cx="2195513" cy="140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>
            <a:off x="1692275" y="3429000"/>
            <a:ext cx="215900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851275" y="3429000"/>
            <a:ext cx="288131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3851275" y="638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422400" y="45085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695450" y="2886075"/>
            <a:ext cx="2157413" cy="542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642100" y="3743325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y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941763" y="3571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z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813175" y="3509963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257675" y="356393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492500" y="252888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167188" y="1898650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3762375" y="2708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4525963" y="3517900"/>
            <a:ext cx="46037" cy="16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228975" y="3743325"/>
            <a:ext cx="93663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086100" y="34290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182938" y="3900488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4289425" y="3730625"/>
            <a:ext cx="704850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291013" y="2308225"/>
            <a:ext cx="4762" cy="18589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176588" y="20177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4292600" y="1862138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994275" y="1858963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3170238" y="2011363"/>
            <a:ext cx="4762" cy="18780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>
            <a:off x="3173413" y="1566863"/>
            <a:ext cx="690562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3851275" y="15732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997200" y="383381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013325" y="330835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836988" y="119697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52400" y="2133600"/>
            <a:ext cx="1890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tx1"/>
                </a:solidFill>
              </a:rPr>
              <a:t>Пусть 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04833" name="Line 33"/>
          <p:cNvSpPr>
            <a:spLocks noChangeShapeType="1"/>
          </p:cNvSpPr>
          <p:nvPr/>
        </p:nvSpPr>
        <p:spPr bwMode="auto">
          <a:xfrm>
            <a:off x="2024063" y="3603625"/>
            <a:ext cx="1123950" cy="2809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4" name="Line 34"/>
          <p:cNvSpPr>
            <a:spLocks noChangeShapeType="1"/>
          </p:cNvSpPr>
          <p:nvPr/>
        </p:nvSpPr>
        <p:spPr bwMode="auto">
          <a:xfrm flipH="1">
            <a:off x="2001838" y="1279525"/>
            <a:ext cx="700087" cy="44291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5" name="Line 35"/>
          <p:cNvSpPr>
            <a:spLocks noChangeShapeType="1"/>
          </p:cNvSpPr>
          <p:nvPr/>
        </p:nvSpPr>
        <p:spPr bwMode="auto">
          <a:xfrm>
            <a:off x="2003425" y="1730375"/>
            <a:ext cx="4763" cy="187801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6" name="Line 36"/>
          <p:cNvSpPr>
            <a:spLocks noChangeShapeType="1"/>
          </p:cNvSpPr>
          <p:nvPr/>
        </p:nvSpPr>
        <p:spPr bwMode="auto">
          <a:xfrm flipH="1">
            <a:off x="2006600" y="3163888"/>
            <a:ext cx="690563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8" name="Line 38"/>
          <p:cNvSpPr>
            <a:spLocks noChangeShapeType="1"/>
          </p:cNvSpPr>
          <p:nvPr/>
        </p:nvSpPr>
        <p:spPr bwMode="auto">
          <a:xfrm>
            <a:off x="2701925" y="1285875"/>
            <a:ext cx="4763" cy="1835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9" name="Line 39"/>
          <p:cNvSpPr>
            <a:spLocks noChangeShapeType="1"/>
          </p:cNvSpPr>
          <p:nvPr/>
        </p:nvSpPr>
        <p:spPr bwMode="auto">
          <a:xfrm>
            <a:off x="2705100" y="1284288"/>
            <a:ext cx="1143000" cy="2905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7" name="Line 40"/>
          <p:cNvSpPr>
            <a:spLocks noChangeShapeType="1"/>
          </p:cNvSpPr>
          <p:nvPr/>
        </p:nvSpPr>
        <p:spPr bwMode="auto">
          <a:xfrm>
            <a:off x="3851275" y="3327400"/>
            <a:ext cx="0" cy="246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1" name="Line 41"/>
          <p:cNvSpPr>
            <a:spLocks noChangeShapeType="1"/>
          </p:cNvSpPr>
          <p:nvPr/>
        </p:nvSpPr>
        <p:spPr bwMode="auto">
          <a:xfrm flipH="1" flipV="1">
            <a:off x="3167063" y="2017713"/>
            <a:ext cx="1123950" cy="2825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4" name="Text Box 44"/>
          <p:cNvSpPr txBox="1">
            <a:spLocks noChangeArrowheads="1"/>
          </p:cNvSpPr>
          <p:nvPr/>
        </p:nvSpPr>
        <p:spPr bwMode="auto">
          <a:xfrm>
            <a:off x="2636838" y="279876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45" name="Freeform 45"/>
          <p:cNvSpPr>
            <a:spLocks/>
          </p:cNvSpPr>
          <p:nvPr/>
        </p:nvSpPr>
        <p:spPr bwMode="auto">
          <a:xfrm rot="4808229">
            <a:off x="3493294" y="2032794"/>
            <a:ext cx="284163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0" name="Text Box 50"/>
          <p:cNvSpPr txBox="1">
            <a:spLocks noChangeArrowheads="1"/>
          </p:cNvSpPr>
          <p:nvPr/>
        </p:nvSpPr>
        <p:spPr bwMode="auto">
          <a:xfrm>
            <a:off x="1511300" y="1449388"/>
            <a:ext cx="474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b="1" baseline="-25000">
                <a:solidFill>
                  <a:schemeClr val="tx1"/>
                </a:solidFill>
                <a:latin typeface="Tahoma" pitchFamily="34" charset="0"/>
              </a:rPr>
              <a:t>5</a:t>
            </a:r>
            <a:endParaRPr lang="ru-RU" b="1" baseline="-25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4851" name="Text Box 51"/>
          <p:cNvSpPr txBox="1">
            <a:spLocks noChangeArrowheads="1"/>
          </p:cNvSpPr>
          <p:nvPr/>
        </p:nvSpPr>
        <p:spPr bwMode="auto">
          <a:xfrm>
            <a:off x="5105400" y="457200"/>
            <a:ext cx="3902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tx1"/>
                </a:solidFill>
              </a:rPr>
              <a:t>Построим точку 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200" b="1" baseline="-25000" dirty="0">
                <a:solidFill>
                  <a:schemeClr val="tx1"/>
                </a:solidFill>
                <a:latin typeface="Tahoma" pitchFamily="34" charset="0"/>
              </a:rPr>
              <a:t>5</a:t>
            </a:r>
            <a:r>
              <a:rPr lang="ru-RU" sz="3200" dirty="0">
                <a:solidFill>
                  <a:schemeClr val="tx1"/>
                </a:solidFill>
              </a:rPr>
              <a:t>, симметричную данной точке относительно плоскости </a:t>
            </a:r>
            <a:r>
              <a:rPr lang="en-US" sz="3200" b="1" i="1" dirty="0" err="1">
                <a:solidFill>
                  <a:schemeClr val="tx1"/>
                </a:solidFill>
                <a:latin typeface="Tahoma" pitchFamily="34" charset="0"/>
              </a:rPr>
              <a:t>Oxz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4852" name="Text Box 52"/>
          <p:cNvSpPr txBox="1">
            <a:spLocks noChangeArrowheads="1"/>
          </p:cNvSpPr>
          <p:nvPr/>
        </p:nvSpPr>
        <p:spPr bwMode="auto">
          <a:xfrm>
            <a:off x="309562" y="5715001"/>
            <a:ext cx="85296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Тогда </a:t>
            </a:r>
            <a:r>
              <a:rPr lang="ru-RU" sz="3600" dirty="0">
                <a:solidFill>
                  <a:schemeClr val="tx1"/>
                </a:solidFill>
              </a:rPr>
              <a:t>координаты точки </a:t>
            </a:r>
            <a:r>
              <a:rPr lang="en-US" sz="36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ru-RU" sz="3600" b="1" baseline="-25000" dirty="0">
                <a:solidFill>
                  <a:schemeClr val="tx1"/>
                </a:solidFill>
                <a:latin typeface="Tahoma" pitchFamily="34" charset="0"/>
              </a:rPr>
              <a:t>5</a:t>
            </a: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600" dirty="0">
                <a:solidFill>
                  <a:schemeClr val="tx1"/>
                </a:solidFill>
              </a:rPr>
              <a:t>; −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600" dirty="0">
                <a:solidFill>
                  <a:schemeClr val="tx1"/>
                </a:solidFill>
              </a:rPr>
              <a:t>; 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5644" name="Oval 53"/>
          <p:cNvSpPr>
            <a:spLocks noChangeArrowheads="1"/>
          </p:cNvSpPr>
          <p:nvPr/>
        </p:nvSpPr>
        <p:spPr bwMode="auto">
          <a:xfrm>
            <a:off x="4252913" y="22606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45" name="Text Box 54"/>
          <p:cNvSpPr txBox="1">
            <a:spLocks noChangeArrowheads="1"/>
          </p:cNvSpPr>
          <p:nvPr/>
        </p:nvSpPr>
        <p:spPr bwMode="auto">
          <a:xfrm>
            <a:off x="152400" y="152400"/>
            <a:ext cx="33750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chemeClr val="tx1"/>
                </a:solidFill>
              </a:rPr>
              <a:t>Зеркальная симметрия</a:t>
            </a:r>
          </a:p>
        </p:txBody>
      </p:sp>
      <p:sp>
        <p:nvSpPr>
          <p:cNvPr id="204855" name="Line 55"/>
          <p:cNvSpPr>
            <a:spLocks noChangeShapeType="1"/>
          </p:cNvSpPr>
          <p:nvPr/>
        </p:nvSpPr>
        <p:spPr bwMode="auto">
          <a:xfrm flipH="1" flipV="1">
            <a:off x="2035175" y="1733550"/>
            <a:ext cx="1123950" cy="2825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6" name="Freeform 56"/>
          <p:cNvSpPr>
            <a:spLocks/>
          </p:cNvSpPr>
          <p:nvPr/>
        </p:nvSpPr>
        <p:spPr bwMode="auto">
          <a:xfrm rot="4808229">
            <a:off x="2428082" y="1748631"/>
            <a:ext cx="284162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7" name="Line 57"/>
          <p:cNvSpPr>
            <a:spLocks noChangeShapeType="1"/>
          </p:cNvSpPr>
          <p:nvPr/>
        </p:nvSpPr>
        <p:spPr bwMode="auto">
          <a:xfrm flipV="1">
            <a:off x="3411538" y="2079625"/>
            <a:ext cx="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8" name="Line 58"/>
          <p:cNvSpPr>
            <a:spLocks noChangeShapeType="1"/>
          </p:cNvSpPr>
          <p:nvPr/>
        </p:nvSpPr>
        <p:spPr bwMode="auto">
          <a:xfrm flipV="1">
            <a:off x="3406775" y="1933575"/>
            <a:ext cx="225425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0" name="Line 60"/>
          <p:cNvSpPr>
            <a:spLocks noChangeShapeType="1"/>
          </p:cNvSpPr>
          <p:nvPr/>
        </p:nvSpPr>
        <p:spPr bwMode="auto">
          <a:xfrm>
            <a:off x="3389313" y="1866900"/>
            <a:ext cx="233362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1" name="Line 61"/>
          <p:cNvSpPr>
            <a:spLocks noChangeShapeType="1"/>
          </p:cNvSpPr>
          <p:nvPr/>
        </p:nvSpPr>
        <p:spPr bwMode="auto">
          <a:xfrm>
            <a:off x="3176588" y="2284413"/>
            <a:ext cx="233362" cy="6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9" name="Oval 49"/>
          <p:cNvSpPr>
            <a:spLocks noChangeArrowheads="1"/>
          </p:cNvSpPr>
          <p:nvPr/>
        </p:nvSpPr>
        <p:spPr bwMode="auto">
          <a:xfrm>
            <a:off x="1966913" y="1681163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0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20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3" grpId="0" animBg="1"/>
      <p:bldP spid="204834" grpId="0" animBg="1"/>
      <p:bldP spid="204835" grpId="0" animBg="1"/>
      <p:bldP spid="204836" grpId="0" animBg="1"/>
      <p:bldP spid="204838" grpId="0" animBg="1"/>
      <p:bldP spid="204839" grpId="0" animBg="1"/>
      <p:bldP spid="204841" grpId="0" animBg="1"/>
      <p:bldP spid="204844" grpId="0"/>
      <p:bldP spid="204845" grpId="0" animBg="1"/>
      <p:bldP spid="204850" grpId="0"/>
      <p:bldP spid="204851" grpId="0"/>
      <p:bldP spid="204852" grpId="0"/>
      <p:bldP spid="204855" grpId="0" animBg="1"/>
      <p:bldP spid="204856" grpId="0" animBg="1"/>
      <p:bldP spid="204857" grpId="0" animBg="1"/>
      <p:bldP spid="204858" grpId="0" animBg="1"/>
      <p:bldP spid="204860" grpId="0" animBg="1"/>
      <p:bldP spid="204861" grpId="0" animBg="1"/>
      <p:bldP spid="2048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 flipH="1">
            <a:off x="3851275" y="2024063"/>
            <a:ext cx="2195513" cy="140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1692275" y="3429000"/>
            <a:ext cx="215900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851275" y="3429000"/>
            <a:ext cx="288131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851275" y="638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422400" y="45085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695450" y="2886075"/>
            <a:ext cx="2157413" cy="542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42100" y="3743325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y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41763" y="3571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z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813175" y="3509963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437063" y="3203575"/>
            <a:ext cx="404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492500" y="252888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67188" y="1898650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3762375" y="2708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4525963" y="3517900"/>
            <a:ext cx="46037" cy="16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228975" y="3743325"/>
            <a:ext cx="93663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124200" y="3430588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182938" y="3900488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>
            <a:off x="4289425" y="3730625"/>
            <a:ext cx="704850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4291013" y="2308225"/>
            <a:ext cx="4762" cy="18589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3176588" y="20177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4292600" y="1862138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4994275" y="1858963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170238" y="2011363"/>
            <a:ext cx="4762" cy="1878012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>
            <a:off x="3173413" y="1566863"/>
            <a:ext cx="690562" cy="4381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3851275" y="1573213"/>
            <a:ext cx="1123950" cy="28098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2824163" y="354171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4886325" y="365442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536950" y="122396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c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304800" y="1752600"/>
            <a:ext cx="1890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tx1"/>
                </a:solidFill>
              </a:rPr>
              <a:t>Пусть 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05855" name="Line 31"/>
          <p:cNvSpPr>
            <a:spLocks noChangeShapeType="1"/>
          </p:cNvSpPr>
          <p:nvPr/>
        </p:nvSpPr>
        <p:spPr bwMode="auto">
          <a:xfrm>
            <a:off x="4524375" y="1155700"/>
            <a:ext cx="1123950" cy="2809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56" name="Line 32"/>
          <p:cNvSpPr>
            <a:spLocks noChangeShapeType="1"/>
          </p:cNvSpPr>
          <p:nvPr/>
        </p:nvSpPr>
        <p:spPr bwMode="auto">
          <a:xfrm flipH="1">
            <a:off x="3840163" y="1157288"/>
            <a:ext cx="681037" cy="4286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57" name="Line 33"/>
          <p:cNvSpPr>
            <a:spLocks noChangeShapeType="1"/>
          </p:cNvSpPr>
          <p:nvPr/>
        </p:nvSpPr>
        <p:spPr bwMode="auto">
          <a:xfrm flipH="1">
            <a:off x="4979988" y="3281363"/>
            <a:ext cx="695325" cy="447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58" name="Line 34"/>
          <p:cNvSpPr>
            <a:spLocks noChangeShapeType="1"/>
          </p:cNvSpPr>
          <p:nvPr/>
        </p:nvSpPr>
        <p:spPr bwMode="auto">
          <a:xfrm>
            <a:off x="5667375" y="1422400"/>
            <a:ext cx="4763" cy="187801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59" name="Line 35"/>
          <p:cNvSpPr>
            <a:spLocks noChangeShapeType="1"/>
          </p:cNvSpPr>
          <p:nvPr/>
        </p:nvSpPr>
        <p:spPr bwMode="auto">
          <a:xfrm>
            <a:off x="4524375" y="1166813"/>
            <a:ext cx="4763" cy="184467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60" name="Line 36"/>
          <p:cNvSpPr>
            <a:spLocks noChangeShapeType="1"/>
          </p:cNvSpPr>
          <p:nvPr/>
        </p:nvSpPr>
        <p:spPr bwMode="auto">
          <a:xfrm>
            <a:off x="4537075" y="2997200"/>
            <a:ext cx="1123950" cy="2809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3851275" y="3327400"/>
            <a:ext cx="0" cy="246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62" name="Line 38"/>
          <p:cNvSpPr>
            <a:spLocks noChangeShapeType="1"/>
          </p:cNvSpPr>
          <p:nvPr/>
        </p:nvSpPr>
        <p:spPr bwMode="auto">
          <a:xfrm flipV="1">
            <a:off x="4291013" y="1858963"/>
            <a:ext cx="700087" cy="4413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64" name="Freeform 40"/>
          <p:cNvSpPr>
            <a:spLocks/>
          </p:cNvSpPr>
          <p:nvPr/>
        </p:nvSpPr>
        <p:spPr bwMode="auto">
          <a:xfrm rot="1761358">
            <a:off x="4441825" y="2000250"/>
            <a:ext cx="284163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65" name="Freeform 41"/>
          <p:cNvSpPr>
            <a:spLocks/>
          </p:cNvSpPr>
          <p:nvPr/>
        </p:nvSpPr>
        <p:spPr bwMode="auto">
          <a:xfrm rot="1446870">
            <a:off x="5111750" y="1584325"/>
            <a:ext cx="284163" cy="225425"/>
          </a:xfrm>
          <a:custGeom>
            <a:avLst/>
            <a:gdLst>
              <a:gd name="T0" fmla="*/ 208 w 274"/>
              <a:gd name="T1" fmla="*/ 170 h 170"/>
              <a:gd name="T2" fmla="*/ 9 w 274"/>
              <a:gd name="T3" fmla="*/ 85 h 170"/>
              <a:gd name="T4" fmla="*/ 264 w 274"/>
              <a:gd name="T5" fmla="*/ 85 h 170"/>
              <a:gd name="T6" fmla="*/ 66 w 274"/>
              <a:gd name="T7" fmla="*/ 0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274"/>
              <a:gd name="T13" fmla="*/ 0 h 170"/>
              <a:gd name="T14" fmla="*/ 274 w 274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" h="170">
                <a:moveTo>
                  <a:pt x="208" y="170"/>
                </a:moveTo>
                <a:cubicBezTo>
                  <a:pt x="104" y="134"/>
                  <a:pt x="0" y="99"/>
                  <a:pt x="9" y="85"/>
                </a:cubicBezTo>
                <a:cubicBezTo>
                  <a:pt x="18" y="71"/>
                  <a:pt x="254" y="99"/>
                  <a:pt x="264" y="85"/>
                </a:cubicBezTo>
                <a:cubicBezTo>
                  <a:pt x="274" y="71"/>
                  <a:pt x="170" y="35"/>
                  <a:pt x="6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66" name="Text Box 42"/>
          <p:cNvSpPr txBox="1">
            <a:spLocks noChangeArrowheads="1"/>
          </p:cNvSpPr>
          <p:nvPr/>
        </p:nvSpPr>
        <p:spPr bwMode="auto">
          <a:xfrm>
            <a:off x="5741988" y="1133475"/>
            <a:ext cx="474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ru-RU" b="1" baseline="-25000">
                <a:solidFill>
                  <a:schemeClr val="tx1"/>
                </a:solidFill>
                <a:latin typeface="Tahoma" pitchFamily="34" charset="0"/>
              </a:rPr>
              <a:t>6</a:t>
            </a:r>
          </a:p>
        </p:txBody>
      </p: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309562" y="5867401"/>
            <a:ext cx="86058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Тогда </a:t>
            </a:r>
            <a:r>
              <a:rPr lang="ru-RU" sz="3600" dirty="0">
                <a:solidFill>
                  <a:schemeClr val="tx1"/>
                </a:solidFill>
              </a:rPr>
              <a:t>координаты точки </a:t>
            </a:r>
            <a:r>
              <a:rPr lang="en-US" sz="36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en-US" sz="3600" b="1" baseline="-25000" dirty="0">
                <a:solidFill>
                  <a:schemeClr val="tx1"/>
                </a:solidFill>
                <a:latin typeface="Tahoma" pitchFamily="34" charset="0"/>
              </a:rPr>
              <a:t>6</a:t>
            </a:r>
            <a:r>
              <a:rPr lang="en-US" sz="3600" dirty="0">
                <a:solidFill>
                  <a:schemeClr val="tx1"/>
                </a:solidFill>
              </a:rPr>
              <a:t>(−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3600" dirty="0">
                <a:solidFill>
                  <a:schemeClr val="tx1"/>
                </a:solidFill>
              </a:rPr>
              <a:t>; 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600" dirty="0">
                <a:solidFill>
                  <a:schemeClr val="tx1"/>
                </a:solidFill>
              </a:rPr>
              <a:t>; </a:t>
            </a:r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6667" name="Oval 45"/>
          <p:cNvSpPr>
            <a:spLocks noChangeArrowheads="1"/>
          </p:cNvSpPr>
          <p:nvPr/>
        </p:nvSpPr>
        <p:spPr bwMode="auto">
          <a:xfrm>
            <a:off x="4252913" y="22606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68" name="Text Box 46"/>
          <p:cNvSpPr txBox="1">
            <a:spLocks noChangeArrowheads="1"/>
          </p:cNvSpPr>
          <p:nvPr/>
        </p:nvSpPr>
        <p:spPr bwMode="auto">
          <a:xfrm>
            <a:off x="206375" y="188913"/>
            <a:ext cx="34512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chemeClr val="tx1"/>
                </a:solidFill>
              </a:rPr>
              <a:t>Зеркальная симметрия</a:t>
            </a:r>
          </a:p>
        </p:txBody>
      </p:sp>
      <p:sp>
        <p:nvSpPr>
          <p:cNvPr id="205873" name="Line 49"/>
          <p:cNvSpPr>
            <a:spLocks noChangeShapeType="1"/>
          </p:cNvSpPr>
          <p:nvPr/>
        </p:nvSpPr>
        <p:spPr bwMode="auto">
          <a:xfrm flipH="1" flipV="1">
            <a:off x="4806950" y="197167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74" name="Line 50"/>
          <p:cNvSpPr>
            <a:spLocks noChangeShapeType="1"/>
          </p:cNvSpPr>
          <p:nvPr/>
        </p:nvSpPr>
        <p:spPr bwMode="auto">
          <a:xfrm flipV="1">
            <a:off x="4811713" y="2074863"/>
            <a:ext cx="179387" cy="119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76" name="Line 52"/>
          <p:cNvSpPr>
            <a:spLocks noChangeShapeType="1"/>
          </p:cNvSpPr>
          <p:nvPr/>
        </p:nvSpPr>
        <p:spPr bwMode="auto">
          <a:xfrm>
            <a:off x="4576763" y="1908175"/>
            <a:ext cx="228600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77" name="Text Box 53"/>
          <p:cNvSpPr txBox="1">
            <a:spLocks noChangeArrowheads="1"/>
          </p:cNvSpPr>
          <p:nvPr/>
        </p:nvSpPr>
        <p:spPr bwMode="auto">
          <a:xfrm>
            <a:off x="6019800" y="304800"/>
            <a:ext cx="3124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tx1"/>
                </a:solidFill>
              </a:rPr>
              <a:t>Построим точку 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>A</a:t>
            </a:r>
            <a:r>
              <a:rPr lang="ru-RU" sz="3200" b="1" baseline="-25000" dirty="0">
                <a:solidFill>
                  <a:schemeClr val="tx1"/>
                </a:solidFill>
                <a:latin typeface="Tahoma" pitchFamily="34" charset="0"/>
              </a:rPr>
              <a:t>6</a:t>
            </a:r>
            <a:r>
              <a:rPr lang="ru-RU" sz="3200" dirty="0">
                <a:solidFill>
                  <a:schemeClr val="tx1"/>
                </a:solidFill>
              </a:rPr>
              <a:t>, симметричную данной точке относительно плоскости </a:t>
            </a:r>
            <a:r>
              <a:rPr lang="en-US" sz="3200" b="1" i="1" dirty="0" err="1">
                <a:solidFill>
                  <a:schemeClr val="tx1"/>
                </a:solidFill>
                <a:latin typeface="Tahoma" pitchFamily="34" charset="0"/>
              </a:rPr>
              <a:t>Oyz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5878" name="Line 54"/>
          <p:cNvSpPr>
            <a:spLocks noChangeShapeType="1"/>
          </p:cNvSpPr>
          <p:nvPr/>
        </p:nvSpPr>
        <p:spPr bwMode="auto">
          <a:xfrm flipV="1">
            <a:off x="4994275" y="1409700"/>
            <a:ext cx="695325" cy="4460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72" name="Oval 48"/>
          <p:cNvSpPr>
            <a:spLocks noChangeArrowheads="1"/>
          </p:cNvSpPr>
          <p:nvPr/>
        </p:nvSpPr>
        <p:spPr bwMode="auto">
          <a:xfrm>
            <a:off x="5626100" y="139858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880" name="Line 56"/>
          <p:cNvSpPr>
            <a:spLocks noChangeShapeType="1"/>
          </p:cNvSpPr>
          <p:nvPr/>
        </p:nvSpPr>
        <p:spPr bwMode="auto">
          <a:xfrm flipV="1">
            <a:off x="4572000" y="1803400"/>
            <a:ext cx="198438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81" name="Text Box 57"/>
          <p:cNvSpPr txBox="1">
            <a:spLocks noChangeArrowheads="1"/>
          </p:cNvSpPr>
          <p:nvPr/>
        </p:nvSpPr>
        <p:spPr bwMode="auto">
          <a:xfrm>
            <a:off x="4022725" y="26003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2400" b="1" i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0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0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0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55" grpId="0" animBg="1"/>
      <p:bldP spid="205856" grpId="0" animBg="1"/>
      <p:bldP spid="205857" grpId="0" animBg="1"/>
      <p:bldP spid="205858" grpId="0" animBg="1"/>
      <p:bldP spid="205859" grpId="0" animBg="1"/>
      <p:bldP spid="205860" grpId="0" animBg="1"/>
      <p:bldP spid="205862" grpId="0" animBg="1"/>
      <p:bldP spid="205864" grpId="0" animBg="1"/>
      <p:bldP spid="205865" grpId="0" animBg="1"/>
      <p:bldP spid="205866" grpId="0"/>
      <p:bldP spid="205868" grpId="0"/>
      <p:bldP spid="205873" grpId="0" animBg="1"/>
      <p:bldP spid="205874" grpId="0" animBg="1"/>
      <p:bldP spid="205876" grpId="0" animBg="1"/>
      <p:bldP spid="205877" grpId="0"/>
      <p:bldP spid="205878" grpId="0" animBg="1"/>
      <p:bldP spid="205872" grpId="0" animBg="1"/>
      <p:bldP spid="205880" grpId="0" animBg="1"/>
      <p:bldP spid="20588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№№ 17, 19, 21 (</a:t>
            </a:r>
            <a:r>
              <a:rPr lang="ru-RU" sz="3600" b="1" dirty="0" smtClean="0"/>
              <a:t>стр. </a:t>
            </a:r>
            <a:r>
              <a:rPr lang="ru-RU" sz="3600" b="1" dirty="0" smtClean="0"/>
              <a:t>55)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AA1A4-E828-4557-8769-74A73790038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b="1" dirty="0" smtClean="0"/>
          </a:p>
          <a:p>
            <a:r>
              <a:rPr lang="ru-RU" sz="3600" b="1" dirty="0" smtClean="0"/>
              <a:t>Контрольные вопросы 1 – 5 (стр. 53)</a:t>
            </a:r>
          </a:p>
          <a:p>
            <a:r>
              <a:rPr lang="ru-RU" sz="3600" b="1" dirty="0" smtClean="0"/>
              <a:t>№№ 16, 18, 20 (</a:t>
            </a:r>
            <a:r>
              <a:rPr lang="ru-RU" sz="3600" b="1" dirty="0" err="1" smtClean="0"/>
              <a:t>стр</a:t>
            </a:r>
            <a:r>
              <a:rPr lang="ru-RU" sz="3600" b="1" dirty="0" smtClean="0"/>
              <a:t> 55)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AA1A4-E828-4557-8769-74A73790038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Погорелов А.В. Геометрия. Учебник для 10 – 11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 / А.В. Погорелов. – М. Просвещение, 2008. – 128 с.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dirty="0" smtClean="0"/>
              <a:t>1. Какие из точек лежат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82000" cy="2362200"/>
          </a:xfrm>
        </p:spPr>
        <p:txBody>
          <a:bodyPr/>
          <a:lstStyle/>
          <a:p>
            <a:pPr marL="514350" indent="-514350"/>
            <a:r>
              <a:rPr lang="en-US" dirty="0" smtClean="0"/>
              <a:t>A (0; -9; 0), B (0; 2; -4), C (1; 0; -7), D (3; 6; 0)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381000" y="2971800"/>
          <a:ext cx="85344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416"/>
                <a:gridCol w="3234089"/>
                <a:gridCol w="2245895"/>
              </a:tblGrid>
              <a:tr h="2074631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accent6"/>
                          </a:solidFill>
                        </a:rPr>
                        <a:t>В</a:t>
                      </a:r>
                      <a:r>
                        <a:rPr lang="ru-RU" sz="2800" i="1" baseline="0" dirty="0" smtClean="0">
                          <a:solidFill>
                            <a:schemeClr val="accent6"/>
                          </a:solidFill>
                        </a:rPr>
                        <a:t> плоскости </a:t>
                      </a:r>
                      <a:r>
                        <a:rPr lang="en-US" sz="2800" i="1" dirty="0" err="1" smtClean="0">
                          <a:solidFill>
                            <a:schemeClr val="accent6"/>
                          </a:solidFill>
                        </a:rPr>
                        <a:t>xy</a:t>
                      </a:r>
                      <a:endParaRPr lang="ru-RU" sz="2800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accent6"/>
                          </a:solidFill>
                        </a:rPr>
                        <a:t>В плоскости </a:t>
                      </a:r>
                      <a:r>
                        <a:rPr lang="en-US" sz="2800" i="1" dirty="0" err="1" smtClean="0">
                          <a:solidFill>
                            <a:schemeClr val="accent6"/>
                          </a:solidFill>
                        </a:rPr>
                        <a:t>yz</a:t>
                      </a:r>
                      <a:endParaRPr lang="ru-RU" sz="2800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accent6"/>
                          </a:solidFill>
                        </a:rPr>
                        <a:t>На оси </a:t>
                      </a:r>
                      <a:r>
                        <a:rPr lang="en-US" sz="2800" i="1" dirty="0" smtClean="0">
                          <a:solidFill>
                            <a:schemeClr val="accent6"/>
                          </a:solidFill>
                        </a:rPr>
                        <a:t>y</a:t>
                      </a:r>
                      <a:endParaRPr lang="ru-RU" sz="2800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1201969"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181600"/>
            <a:ext cx="2133600" cy="65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1816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5181600"/>
            <a:ext cx="247823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Найдите расстояние между точками: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904999"/>
          </a:xfrm>
        </p:spPr>
        <p:txBody>
          <a:bodyPr/>
          <a:lstStyle/>
          <a:p>
            <a:r>
              <a:rPr lang="en-US" sz="4800" dirty="0" smtClean="0"/>
              <a:t>A (2; -5; 3)</a:t>
            </a:r>
          </a:p>
          <a:p>
            <a:r>
              <a:rPr lang="en-US" sz="4800" dirty="0" smtClean="0"/>
              <a:t>B (-1; -4; 6)</a:t>
            </a:r>
            <a:endParaRPr lang="ru-RU" sz="4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505200"/>
            <a:ext cx="8401050" cy="66675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572000"/>
            <a:ext cx="6107906" cy="7620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21" name="Freeform 73"/>
          <p:cNvSpPr>
            <a:spLocks/>
          </p:cNvSpPr>
          <p:nvPr/>
        </p:nvSpPr>
        <p:spPr bwMode="auto">
          <a:xfrm>
            <a:off x="3086100" y="4140200"/>
            <a:ext cx="1892300" cy="406400"/>
          </a:xfrm>
          <a:custGeom>
            <a:avLst/>
            <a:gdLst>
              <a:gd name="T0" fmla="*/ 0 w 1192"/>
              <a:gd name="T1" fmla="*/ 119 h 256"/>
              <a:gd name="T2" fmla="*/ 180 w 1192"/>
              <a:gd name="T3" fmla="*/ 0 h 256"/>
              <a:gd name="T4" fmla="*/ 1192 w 1192"/>
              <a:gd name="T5" fmla="*/ 256 h 256"/>
              <a:gd name="T6" fmla="*/ 0 w 1192"/>
              <a:gd name="T7" fmla="*/ 119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1192"/>
              <a:gd name="T13" fmla="*/ 0 h 256"/>
              <a:gd name="T14" fmla="*/ 1192 w 119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2" h="256">
                <a:moveTo>
                  <a:pt x="0" y="119"/>
                </a:moveTo>
                <a:lnTo>
                  <a:pt x="180" y="0"/>
                </a:lnTo>
                <a:lnTo>
                  <a:pt x="1192" y="256"/>
                </a:lnTo>
                <a:lnTo>
                  <a:pt x="0" y="11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3"/>
          <p:cNvSpPr>
            <a:spLocks noChangeShapeType="1"/>
          </p:cNvSpPr>
          <p:nvPr/>
        </p:nvSpPr>
        <p:spPr bwMode="auto">
          <a:xfrm flipH="1">
            <a:off x="1692275" y="3429000"/>
            <a:ext cx="215900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" name="Line 4"/>
          <p:cNvSpPr>
            <a:spLocks noChangeShapeType="1"/>
          </p:cNvSpPr>
          <p:nvPr/>
        </p:nvSpPr>
        <p:spPr bwMode="auto">
          <a:xfrm>
            <a:off x="3851275" y="3429000"/>
            <a:ext cx="288131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 flipV="1">
            <a:off x="3851275" y="638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3851275" y="3327400"/>
            <a:ext cx="0" cy="1485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Line 7"/>
          <p:cNvSpPr>
            <a:spLocks noChangeShapeType="1"/>
          </p:cNvSpPr>
          <p:nvPr/>
        </p:nvSpPr>
        <p:spPr bwMode="auto">
          <a:xfrm flipH="1">
            <a:off x="3851275" y="2214563"/>
            <a:ext cx="1890713" cy="12144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1422400" y="45085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035" name="Line 9"/>
          <p:cNvSpPr>
            <a:spLocks noChangeShapeType="1"/>
          </p:cNvSpPr>
          <p:nvPr/>
        </p:nvSpPr>
        <p:spPr bwMode="auto">
          <a:xfrm>
            <a:off x="1695450" y="2886075"/>
            <a:ext cx="2157413" cy="542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6642100" y="3743325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y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 flipV="1">
            <a:off x="3627438" y="3303588"/>
            <a:ext cx="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Line 12"/>
          <p:cNvSpPr>
            <a:spLocks noChangeShapeType="1"/>
          </p:cNvSpPr>
          <p:nvPr/>
        </p:nvSpPr>
        <p:spPr bwMode="auto">
          <a:xfrm flipV="1">
            <a:off x="3627438" y="3143250"/>
            <a:ext cx="225425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4090988" y="3219450"/>
            <a:ext cx="4762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0" name="Line 14"/>
          <p:cNvSpPr>
            <a:spLocks noChangeShapeType="1"/>
          </p:cNvSpPr>
          <p:nvPr/>
        </p:nvSpPr>
        <p:spPr bwMode="auto">
          <a:xfrm>
            <a:off x="3852863" y="3152775"/>
            <a:ext cx="233362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1" name="Line 15"/>
          <p:cNvSpPr>
            <a:spLocks noChangeShapeType="1"/>
          </p:cNvSpPr>
          <p:nvPr/>
        </p:nvSpPr>
        <p:spPr bwMode="auto">
          <a:xfrm>
            <a:off x="3627438" y="3568700"/>
            <a:ext cx="26352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2" name="Line 16"/>
          <p:cNvSpPr>
            <a:spLocks noChangeShapeType="1"/>
          </p:cNvSpPr>
          <p:nvPr/>
        </p:nvSpPr>
        <p:spPr bwMode="auto">
          <a:xfrm flipH="1">
            <a:off x="3900488" y="3492500"/>
            <a:ext cx="200025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3" name="Text Box 17"/>
          <p:cNvSpPr txBox="1">
            <a:spLocks noChangeArrowheads="1"/>
          </p:cNvSpPr>
          <p:nvPr/>
        </p:nvSpPr>
        <p:spPr bwMode="auto">
          <a:xfrm>
            <a:off x="3594100" y="3544888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4527550" y="3249613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3544888" y="25288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6869" name="Line 21"/>
          <p:cNvSpPr>
            <a:spLocks noChangeShapeType="1"/>
          </p:cNvSpPr>
          <p:nvPr/>
        </p:nvSpPr>
        <p:spPr bwMode="auto">
          <a:xfrm>
            <a:off x="3086100" y="2798763"/>
            <a:ext cx="0" cy="148113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4841875" y="1673225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6876" name="Line 28"/>
          <p:cNvSpPr>
            <a:spLocks noChangeShapeType="1"/>
          </p:cNvSpPr>
          <p:nvPr/>
        </p:nvSpPr>
        <p:spPr bwMode="auto">
          <a:xfrm>
            <a:off x="4983163" y="2098675"/>
            <a:ext cx="0" cy="24526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9" name="Line 36"/>
          <p:cNvSpPr>
            <a:spLocks noChangeShapeType="1"/>
          </p:cNvSpPr>
          <p:nvPr/>
        </p:nvSpPr>
        <p:spPr bwMode="auto">
          <a:xfrm>
            <a:off x="3762375" y="2708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0" name="Line 37"/>
          <p:cNvSpPr>
            <a:spLocks noChangeShapeType="1"/>
          </p:cNvSpPr>
          <p:nvPr/>
        </p:nvSpPr>
        <p:spPr bwMode="auto">
          <a:xfrm flipV="1">
            <a:off x="4525963" y="3517900"/>
            <a:ext cx="46037" cy="16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1" name="Line 38"/>
          <p:cNvSpPr>
            <a:spLocks noChangeShapeType="1"/>
          </p:cNvSpPr>
          <p:nvPr/>
        </p:nvSpPr>
        <p:spPr bwMode="auto">
          <a:xfrm>
            <a:off x="3228975" y="3743325"/>
            <a:ext cx="93663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2" name="Text Box 45"/>
          <p:cNvSpPr txBox="1">
            <a:spLocks noChangeArrowheads="1"/>
          </p:cNvSpPr>
          <p:nvPr/>
        </p:nvSpPr>
        <p:spPr bwMode="auto">
          <a:xfrm>
            <a:off x="3941763" y="3571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z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053" name="Text Box 46"/>
          <p:cNvSpPr txBox="1">
            <a:spLocks noChangeArrowheads="1"/>
          </p:cNvSpPr>
          <p:nvPr/>
        </p:nvSpPr>
        <p:spPr bwMode="auto">
          <a:xfrm>
            <a:off x="3041650" y="34290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6897" name="Line 49"/>
          <p:cNvSpPr>
            <a:spLocks noChangeShapeType="1"/>
          </p:cNvSpPr>
          <p:nvPr/>
        </p:nvSpPr>
        <p:spPr bwMode="auto">
          <a:xfrm>
            <a:off x="3086100" y="2754313"/>
            <a:ext cx="1890713" cy="2254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898" name="Line 50"/>
          <p:cNvSpPr>
            <a:spLocks noChangeShapeType="1"/>
          </p:cNvSpPr>
          <p:nvPr/>
        </p:nvSpPr>
        <p:spPr bwMode="auto">
          <a:xfrm>
            <a:off x="3132138" y="4329113"/>
            <a:ext cx="1890712" cy="2254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7" name="Text Box 51"/>
          <p:cNvSpPr txBox="1">
            <a:spLocks noChangeArrowheads="1"/>
          </p:cNvSpPr>
          <p:nvPr/>
        </p:nvSpPr>
        <p:spPr bwMode="auto">
          <a:xfrm>
            <a:off x="2771775" y="23495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B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6891" name="Oval 43"/>
          <p:cNvSpPr>
            <a:spLocks noChangeArrowheads="1"/>
          </p:cNvSpPr>
          <p:nvPr/>
        </p:nvSpPr>
        <p:spPr bwMode="auto">
          <a:xfrm>
            <a:off x="4932363" y="29337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00" name="Line 52"/>
          <p:cNvSpPr>
            <a:spLocks noChangeShapeType="1"/>
          </p:cNvSpPr>
          <p:nvPr/>
        </p:nvSpPr>
        <p:spPr bwMode="auto">
          <a:xfrm flipV="1">
            <a:off x="4773613" y="27368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01" name="Line 53"/>
          <p:cNvSpPr>
            <a:spLocks noChangeShapeType="1"/>
          </p:cNvSpPr>
          <p:nvPr/>
        </p:nvSpPr>
        <p:spPr bwMode="auto">
          <a:xfrm>
            <a:off x="4778375" y="2736850"/>
            <a:ext cx="198438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02" name="Line 54"/>
          <p:cNvSpPr>
            <a:spLocks noChangeShapeType="1"/>
          </p:cNvSpPr>
          <p:nvPr/>
        </p:nvSpPr>
        <p:spPr bwMode="auto">
          <a:xfrm>
            <a:off x="2967038" y="4043363"/>
            <a:ext cx="2043112" cy="504825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03" name="Line 55"/>
          <p:cNvSpPr>
            <a:spLocks noChangeShapeType="1"/>
          </p:cNvSpPr>
          <p:nvPr/>
        </p:nvSpPr>
        <p:spPr bwMode="auto">
          <a:xfrm>
            <a:off x="2687638" y="4208463"/>
            <a:ext cx="404812" cy="111125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04" name="Line 56"/>
          <p:cNvSpPr>
            <a:spLocks noChangeShapeType="1"/>
          </p:cNvSpPr>
          <p:nvPr/>
        </p:nvSpPr>
        <p:spPr bwMode="auto">
          <a:xfrm flipH="1">
            <a:off x="3116263" y="3536950"/>
            <a:ext cx="1204912" cy="769938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05" name="Line 57"/>
          <p:cNvSpPr>
            <a:spLocks noChangeShapeType="1"/>
          </p:cNvSpPr>
          <p:nvPr/>
        </p:nvSpPr>
        <p:spPr bwMode="auto">
          <a:xfrm flipH="1">
            <a:off x="4970463" y="3956050"/>
            <a:ext cx="950912" cy="604838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06" name="Rectangle 58"/>
          <p:cNvSpPr>
            <a:spLocks noChangeArrowheads="1"/>
          </p:cNvSpPr>
          <p:nvPr/>
        </p:nvSpPr>
        <p:spPr bwMode="auto">
          <a:xfrm>
            <a:off x="2592388" y="365442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x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6907" name="Rectangle 59"/>
          <p:cNvSpPr>
            <a:spLocks noChangeArrowheads="1"/>
          </p:cNvSpPr>
          <p:nvPr/>
        </p:nvSpPr>
        <p:spPr bwMode="auto">
          <a:xfrm>
            <a:off x="2276475" y="38338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x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6888" name="Oval 40"/>
          <p:cNvSpPr>
            <a:spLocks noChangeArrowheads="1"/>
          </p:cNvSpPr>
          <p:nvPr/>
        </p:nvSpPr>
        <p:spPr bwMode="auto">
          <a:xfrm>
            <a:off x="3048000" y="4271963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87" name="Oval 39"/>
          <p:cNvSpPr>
            <a:spLocks noChangeArrowheads="1"/>
          </p:cNvSpPr>
          <p:nvPr/>
        </p:nvSpPr>
        <p:spPr bwMode="auto">
          <a:xfrm>
            <a:off x="4932363" y="45085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08" name="Rectangle 60"/>
          <p:cNvSpPr>
            <a:spLocks noChangeArrowheads="1"/>
          </p:cNvSpPr>
          <p:nvPr/>
        </p:nvSpPr>
        <p:spPr bwMode="auto">
          <a:xfrm>
            <a:off x="5876925" y="3519488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y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6909" name="Rectangle 61"/>
          <p:cNvSpPr>
            <a:spLocks noChangeArrowheads="1"/>
          </p:cNvSpPr>
          <p:nvPr/>
        </p:nvSpPr>
        <p:spPr bwMode="auto">
          <a:xfrm>
            <a:off x="4211638" y="31146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y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6910" name="Line 62"/>
          <p:cNvSpPr>
            <a:spLocks noChangeShapeType="1"/>
          </p:cNvSpPr>
          <p:nvPr/>
        </p:nvSpPr>
        <p:spPr bwMode="auto">
          <a:xfrm flipH="1" flipV="1">
            <a:off x="3851275" y="3429000"/>
            <a:ext cx="1081088" cy="10795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11" name="Line 63"/>
          <p:cNvSpPr>
            <a:spLocks noChangeShapeType="1"/>
          </p:cNvSpPr>
          <p:nvPr/>
        </p:nvSpPr>
        <p:spPr bwMode="auto">
          <a:xfrm flipH="1" flipV="1">
            <a:off x="3851275" y="954088"/>
            <a:ext cx="1081088" cy="10795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12" name="Line 64"/>
          <p:cNvSpPr>
            <a:spLocks noChangeShapeType="1"/>
          </p:cNvSpPr>
          <p:nvPr/>
        </p:nvSpPr>
        <p:spPr bwMode="auto">
          <a:xfrm flipV="1">
            <a:off x="3132138" y="3429000"/>
            <a:ext cx="719137" cy="8556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13" name="Line 65"/>
          <p:cNvSpPr>
            <a:spLocks noChangeShapeType="1"/>
          </p:cNvSpPr>
          <p:nvPr/>
        </p:nvSpPr>
        <p:spPr bwMode="auto">
          <a:xfrm flipV="1">
            <a:off x="3132138" y="1854200"/>
            <a:ext cx="719137" cy="8556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14" name="Rectangle 66"/>
          <p:cNvSpPr>
            <a:spLocks noChangeArrowheads="1"/>
          </p:cNvSpPr>
          <p:nvPr/>
        </p:nvSpPr>
        <p:spPr bwMode="auto">
          <a:xfrm>
            <a:off x="3446463" y="773113"/>
            <a:ext cx="382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z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6915" name="Rectangle 67"/>
          <p:cNvSpPr>
            <a:spLocks noChangeArrowheads="1"/>
          </p:cNvSpPr>
          <p:nvPr/>
        </p:nvSpPr>
        <p:spPr bwMode="auto">
          <a:xfrm>
            <a:off x="3402013" y="1538288"/>
            <a:ext cx="382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z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6916" name="Line 68"/>
          <p:cNvSpPr>
            <a:spLocks noChangeShapeType="1"/>
          </p:cNvSpPr>
          <p:nvPr/>
        </p:nvSpPr>
        <p:spPr bwMode="auto">
          <a:xfrm flipH="1" flipV="1">
            <a:off x="3851275" y="1854200"/>
            <a:ext cx="1081088" cy="10795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17" name="Line 69"/>
          <p:cNvSpPr>
            <a:spLocks noChangeShapeType="1"/>
          </p:cNvSpPr>
          <p:nvPr/>
        </p:nvSpPr>
        <p:spPr bwMode="auto">
          <a:xfrm flipH="1">
            <a:off x="2693988" y="4033838"/>
            <a:ext cx="250825" cy="1682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06918" name="Line 70"/>
          <p:cNvSpPr>
            <a:spLocks noChangeShapeType="1"/>
          </p:cNvSpPr>
          <p:nvPr/>
        </p:nvSpPr>
        <p:spPr bwMode="auto">
          <a:xfrm>
            <a:off x="3276600" y="4210050"/>
            <a:ext cx="16510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19" name="Line 71"/>
          <p:cNvSpPr>
            <a:spLocks noChangeShapeType="1"/>
          </p:cNvSpPr>
          <p:nvPr/>
        </p:nvSpPr>
        <p:spPr bwMode="auto">
          <a:xfrm flipV="1">
            <a:off x="3435350" y="4191000"/>
            <a:ext cx="107950" cy="6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20" name="Line 72"/>
          <p:cNvSpPr>
            <a:spLocks noChangeShapeType="1"/>
          </p:cNvSpPr>
          <p:nvPr/>
        </p:nvSpPr>
        <p:spPr bwMode="auto">
          <a:xfrm>
            <a:off x="4298950" y="3536950"/>
            <a:ext cx="1606550" cy="406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06922" name="Line 74"/>
          <p:cNvSpPr>
            <a:spLocks noChangeShapeType="1"/>
          </p:cNvSpPr>
          <p:nvPr/>
        </p:nvSpPr>
        <p:spPr bwMode="auto">
          <a:xfrm>
            <a:off x="3854450" y="958850"/>
            <a:ext cx="0" cy="901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06923" name="Text Box 75"/>
          <p:cNvSpPr txBox="1">
            <a:spLocks noChangeArrowheads="1"/>
          </p:cNvSpPr>
          <p:nvPr/>
        </p:nvSpPr>
        <p:spPr bwMode="auto">
          <a:xfrm>
            <a:off x="1511300" y="3429000"/>
            <a:ext cx="85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|x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  <a:cs typeface="Arial" charset="0"/>
              </a:rPr>
              <a:t>–x</a:t>
            </a:r>
            <a:r>
              <a:rPr lang="en-US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cs typeface="Arial" charset="0"/>
              </a:rPr>
              <a:t>|</a:t>
            </a:r>
          </a:p>
        </p:txBody>
      </p:sp>
      <p:sp>
        <p:nvSpPr>
          <p:cNvPr id="206924" name="Line 76"/>
          <p:cNvSpPr>
            <a:spLocks noChangeShapeType="1"/>
          </p:cNvSpPr>
          <p:nvPr/>
        </p:nvSpPr>
        <p:spPr bwMode="auto">
          <a:xfrm>
            <a:off x="2276475" y="3789363"/>
            <a:ext cx="4953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925" name="Text Box 77"/>
          <p:cNvSpPr txBox="1">
            <a:spLocks noChangeArrowheads="1"/>
          </p:cNvSpPr>
          <p:nvPr/>
        </p:nvSpPr>
        <p:spPr bwMode="auto">
          <a:xfrm rot="811164">
            <a:off x="4918075" y="3389313"/>
            <a:ext cx="855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|y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  <a:cs typeface="Arial" charset="0"/>
              </a:rPr>
              <a:t>–y</a:t>
            </a:r>
            <a:r>
              <a:rPr lang="en-US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cs typeface="Arial" charset="0"/>
              </a:rPr>
              <a:t>|</a:t>
            </a:r>
          </a:p>
        </p:txBody>
      </p:sp>
      <p:sp>
        <p:nvSpPr>
          <p:cNvPr id="206926" name="Text Box 78"/>
          <p:cNvSpPr txBox="1">
            <a:spLocks noChangeArrowheads="1"/>
          </p:cNvSpPr>
          <p:nvPr/>
        </p:nvSpPr>
        <p:spPr bwMode="auto">
          <a:xfrm>
            <a:off x="2906713" y="1179513"/>
            <a:ext cx="855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|z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  <a:cs typeface="Arial" charset="0"/>
              </a:rPr>
              <a:t>–z</a:t>
            </a:r>
            <a:r>
              <a:rPr lang="en-US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cs typeface="Arial" charset="0"/>
              </a:rPr>
              <a:t>|</a:t>
            </a:r>
          </a:p>
        </p:txBody>
      </p:sp>
      <p:sp>
        <p:nvSpPr>
          <p:cNvPr id="206880" name="Line 32"/>
          <p:cNvSpPr>
            <a:spLocks noChangeShapeType="1"/>
          </p:cNvSpPr>
          <p:nvPr/>
        </p:nvSpPr>
        <p:spPr bwMode="auto">
          <a:xfrm flipH="1">
            <a:off x="3086100" y="2100263"/>
            <a:ext cx="1865313" cy="65405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8" name="Oval 35"/>
          <p:cNvSpPr>
            <a:spLocks noChangeArrowheads="1"/>
          </p:cNvSpPr>
          <p:nvPr/>
        </p:nvSpPr>
        <p:spPr bwMode="auto">
          <a:xfrm>
            <a:off x="4938713" y="2028825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Oval 44"/>
          <p:cNvSpPr>
            <a:spLocks noChangeArrowheads="1"/>
          </p:cNvSpPr>
          <p:nvPr/>
        </p:nvSpPr>
        <p:spPr bwMode="auto">
          <a:xfrm>
            <a:off x="3041650" y="270827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38" name="Text Box 90"/>
          <p:cNvSpPr txBox="1">
            <a:spLocks noChangeArrowheads="1"/>
          </p:cNvSpPr>
          <p:nvPr/>
        </p:nvSpPr>
        <p:spPr bwMode="auto">
          <a:xfrm>
            <a:off x="5067300" y="2798763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C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graphicFrame>
        <p:nvGraphicFramePr>
          <p:cNvPr id="206941" name="Object 93"/>
          <p:cNvGraphicFramePr>
            <a:graphicFrameLocks noChangeAspect="1"/>
          </p:cNvGraphicFramePr>
          <p:nvPr/>
        </p:nvGraphicFramePr>
        <p:xfrm>
          <a:off x="1295400" y="5181600"/>
          <a:ext cx="6946748" cy="1042988"/>
        </p:xfrm>
        <a:graphic>
          <a:graphicData uri="http://schemas.openxmlformats.org/presentationml/2006/ole">
            <p:oleObj spid="_x0000_s29699" name="Equation" r:id="rId3" imgW="2197080" imgH="330120" progId="">
              <p:embed/>
            </p:oleObj>
          </a:graphicData>
        </a:graphic>
      </p:graphicFrame>
      <p:sp>
        <p:nvSpPr>
          <p:cNvPr id="67" name="Заголовок 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200" b="1" dirty="0" smtClean="0">
                <a:solidFill>
                  <a:schemeClr val="tx1"/>
                </a:solidFill>
              </a:rPr>
              <a:t>Расстояние между точками </a:t>
            </a:r>
            <a:r>
              <a:rPr lang="en-US" sz="3200" b="1" dirty="0" smtClean="0">
                <a:solidFill>
                  <a:schemeClr val="tx1"/>
                </a:solidFill>
              </a:rPr>
              <a:t>A(x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1" dirty="0" smtClean="0">
                <a:solidFill>
                  <a:schemeClr val="tx1"/>
                </a:solidFill>
              </a:rPr>
              <a:t>; y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1" dirty="0" smtClean="0">
                <a:solidFill>
                  <a:schemeClr val="tx1"/>
                </a:solidFill>
              </a:rPr>
              <a:t>; 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1" dirty="0" smtClean="0">
                <a:solidFill>
                  <a:schemeClr val="tx1"/>
                </a:solidFill>
              </a:rPr>
              <a:t>) </a:t>
            </a:r>
            <a:r>
              <a:rPr lang="ru-RU" sz="3200" b="1" dirty="0" smtClean="0">
                <a:solidFill>
                  <a:schemeClr val="tx1"/>
                </a:solidFill>
              </a:rPr>
              <a:t>и </a:t>
            </a:r>
            <a:r>
              <a:rPr lang="en-US" sz="3200" b="1" dirty="0" smtClean="0">
                <a:solidFill>
                  <a:schemeClr val="tx1"/>
                </a:solidFill>
              </a:rPr>
              <a:t>B(x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; y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; 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)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ru-RU" dirty="0" smtClean="0"/>
              <a:t>. Найдите расстояние между точками: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904999"/>
          </a:xfrm>
        </p:spPr>
        <p:txBody>
          <a:bodyPr/>
          <a:lstStyle/>
          <a:p>
            <a:r>
              <a:rPr lang="en-US" sz="4800" dirty="0" smtClean="0"/>
              <a:t>C (5; 0; -3)</a:t>
            </a:r>
          </a:p>
          <a:p>
            <a:r>
              <a:rPr lang="en-US" sz="4800" dirty="0" smtClean="0"/>
              <a:t>D (0; -1; 1)</a:t>
            </a:r>
            <a:endParaRPr lang="ru-RU" sz="4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429000"/>
            <a:ext cx="7305675" cy="120015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800600"/>
            <a:ext cx="5820103" cy="762000"/>
          </a:xfrm>
          <a:prstGeom prst="rect">
            <a:avLst/>
          </a:prstGeom>
          <a:noFill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ru-RU" dirty="0" smtClean="0"/>
              <a:t>. Найдите координаты середины отрезка: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904999"/>
          </a:xfrm>
        </p:spPr>
        <p:txBody>
          <a:bodyPr/>
          <a:lstStyle/>
          <a:p>
            <a:r>
              <a:rPr lang="en-US" sz="4800" dirty="0" smtClean="0"/>
              <a:t>M (6; 0; -3)</a:t>
            </a:r>
          </a:p>
          <a:p>
            <a:r>
              <a:rPr lang="en-US" sz="4800" dirty="0" smtClean="0"/>
              <a:t>N (0; -2; 1)</a:t>
            </a:r>
            <a:endParaRPr lang="ru-RU" sz="4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1676400"/>
            <a:ext cx="3886200" cy="1213033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048000"/>
            <a:ext cx="4114800" cy="1160309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4343400"/>
            <a:ext cx="4361793" cy="1219200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46" name="Line 74"/>
          <p:cNvSpPr>
            <a:spLocks noChangeShapeType="1"/>
          </p:cNvSpPr>
          <p:nvPr/>
        </p:nvSpPr>
        <p:spPr bwMode="auto">
          <a:xfrm>
            <a:off x="2816225" y="4129088"/>
            <a:ext cx="1211263" cy="300037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 flipH="1">
            <a:off x="1692275" y="3429000"/>
            <a:ext cx="215900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3851275" y="3429000"/>
            <a:ext cx="288131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 flipV="1">
            <a:off x="3851275" y="638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3851275" y="3327400"/>
            <a:ext cx="0" cy="1485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>
            <a:off x="3851275" y="2214563"/>
            <a:ext cx="1890713" cy="12144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1422400" y="45085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1695450" y="2886075"/>
            <a:ext cx="2157413" cy="542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6642100" y="3743325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y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 flipV="1">
            <a:off x="3627438" y="3303588"/>
            <a:ext cx="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12"/>
          <p:cNvSpPr>
            <a:spLocks noChangeShapeType="1"/>
          </p:cNvSpPr>
          <p:nvPr/>
        </p:nvSpPr>
        <p:spPr bwMode="auto">
          <a:xfrm flipV="1">
            <a:off x="3627438" y="3143250"/>
            <a:ext cx="225425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2" name="Line 13"/>
          <p:cNvSpPr>
            <a:spLocks noChangeShapeType="1"/>
          </p:cNvSpPr>
          <p:nvPr/>
        </p:nvSpPr>
        <p:spPr bwMode="auto">
          <a:xfrm flipH="1" flipV="1">
            <a:off x="4090988" y="3219450"/>
            <a:ext cx="4762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Line 14"/>
          <p:cNvSpPr>
            <a:spLocks noChangeShapeType="1"/>
          </p:cNvSpPr>
          <p:nvPr/>
        </p:nvSpPr>
        <p:spPr bwMode="auto">
          <a:xfrm>
            <a:off x="3852863" y="3152775"/>
            <a:ext cx="233362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4" name="Line 15"/>
          <p:cNvSpPr>
            <a:spLocks noChangeShapeType="1"/>
          </p:cNvSpPr>
          <p:nvPr/>
        </p:nvSpPr>
        <p:spPr bwMode="auto">
          <a:xfrm>
            <a:off x="3627438" y="3568700"/>
            <a:ext cx="26352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5" name="Line 16"/>
          <p:cNvSpPr>
            <a:spLocks noChangeShapeType="1"/>
          </p:cNvSpPr>
          <p:nvPr/>
        </p:nvSpPr>
        <p:spPr bwMode="auto">
          <a:xfrm flipH="1">
            <a:off x="3900488" y="3492500"/>
            <a:ext cx="200025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3594100" y="3544888"/>
            <a:ext cx="315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527550" y="3249613"/>
            <a:ext cx="404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3544888" y="25288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7892" name="Line 20"/>
          <p:cNvSpPr>
            <a:spLocks noChangeShapeType="1"/>
          </p:cNvSpPr>
          <p:nvPr/>
        </p:nvSpPr>
        <p:spPr bwMode="auto">
          <a:xfrm>
            <a:off x="3086100" y="2798763"/>
            <a:ext cx="0" cy="1481137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4841875" y="1673225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A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7894" name="Line 22"/>
          <p:cNvSpPr>
            <a:spLocks noChangeShapeType="1"/>
          </p:cNvSpPr>
          <p:nvPr/>
        </p:nvSpPr>
        <p:spPr bwMode="auto">
          <a:xfrm>
            <a:off x="4983163" y="2098675"/>
            <a:ext cx="0" cy="245268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23"/>
          <p:cNvSpPr>
            <a:spLocks noChangeShapeType="1"/>
          </p:cNvSpPr>
          <p:nvPr/>
        </p:nvSpPr>
        <p:spPr bwMode="auto">
          <a:xfrm>
            <a:off x="3762375" y="2708275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 flipV="1">
            <a:off x="4525963" y="3517900"/>
            <a:ext cx="46037" cy="16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Line 25"/>
          <p:cNvSpPr>
            <a:spLocks noChangeShapeType="1"/>
          </p:cNvSpPr>
          <p:nvPr/>
        </p:nvSpPr>
        <p:spPr bwMode="auto">
          <a:xfrm>
            <a:off x="3228975" y="3743325"/>
            <a:ext cx="93663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3941763" y="357188"/>
            <a:ext cx="404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1"/>
                </a:solidFill>
                <a:latin typeface="Tahoma" pitchFamily="34" charset="0"/>
              </a:rPr>
              <a:t>z</a:t>
            </a:r>
            <a:endParaRPr lang="ru-RU" b="1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3041650" y="3429000"/>
            <a:ext cx="40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7902" name="Line 30"/>
          <p:cNvSpPr>
            <a:spLocks noChangeShapeType="1"/>
          </p:cNvSpPr>
          <p:nvPr/>
        </p:nvSpPr>
        <p:spPr bwMode="auto">
          <a:xfrm>
            <a:off x="3132138" y="4329113"/>
            <a:ext cx="1890712" cy="2254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771775" y="23495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B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2967038" y="4043363"/>
            <a:ext cx="2043112" cy="504825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>
            <a:off x="2687638" y="4208463"/>
            <a:ext cx="404812" cy="111125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116263" y="3536950"/>
            <a:ext cx="1204912" cy="769938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4970463" y="3956050"/>
            <a:ext cx="950912" cy="604838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11" name="Rectangle 39"/>
          <p:cNvSpPr>
            <a:spLocks noChangeArrowheads="1"/>
          </p:cNvSpPr>
          <p:nvPr/>
        </p:nvSpPr>
        <p:spPr bwMode="auto">
          <a:xfrm>
            <a:off x="2592388" y="365442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x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7912" name="Rectangle 40"/>
          <p:cNvSpPr>
            <a:spLocks noChangeArrowheads="1"/>
          </p:cNvSpPr>
          <p:nvPr/>
        </p:nvSpPr>
        <p:spPr bwMode="auto">
          <a:xfrm>
            <a:off x="2276475" y="38338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x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7913" name="Oval 41"/>
          <p:cNvSpPr>
            <a:spLocks noChangeArrowheads="1"/>
          </p:cNvSpPr>
          <p:nvPr/>
        </p:nvSpPr>
        <p:spPr bwMode="auto">
          <a:xfrm>
            <a:off x="3048000" y="4271963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14" name="Oval 42"/>
          <p:cNvSpPr>
            <a:spLocks noChangeArrowheads="1"/>
          </p:cNvSpPr>
          <p:nvPr/>
        </p:nvSpPr>
        <p:spPr bwMode="auto">
          <a:xfrm>
            <a:off x="4932363" y="45085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15" name="Rectangle 43"/>
          <p:cNvSpPr>
            <a:spLocks noChangeArrowheads="1"/>
          </p:cNvSpPr>
          <p:nvPr/>
        </p:nvSpPr>
        <p:spPr bwMode="auto">
          <a:xfrm>
            <a:off x="5876925" y="3519488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y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7916" name="Rectangle 44"/>
          <p:cNvSpPr>
            <a:spLocks noChangeArrowheads="1"/>
          </p:cNvSpPr>
          <p:nvPr/>
        </p:nvSpPr>
        <p:spPr bwMode="auto">
          <a:xfrm>
            <a:off x="4211638" y="31146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y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7917" name="Line 45"/>
          <p:cNvSpPr>
            <a:spLocks noChangeShapeType="1"/>
          </p:cNvSpPr>
          <p:nvPr/>
        </p:nvSpPr>
        <p:spPr bwMode="auto">
          <a:xfrm flipH="1" flipV="1">
            <a:off x="3851275" y="3429000"/>
            <a:ext cx="1081088" cy="10795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18" name="Line 46"/>
          <p:cNvSpPr>
            <a:spLocks noChangeShapeType="1"/>
          </p:cNvSpPr>
          <p:nvPr/>
        </p:nvSpPr>
        <p:spPr bwMode="auto">
          <a:xfrm flipH="1" flipV="1">
            <a:off x="3851275" y="954088"/>
            <a:ext cx="1081088" cy="10795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19" name="Line 47"/>
          <p:cNvSpPr>
            <a:spLocks noChangeShapeType="1"/>
          </p:cNvSpPr>
          <p:nvPr/>
        </p:nvSpPr>
        <p:spPr bwMode="auto">
          <a:xfrm flipV="1">
            <a:off x="3132138" y="3429000"/>
            <a:ext cx="719137" cy="8556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20" name="Line 48"/>
          <p:cNvSpPr>
            <a:spLocks noChangeShapeType="1"/>
          </p:cNvSpPr>
          <p:nvPr/>
        </p:nvSpPr>
        <p:spPr bwMode="auto">
          <a:xfrm flipV="1">
            <a:off x="3132138" y="1854200"/>
            <a:ext cx="719137" cy="8556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21" name="Rectangle 49"/>
          <p:cNvSpPr>
            <a:spLocks noChangeArrowheads="1"/>
          </p:cNvSpPr>
          <p:nvPr/>
        </p:nvSpPr>
        <p:spPr bwMode="auto">
          <a:xfrm>
            <a:off x="3446463" y="773113"/>
            <a:ext cx="382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z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7922" name="Rectangle 50"/>
          <p:cNvSpPr>
            <a:spLocks noChangeArrowheads="1"/>
          </p:cNvSpPr>
          <p:nvPr/>
        </p:nvSpPr>
        <p:spPr bwMode="auto">
          <a:xfrm>
            <a:off x="3402013" y="1538288"/>
            <a:ext cx="382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z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ru-RU" baseline="-25000">
              <a:solidFill>
                <a:schemeClr val="tx1"/>
              </a:solidFill>
            </a:endParaRPr>
          </a:p>
        </p:txBody>
      </p:sp>
      <p:sp>
        <p:nvSpPr>
          <p:cNvPr id="207933" name="Line 61"/>
          <p:cNvSpPr>
            <a:spLocks noChangeShapeType="1"/>
          </p:cNvSpPr>
          <p:nvPr/>
        </p:nvSpPr>
        <p:spPr bwMode="auto">
          <a:xfrm flipH="1">
            <a:off x="3086100" y="2100263"/>
            <a:ext cx="1865313" cy="65405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7" name="Oval 62"/>
          <p:cNvSpPr>
            <a:spLocks noChangeArrowheads="1"/>
          </p:cNvSpPr>
          <p:nvPr/>
        </p:nvSpPr>
        <p:spPr bwMode="auto">
          <a:xfrm>
            <a:off x="4938713" y="2028825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8" name="Oval 63"/>
          <p:cNvSpPr>
            <a:spLocks noChangeArrowheads="1"/>
          </p:cNvSpPr>
          <p:nvPr/>
        </p:nvSpPr>
        <p:spPr bwMode="auto">
          <a:xfrm>
            <a:off x="3041650" y="270827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39" name="Oval 67"/>
          <p:cNvSpPr>
            <a:spLocks noChangeArrowheads="1"/>
          </p:cNvSpPr>
          <p:nvPr/>
        </p:nvSpPr>
        <p:spPr bwMode="auto">
          <a:xfrm>
            <a:off x="3987800" y="2368550"/>
            <a:ext cx="90488" cy="90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40" name="Line 68"/>
          <p:cNvSpPr>
            <a:spLocks noChangeShapeType="1"/>
          </p:cNvSpPr>
          <p:nvPr/>
        </p:nvSpPr>
        <p:spPr bwMode="auto">
          <a:xfrm>
            <a:off x="3536950" y="2528888"/>
            <a:ext cx="44450" cy="13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41" name="Line 69"/>
          <p:cNvSpPr>
            <a:spLocks noChangeShapeType="1"/>
          </p:cNvSpPr>
          <p:nvPr/>
        </p:nvSpPr>
        <p:spPr bwMode="auto">
          <a:xfrm>
            <a:off x="4421188" y="2225675"/>
            <a:ext cx="44450" cy="134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42" name="Text Box 70"/>
          <p:cNvSpPr txBox="1">
            <a:spLocks noChangeArrowheads="1"/>
          </p:cNvSpPr>
          <p:nvPr/>
        </p:nvSpPr>
        <p:spPr bwMode="auto">
          <a:xfrm>
            <a:off x="4040188" y="2343150"/>
            <a:ext cx="49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M</a:t>
            </a:r>
            <a:endParaRPr lang="ru-RU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7943" name="Line 71"/>
          <p:cNvSpPr>
            <a:spLocks noChangeShapeType="1"/>
          </p:cNvSpPr>
          <p:nvPr/>
        </p:nvSpPr>
        <p:spPr bwMode="auto">
          <a:xfrm>
            <a:off x="4027488" y="2476500"/>
            <a:ext cx="0" cy="19431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44" name="Oval 72"/>
          <p:cNvSpPr>
            <a:spLocks noChangeArrowheads="1"/>
          </p:cNvSpPr>
          <p:nvPr/>
        </p:nvSpPr>
        <p:spPr bwMode="auto">
          <a:xfrm>
            <a:off x="3981450" y="439578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45" name="Line 73"/>
          <p:cNvSpPr>
            <a:spLocks noChangeShapeType="1"/>
          </p:cNvSpPr>
          <p:nvPr/>
        </p:nvSpPr>
        <p:spPr bwMode="auto">
          <a:xfrm flipH="1">
            <a:off x="4064000" y="3746500"/>
            <a:ext cx="1035050" cy="657225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47" name="Line 75"/>
          <p:cNvSpPr>
            <a:spLocks noChangeShapeType="1"/>
          </p:cNvSpPr>
          <p:nvPr/>
        </p:nvSpPr>
        <p:spPr bwMode="auto">
          <a:xfrm flipH="1" flipV="1">
            <a:off x="3851275" y="3429000"/>
            <a:ext cx="153988" cy="9779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48" name="Line 76"/>
          <p:cNvSpPr>
            <a:spLocks noChangeShapeType="1"/>
          </p:cNvSpPr>
          <p:nvPr/>
        </p:nvSpPr>
        <p:spPr bwMode="auto">
          <a:xfrm flipH="1" flipV="1">
            <a:off x="3859213" y="1404938"/>
            <a:ext cx="153987" cy="9779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49" name="Line 77"/>
          <p:cNvSpPr>
            <a:spLocks noChangeShapeType="1"/>
          </p:cNvSpPr>
          <p:nvPr/>
        </p:nvSpPr>
        <p:spPr bwMode="auto">
          <a:xfrm flipH="1">
            <a:off x="4360863" y="4432300"/>
            <a:ext cx="38100" cy="128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50" name="Line 78"/>
          <p:cNvSpPr>
            <a:spLocks noChangeShapeType="1"/>
          </p:cNvSpPr>
          <p:nvPr/>
        </p:nvSpPr>
        <p:spPr bwMode="auto">
          <a:xfrm flipH="1">
            <a:off x="4419600" y="4440238"/>
            <a:ext cx="38100" cy="128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51" name="Line 79"/>
          <p:cNvSpPr>
            <a:spLocks noChangeShapeType="1"/>
          </p:cNvSpPr>
          <p:nvPr/>
        </p:nvSpPr>
        <p:spPr bwMode="auto">
          <a:xfrm flipH="1">
            <a:off x="3473450" y="4325938"/>
            <a:ext cx="38100" cy="128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52" name="Line 80"/>
          <p:cNvSpPr>
            <a:spLocks noChangeShapeType="1"/>
          </p:cNvSpPr>
          <p:nvPr/>
        </p:nvSpPr>
        <p:spPr bwMode="auto">
          <a:xfrm flipH="1">
            <a:off x="3532188" y="4333875"/>
            <a:ext cx="38100" cy="128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7953" name="Object 81"/>
          <p:cNvGraphicFramePr>
            <a:graphicFrameLocks noChangeAspect="1"/>
          </p:cNvGraphicFramePr>
          <p:nvPr/>
        </p:nvGraphicFramePr>
        <p:xfrm>
          <a:off x="1828800" y="5029200"/>
          <a:ext cx="5565502" cy="1350962"/>
        </p:xfrm>
        <a:graphic>
          <a:graphicData uri="http://schemas.openxmlformats.org/presentationml/2006/ole">
            <p:oleObj spid="_x0000_s30722" name="Equation" r:id="rId3" imgW="1777680" imgH="431640" progId="">
              <p:embed/>
            </p:oleObj>
          </a:graphicData>
        </a:graphic>
      </p:graphicFrame>
      <p:sp>
        <p:nvSpPr>
          <p:cNvPr id="64" name="Заголовок 63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pPr algn="r"/>
            <a:r>
              <a:rPr lang="ru-RU" sz="3200" b="1" dirty="0" smtClean="0">
                <a:solidFill>
                  <a:schemeClr val="tx1"/>
                </a:solidFill>
              </a:rPr>
              <a:t>Координаты середины отрезка АВ, где </a:t>
            </a:r>
            <a:r>
              <a:rPr lang="en-US" sz="3200" b="1" dirty="0" smtClean="0">
                <a:solidFill>
                  <a:schemeClr val="tx1"/>
                </a:solidFill>
              </a:rPr>
              <a:t>A(x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1" dirty="0" smtClean="0">
                <a:solidFill>
                  <a:schemeClr val="tx1"/>
                </a:solidFill>
              </a:rPr>
              <a:t>; y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1" dirty="0" smtClean="0">
                <a:solidFill>
                  <a:schemeClr val="tx1"/>
                </a:solidFill>
              </a:rPr>
              <a:t>; 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1" dirty="0" smtClean="0">
                <a:solidFill>
                  <a:schemeClr val="tx1"/>
                </a:solidFill>
              </a:rPr>
              <a:t>) </a:t>
            </a:r>
            <a:r>
              <a:rPr lang="ru-RU" sz="3200" b="1" dirty="0" smtClean="0">
                <a:solidFill>
                  <a:schemeClr val="tx1"/>
                </a:solidFill>
              </a:rPr>
              <a:t>и </a:t>
            </a:r>
            <a:r>
              <a:rPr lang="en-US" sz="3200" b="1" dirty="0" smtClean="0">
                <a:solidFill>
                  <a:schemeClr val="tx1"/>
                </a:solidFill>
              </a:rPr>
              <a:t>B(x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; y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; 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)</a:t>
            </a:r>
            <a:endParaRPr lang="ru-RU" sz="32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ru-RU" dirty="0" smtClean="0"/>
              <a:t>. Найдите координаты середины отрезка: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1904999"/>
          </a:xfrm>
        </p:spPr>
        <p:txBody>
          <a:bodyPr/>
          <a:lstStyle/>
          <a:p>
            <a:r>
              <a:rPr lang="en-US" sz="4800" dirty="0" smtClean="0"/>
              <a:t>P (-4; 10; 4)</a:t>
            </a:r>
          </a:p>
          <a:p>
            <a:r>
              <a:rPr lang="en-US" sz="4800" dirty="0" smtClean="0"/>
              <a:t>Q (8; -8; 2)</a:t>
            </a:r>
            <a:endParaRPr lang="ru-RU" sz="4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7F76-9D85-485C-B417-E671A4BCC23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1600200"/>
            <a:ext cx="4116917" cy="11430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667000"/>
            <a:ext cx="4278489" cy="1219200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962400"/>
            <a:ext cx="4198056" cy="1295400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909</Words>
  <Application>Microsoft PowerPoint</Application>
  <PresentationFormat>Экран (4:3)</PresentationFormat>
  <Paragraphs>249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Оформление по умолчанию</vt:lpstr>
      <vt:lpstr>Equation</vt:lpstr>
      <vt:lpstr>Преобразование симметрии в пространстве. Симметрия в природе и на практике</vt:lpstr>
      <vt:lpstr>Повторим, подумаем…</vt:lpstr>
      <vt:lpstr>1. Какие из точек лежат</vt:lpstr>
      <vt:lpstr>2. Найдите расстояние между точками:</vt:lpstr>
      <vt:lpstr>Расстояние между точками A(x1; y1; z1) и B(x2; y2; z2) </vt:lpstr>
      <vt:lpstr>3. Найдите расстояние между точками:</vt:lpstr>
      <vt:lpstr>4. Найдите координаты середины отрезка:</vt:lpstr>
      <vt:lpstr>Координаты середины отрезка АВ, где A(x1; y1; z1) и B(x2; y2; z2)</vt:lpstr>
      <vt:lpstr>5. Найдите координаты середины отрезка:</vt:lpstr>
      <vt:lpstr>Самооценка:</vt:lpstr>
      <vt:lpstr>1. Какие из точек лежат</vt:lpstr>
      <vt:lpstr>2. Найдите расстояние между точками:</vt:lpstr>
      <vt:lpstr>3. Найдите расстояние между точками:</vt:lpstr>
      <vt:lpstr>4. Найдите координаты середины отрезка:</vt:lpstr>
      <vt:lpstr>5. Найдите координаты середины отрезка:</vt:lpstr>
      <vt:lpstr>Самооценка:</vt:lpstr>
      <vt:lpstr>Преобразование симметрии в пространстве. Симметрия в природе и на практике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Решите задачи</vt:lpstr>
      <vt:lpstr>Домашнее задание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Ирина</cp:lastModifiedBy>
  <cp:revision>61</cp:revision>
  <cp:lastPrinted>1601-01-01T00:00:00Z</cp:lastPrinted>
  <dcterms:created xsi:type="dcterms:W3CDTF">1601-01-01T00:00:00Z</dcterms:created>
  <dcterms:modified xsi:type="dcterms:W3CDTF">2011-03-31T01:00:34Z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