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0" r:id="rId3"/>
    <p:sldId id="271" r:id="rId4"/>
    <p:sldId id="272" r:id="rId5"/>
    <p:sldId id="273" r:id="rId6"/>
    <p:sldId id="274" r:id="rId7"/>
    <p:sldId id="257" r:id="rId8"/>
    <p:sldId id="267" r:id="rId9"/>
    <p:sldId id="268" r:id="rId10"/>
    <p:sldId id="269" r:id="rId11"/>
    <p:sldId id="263" r:id="rId12"/>
    <p:sldId id="264" r:id="rId13"/>
    <p:sldId id="265" r:id="rId14"/>
    <p:sldId id="266" r:id="rId15"/>
    <p:sldId id="258" r:id="rId16"/>
    <p:sldId id="261" r:id="rId17"/>
    <p:sldId id="262" r:id="rId18"/>
    <p:sldId id="259" r:id="rId19"/>
    <p:sldId id="260"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92205D78-F17B-43E5-9D2F-07FCB32964D0}" type="datetimeFigureOut">
              <a:rPr lang="ru-RU" smtClean="0"/>
              <a:t>20.12.2011</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50843700-7830-4A6E-9F2B-7B9D3B5313A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2205D78-F17B-43E5-9D2F-07FCB32964D0}" type="datetimeFigureOut">
              <a:rPr lang="ru-RU" smtClean="0"/>
              <a:t>20.12.2011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843700-7830-4A6E-9F2B-7B9D3B5313A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2205D78-F17B-43E5-9D2F-07FCB32964D0}" type="datetimeFigureOut">
              <a:rPr lang="ru-RU" smtClean="0"/>
              <a:t>20.12.2011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843700-7830-4A6E-9F2B-7B9D3B5313A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2205D78-F17B-43E5-9D2F-07FCB32964D0}" type="datetimeFigureOut">
              <a:rPr lang="ru-RU" smtClean="0"/>
              <a:t>20.12.2011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843700-7830-4A6E-9F2B-7B9D3B5313A6}"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205D78-F17B-43E5-9D2F-07FCB32964D0}" type="datetimeFigureOut">
              <a:rPr lang="ru-RU" smtClean="0"/>
              <a:t>20.12.2011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843700-7830-4A6E-9F2B-7B9D3B5313A6}"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92205D78-F17B-43E5-9D2F-07FCB32964D0}" type="datetimeFigureOut">
              <a:rPr lang="ru-RU" smtClean="0"/>
              <a:t>20.12.2011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843700-7830-4A6E-9F2B-7B9D3B5313A6}"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92205D78-F17B-43E5-9D2F-07FCB32964D0}" type="datetimeFigureOut">
              <a:rPr lang="ru-RU" smtClean="0"/>
              <a:t>20.12.2011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0843700-7830-4A6E-9F2B-7B9D3B5313A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2205D78-F17B-43E5-9D2F-07FCB32964D0}" type="datetimeFigureOut">
              <a:rPr lang="ru-RU" smtClean="0"/>
              <a:t>20.12.2011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0843700-7830-4A6E-9F2B-7B9D3B5313A6}"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205D78-F17B-43E5-9D2F-07FCB32964D0}" type="datetimeFigureOut">
              <a:rPr lang="ru-RU" smtClean="0"/>
              <a:t>20.12.2011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843700-7830-4A6E-9F2B-7B9D3B5313A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205D78-F17B-43E5-9D2F-07FCB32964D0}" type="datetimeFigureOut">
              <a:rPr lang="ru-RU" smtClean="0"/>
              <a:t>20.12.2011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843700-7830-4A6E-9F2B-7B9D3B5313A6}"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205D78-F17B-43E5-9D2F-07FCB32964D0}" type="datetimeFigureOut">
              <a:rPr lang="ru-RU" smtClean="0"/>
              <a:t>20.12.2011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843700-7830-4A6E-9F2B-7B9D3B5313A6}"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2205D78-F17B-43E5-9D2F-07FCB32964D0}" type="datetimeFigureOut">
              <a:rPr lang="ru-RU" smtClean="0"/>
              <a:t>20.12.2011</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50843700-7830-4A6E-9F2B-7B9D3B5313A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ooking.wild-mistress.ru/wm/cooking.nsf/publicall/2006-09-06-766304.html" TargetMode="External"/><Relationship Id="rId2" Type="http://schemas.openxmlformats.org/officeDocument/2006/relationships/hyperlink" Target="http://cooking.wild-mistress.ru/wm/cooking.nsf/cooking8"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t>Этот добрый праздник мам</a:t>
            </a:r>
            <a:endParaRPr lang="ru-RU" dirty="0"/>
          </a:p>
        </p:txBody>
      </p:sp>
      <p:sp>
        <p:nvSpPr>
          <p:cNvPr id="3" name="Подзаголовок 2"/>
          <p:cNvSpPr>
            <a:spLocks noGrp="1"/>
          </p:cNvSpPr>
          <p:nvPr>
            <p:ph type="subTitle" idx="1"/>
          </p:nvPr>
        </p:nvSpPr>
        <p:spPr>
          <a:xfrm>
            <a:off x="1403648" y="3356992"/>
            <a:ext cx="6400800" cy="2376264"/>
          </a:xfrm>
        </p:spPr>
        <p:txBody>
          <a:bodyPr>
            <a:normAutofit/>
          </a:bodyPr>
          <a:lstStyle/>
          <a:p>
            <a:r>
              <a:rPr lang="ru-RU" dirty="0" smtClean="0"/>
              <a:t>Составили учащиеся 3 «Б» класса МОУ СШ № 73 :</a:t>
            </a:r>
          </a:p>
          <a:p>
            <a:pPr marL="342900" indent="-342900">
              <a:buFont typeface="+mj-lt"/>
              <a:buAutoNum type="arabicPeriod"/>
            </a:pPr>
            <a:r>
              <a:rPr lang="ru-RU" dirty="0" smtClean="0"/>
              <a:t>Петик Карина</a:t>
            </a:r>
          </a:p>
          <a:p>
            <a:pPr marL="342900" indent="-342900">
              <a:buFont typeface="+mj-lt"/>
              <a:buAutoNum type="arabicPeriod"/>
            </a:pPr>
            <a:r>
              <a:rPr lang="ru-RU" smtClean="0"/>
              <a:t>Хараброва</a:t>
            </a:r>
            <a:r>
              <a:rPr lang="ru-RU" dirty="0" smtClean="0"/>
              <a:t> </a:t>
            </a:r>
            <a:r>
              <a:rPr lang="ru-RU" dirty="0" smtClean="0"/>
              <a:t>Виктория</a:t>
            </a:r>
          </a:p>
          <a:p>
            <a:r>
              <a:rPr lang="ru-RU" dirty="0" smtClean="0"/>
              <a:t>Руководитель: Еременко Ж.Н.</a:t>
            </a:r>
            <a:endParaRPr lang="ru-RU" dirty="0"/>
          </a:p>
        </p:txBody>
      </p:sp>
    </p:spTree>
    <p:extLst>
      <p:ext uri="{BB962C8B-B14F-4D97-AF65-F5344CB8AC3E}">
        <p14:creationId xmlns:p14="http://schemas.microsoft.com/office/powerpoint/2010/main" val="43067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764704"/>
            <a:ext cx="7488832" cy="4968552"/>
          </a:xfrm>
        </p:spPr>
        <p:txBody>
          <a:bodyPr>
            <a:noAutofit/>
          </a:bodyPr>
          <a:lstStyle/>
          <a:p>
            <a:pPr indent="0">
              <a:buNone/>
            </a:pPr>
            <a:r>
              <a:rPr lang="ru-RU" sz="1050" b="1" i="1" dirty="0">
                <a:solidFill>
                  <a:srgbClr val="FF0000"/>
                </a:solidFill>
                <a:latin typeface="Times New Roman" pitchFamily="18" charset="0"/>
                <a:cs typeface="Times New Roman" pitchFamily="18" charset="0"/>
              </a:rPr>
              <a:t>Девушке, живущей в Сети</a:t>
            </a:r>
            <a:r>
              <a:rPr lang="ru-RU" sz="1050" dirty="0">
                <a:solidFill>
                  <a:srgbClr val="FF0000"/>
                </a:solidFill>
                <a:latin typeface="Times New Roman" pitchFamily="18" charset="0"/>
                <a:cs typeface="Times New Roman" pitchFamily="18" charset="0"/>
              </a:rPr>
              <a:t/>
            </a:r>
            <a:br>
              <a:rPr lang="ru-RU" sz="1050" dirty="0">
                <a:solidFill>
                  <a:srgbClr val="FF0000"/>
                </a:solidFill>
                <a:latin typeface="Times New Roman" pitchFamily="18" charset="0"/>
                <a:cs typeface="Times New Roman" pitchFamily="18" charset="0"/>
              </a:rPr>
            </a:br>
            <a:r>
              <a:rPr lang="ru-RU" sz="1050" dirty="0">
                <a:latin typeface="Times New Roman" pitchFamily="18" charset="0"/>
                <a:cs typeface="Times New Roman" pitchFamily="18" charset="0"/>
              </a:rPr>
              <a:t> — если у нее есть компьютер, можно подарить обучающие программы, языковые, </a:t>
            </a:r>
            <a:br>
              <a:rPr lang="ru-RU" sz="1050" dirty="0">
                <a:latin typeface="Times New Roman" pitchFamily="18" charset="0"/>
                <a:cs typeface="Times New Roman" pitchFamily="18" charset="0"/>
              </a:rPr>
            </a:br>
            <a:r>
              <a:rPr lang="ru-RU" sz="1050" dirty="0">
                <a:latin typeface="Times New Roman" pitchFamily="18" charset="0"/>
                <a:cs typeface="Times New Roman" pitchFamily="18" charset="0"/>
              </a:rPr>
              <a:t> — мышку к компьютеру, коврик, «норку» для мышки </a:t>
            </a:r>
            <a:br>
              <a:rPr lang="ru-RU" sz="1050" dirty="0">
                <a:latin typeface="Times New Roman" pitchFamily="18" charset="0"/>
                <a:cs typeface="Times New Roman" pitchFamily="18" charset="0"/>
              </a:rPr>
            </a:br>
            <a:r>
              <a:rPr lang="ru-RU" sz="1050" dirty="0">
                <a:latin typeface="Times New Roman" pitchFamily="18" charset="0"/>
                <a:cs typeface="Times New Roman" pitchFamily="18" charset="0"/>
              </a:rPr>
              <a:t> — фотографии, обработанные на компьютере, монтаж, коллаж, наушники </a:t>
            </a:r>
            <a:br>
              <a:rPr lang="ru-RU" sz="1050" dirty="0">
                <a:latin typeface="Times New Roman" pitchFamily="18" charset="0"/>
                <a:cs typeface="Times New Roman" pitchFamily="18" charset="0"/>
              </a:rPr>
            </a:br>
            <a:r>
              <a:rPr lang="ru-RU" sz="1050" b="1" i="1" dirty="0">
                <a:solidFill>
                  <a:srgbClr val="FF0000"/>
                </a:solidFill>
                <a:latin typeface="Times New Roman" pitchFamily="18" charset="0"/>
                <a:cs typeface="Times New Roman" pitchFamily="18" charset="0"/>
              </a:rPr>
              <a:t>Будущей рок-звезде</a:t>
            </a:r>
            <a:r>
              <a:rPr lang="ru-RU" sz="1050" dirty="0">
                <a:solidFill>
                  <a:srgbClr val="FF0000"/>
                </a:solidFill>
                <a:latin typeface="Times New Roman" pitchFamily="18" charset="0"/>
                <a:cs typeface="Times New Roman" pitchFamily="18" charset="0"/>
              </a:rPr>
              <a:t/>
            </a:r>
            <a:br>
              <a:rPr lang="ru-RU" sz="1050" dirty="0">
                <a:solidFill>
                  <a:srgbClr val="FF0000"/>
                </a:solidFill>
                <a:latin typeface="Times New Roman" pitchFamily="18" charset="0"/>
                <a:cs typeface="Times New Roman" pitchFamily="18" charset="0"/>
              </a:rPr>
            </a:br>
            <a:r>
              <a:rPr lang="ru-RU" sz="1050" dirty="0">
                <a:latin typeface="Times New Roman" pitchFamily="18" charset="0"/>
                <a:cs typeface="Times New Roman" pitchFamily="18" charset="0"/>
              </a:rPr>
              <a:t> — гитара, самоучитель игры на гитаре, нейлоновые струны, медиатор,</a:t>
            </a:r>
            <a:br>
              <a:rPr lang="ru-RU" sz="1050" dirty="0">
                <a:latin typeface="Times New Roman" pitchFamily="18" charset="0"/>
                <a:cs typeface="Times New Roman" pitchFamily="18" charset="0"/>
              </a:rPr>
            </a:br>
            <a:r>
              <a:rPr lang="ru-RU" sz="1050" dirty="0">
                <a:latin typeface="Times New Roman" pitchFamily="18" charset="0"/>
                <a:cs typeface="Times New Roman" pitchFamily="18" charset="0"/>
              </a:rPr>
              <a:t> — чехол для гитары </a:t>
            </a:r>
            <a:br>
              <a:rPr lang="ru-RU" sz="1050" dirty="0">
                <a:latin typeface="Times New Roman" pitchFamily="18" charset="0"/>
                <a:cs typeface="Times New Roman" pitchFamily="18" charset="0"/>
              </a:rPr>
            </a:br>
            <a:r>
              <a:rPr lang="ru-RU" sz="1050" b="1" i="1" dirty="0">
                <a:solidFill>
                  <a:srgbClr val="FF0000"/>
                </a:solidFill>
                <a:latin typeface="Times New Roman" pitchFamily="18" charset="0"/>
                <a:cs typeface="Times New Roman" pitchFamily="18" charset="0"/>
              </a:rPr>
              <a:t>Светской львице</a:t>
            </a:r>
            <a:r>
              <a:rPr lang="ru-RU" sz="1050" dirty="0">
                <a:solidFill>
                  <a:srgbClr val="FF0000"/>
                </a:solidFill>
                <a:latin typeface="Times New Roman" pitchFamily="18" charset="0"/>
                <a:cs typeface="Times New Roman" pitchFamily="18" charset="0"/>
              </a:rPr>
              <a:t/>
            </a:r>
            <a:br>
              <a:rPr lang="ru-RU" sz="1050" dirty="0">
                <a:solidFill>
                  <a:srgbClr val="FF0000"/>
                </a:solidFill>
                <a:latin typeface="Times New Roman" pitchFamily="18" charset="0"/>
                <a:cs typeface="Times New Roman" pitchFamily="18" charset="0"/>
              </a:rPr>
            </a:br>
            <a:r>
              <a:rPr lang="ru-RU" sz="1050" dirty="0">
                <a:latin typeface="Times New Roman" pitchFamily="18" charset="0"/>
                <a:cs typeface="Times New Roman" pitchFamily="18" charset="0"/>
              </a:rPr>
              <a:t> — билет (театр, концерт, кино, дискотека), совместный поход </a:t>
            </a:r>
            <a:br>
              <a:rPr lang="ru-RU" sz="1050" dirty="0">
                <a:latin typeface="Times New Roman" pitchFamily="18" charset="0"/>
                <a:cs typeface="Times New Roman" pitchFamily="18" charset="0"/>
              </a:rPr>
            </a:br>
            <a:r>
              <a:rPr lang="ru-RU" sz="1050" b="1" i="1" dirty="0">
                <a:solidFill>
                  <a:srgbClr val="FF0000"/>
                </a:solidFill>
                <a:latin typeface="Times New Roman" pitchFamily="18" charset="0"/>
                <a:cs typeface="Times New Roman" pitchFamily="18" charset="0"/>
              </a:rPr>
              <a:t>Сладкоежке</a:t>
            </a:r>
            <a:r>
              <a:rPr lang="ru-RU" sz="1050" dirty="0">
                <a:latin typeface="Times New Roman" pitchFamily="18" charset="0"/>
                <a:cs typeface="Times New Roman" pitchFamily="18" charset="0"/>
              </a:rPr>
              <a:t/>
            </a:r>
            <a:br>
              <a:rPr lang="ru-RU" sz="1050" dirty="0">
                <a:latin typeface="Times New Roman" pitchFamily="18" charset="0"/>
                <a:cs typeface="Times New Roman" pitchFamily="18" charset="0"/>
              </a:rPr>
            </a:br>
            <a:r>
              <a:rPr lang="ru-RU" sz="1050" dirty="0">
                <a:latin typeface="Times New Roman" pitchFamily="18" charset="0"/>
                <a:cs typeface="Times New Roman" pitchFamily="18" charset="0"/>
              </a:rPr>
              <a:t> — шоколад (лучше — пористый)</a:t>
            </a:r>
            <a:br>
              <a:rPr lang="ru-RU" sz="1050" dirty="0">
                <a:latin typeface="Times New Roman" pitchFamily="18" charset="0"/>
                <a:cs typeface="Times New Roman" pitchFamily="18" charset="0"/>
              </a:rPr>
            </a:br>
            <a:r>
              <a:rPr lang="ru-RU" sz="1050" dirty="0">
                <a:latin typeface="Times New Roman" pitchFamily="18" charset="0"/>
                <a:cs typeface="Times New Roman" pitchFamily="18" charset="0"/>
              </a:rPr>
              <a:t> — конфеты «Рафаэлло» </a:t>
            </a:r>
            <a:br>
              <a:rPr lang="ru-RU" sz="1050" dirty="0">
                <a:latin typeface="Times New Roman" pitchFamily="18" charset="0"/>
                <a:cs typeface="Times New Roman" pitchFamily="18" charset="0"/>
              </a:rPr>
            </a:br>
            <a:r>
              <a:rPr lang="ru-RU" sz="1050" b="1" i="1" dirty="0">
                <a:solidFill>
                  <a:srgbClr val="FF0000"/>
                </a:solidFill>
                <a:latin typeface="Times New Roman" pitchFamily="18" charset="0"/>
                <a:cs typeface="Times New Roman" pitchFamily="18" charset="0"/>
              </a:rPr>
              <a:t>Сентиментальной, романтичной натуре</a:t>
            </a:r>
            <a:r>
              <a:rPr lang="ru-RU" sz="1050" dirty="0">
                <a:latin typeface="Times New Roman" pitchFamily="18" charset="0"/>
                <a:cs typeface="Times New Roman" pitchFamily="18" charset="0"/>
              </a:rPr>
              <a:t/>
            </a:r>
            <a:br>
              <a:rPr lang="ru-RU" sz="1050" dirty="0">
                <a:latin typeface="Times New Roman" pitchFamily="18" charset="0"/>
                <a:cs typeface="Times New Roman" pitchFamily="18" charset="0"/>
              </a:rPr>
            </a:br>
            <a:r>
              <a:rPr lang="ru-RU" sz="1050" dirty="0">
                <a:latin typeface="Times New Roman" pitchFamily="18" charset="0"/>
                <a:cs typeface="Times New Roman" pitchFamily="18" charset="0"/>
              </a:rPr>
              <a:t> — любимый видеофильм, аудиозапись, СD </a:t>
            </a:r>
            <a:br>
              <a:rPr lang="ru-RU" sz="1050" dirty="0">
                <a:latin typeface="Times New Roman" pitchFamily="18" charset="0"/>
                <a:cs typeface="Times New Roman" pitchFamily="18" charset="0"/>
              </a:rPr>
            </a:br>
            <a:r>
              <a:rPr lang="ru-RU" sz="1050" dirty="0">
                <a:latin typeface="Times New Roman" pitchFamily="18" charset="0"/>
                <a:cs typeface="Times New Roman" pitchFamily="18" charset="0"/>
              </a:rPr>
              <a:t> — книга художественная или с репродукциями, томик стихов (девушкам нравятся миниатюрные издания — это недорого и очень изящно) </a:t>
            </a:r>
            <a:br>
              <a:rPr lang="ru-RU" sz="1050" dirty="0">
                <a:latin typeface="Times New Roman" pitchFamily="18" charset="0"/>
                <a:cs typeface="Times New Roman" pitchFamily="18" charset="0"/>
              </a:rPr>
            </a:br>
            <a:r>
              <a:rPr lang="ru-RU" sz="1050" b="1" i="1" dirty="0">
                <a:solidFill>
                  <a:srgbClr val="FF0000"/>
                </a:solidFill>
                <a:latin typeface="Times New Roman" pitchFamily="18" charset="0"/>
                <a:cs typeface="Times New Roman" pitchFamily="18" charset="0"/>
              </a:rPr>
              <a:t>Старшей сестре братьев наших меньших</a:t>
            </a:r>
            <a:r>
              <a:rPr lang="ru-RU" sz="1050" dirty="0">
                <a:latin typeface="Times New Roman" pitchFamily="18" charset="0"/>
                <a:cs typeface="Times New Roman" pitchFamily="18" charset="0"/>
              </a:rPr>
              <a:t/>
            </a:r>
            <a:br>
              <a:rPr lang="ru-RU" sz="1050" dirty="0">
                <a:latin typeface="Times New Roman" pitchFamily="18" charset="0"/>
                <a:cs typeface="Times New Roman" pitchFamily="18" charset="0"/>
              </a:rPr>
            </a:br>
            <a:r>
              <a:rPr lang="ru-RU" sz="1050" dirty="0">
                <a:latin typeface="Times New Roman" pitchFamily="18" charset="0"/>
                <a:cs typeface="Times New Roman" pitchFamily="18" charset="0"/>
              </a:rPr>
              <a:t> — если у нее есть собака, то вещица для собачки будет очень хорошим подарком (специальная собачья косточка, мячик, резиновое кольцо, поводок-рулетка) </a:t>
            </a:r>
            <a:br>
              <a:rPr lang="ru-RU" sz="1050" dirty="0">
                <a:latin typeface="Times New Roman" pitchFamily="18" charset="0"/>
                <a:cs typeface="Times New Roman" pitchFamily="18" charset="0"/>
              </a:rPr>
            </a:br>
            <a:r>
              <a:rPr lang="ru-RU" sz="1050" dirty="0">
                <a:latin typeface="Times New Roman" pitchFamily="18" charset="0"/>
                <a:cs typeface="Times New Roman" pitchFamily="18" charset="0"/>
              </a:rPr>
              <a:t> — большинству девушек очень нравятся лошади, поэтому хорошая фотография или календарь на эту тему понравятся ей обязательно </a:t>
            </a:r>
            <a:br>
              <a:rPr lang="ru-RU" sz="1050" dirty="0">
                <a:latin typeface="Times New Roman" pitchFamily="18" charset="0"/>
                <a:cs typeface="Times New Roman" pitchFamily="18" charset="0"/>
              </a:rPr>
            </a:br>
            <a:r>
              <a:rPr lang="ru-RU" sz="1050" b="1" i="1" dirty="0">
                <a:solidFill>
                  <a:srgbClr val="FFFF00"/>
                </a:solidFill>
                <a:latin typeface="Times New Roman" pitchFamily="18" charset="0"/>
                <a:cs typeface="Times New Roman" pitchFamily="18" charset="0"/>
              </a:rPr>
              <a:t>Общие подарки для всех</a:t>
            </a:r>
            <a:r>
              <a:rPr lang="ru-RU" sz="1050" dirty="0">
                <a:solidFill>
                  <a:srgbClr val="FFFF00"/>
                </a:solidFill>
                <a:latin typeface="Times New Roman" pitchFamily="18" charset="0"/>
                <a:cs typeface="Times New Roman" pitchFamily="18" charset="0"/>
              </a:rPr>
              <a:t/>
            </a:r>
            <a:br>
              <a:rPr lang="ru-RU" sz="1050" dirty="0">
                <a:solidFill>
                  <a:srgbClr val="FFFF00"/>
                </a:solidFill>
                <a:latin typeface="Times New Roman" pitchFamily="18" charset="0"/>
                <a:cs typeface="Times New Roman" pitchFamily="18" charset="0"/>
              </a:rPr>
            </a:br>
            <a:r>
              <a:rPr lang="ru-RU" sz="1050" dirty="0">
                <a:solidFill>
                  <a:srgbClr val="FFFF00"/>
                </a:solidFill>
                <a:latin typeface="Times New Roman" pitchFamily="18" charset="0"/>
                <a:cs typeface="Times New Roman" pitchFamily="18" charset="0"/>
              </a:rPr>
              <a:t>мобильный телефон, пейджер, фотоаппарат </a:t>
            </a:r>
          </a:p>
          <a:p>
            <a:pPr indent="0">
              <a:buNone/>
            </a:pPr>
            <a:r>
              <a:rPr lang="ru-RU" sz="1050" dirty="0">
                <a:solidFill>
                  <a:srgbClr val="FFFF00"/>
                </a:solidFill>
                <a:latin typeface="Times New Roman" pitchFamily="18" charset="0"/>
                <a:cs typeface="Times New Roman" pitchFamily="18" charset="0"/>
              </a:rPr>
              <a:t> </a:t>
            </a:r>
          </a:p>
        </p:txBody>
      </p:sp>
    </p:spTree>
    <p:extLst>
      <p:ext uri="{BB962C8B-B14F-4D97-AF65-F5344CB8AC3E}">
        <p14:creationId xmlns:p14="http://schemas.microsoft.com/office/powerpoint/2010/main" val="336797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solidFill>
                  <a:srgbClr val="FF0000"/>
                </a:solidFill>
                <a:latin typeface="Times New Roman" pitchFamily="18" charset="0"/>
                <a:cs typeface="Times New Roman" pitchFamily="18" charset="0"/>
              </a:rPr>
              <a:t>Как отпраздновать праздник</a:t>
            </a:r>
            <a:endParaRPr lang="ru-RU" sz="3200"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2843808" y="2060848"/>
            <a:ext cx="5544616" cy="3816424"/>
          </a:xfrm>
        </p:spPr>
        <p:txBody>
          <a:bodyPr>
            <a:normAutofit fontScale="40000" lnSpcReduction="20000"/>
          </a:bodyPr>
          <a:lstStyle/>
          <a:p>
            <a:pPr indent="0">
              <a:buNone/>
            </a:pPr>
            <a:r>
              <a:rPr lang="ru-RU" sz="2600" dirty="0">
                <a:latin typeface="Times New Roman" pitchFamily="18" charset="0"/>
                <a:cs typeface="Times New Roman" pitchFamily="18" charset="0"/>
              </a:rPr>
              <a:t>Международный женский день показывает роль женщины в настоящем и будущем. Этим днем подчеркивается важность работящей женщины, и освещаются ее проблемы. Этот день — это прекрасная возможность показать уважение женщинам — матери, сестрам, жене, дочерям. Надо чтобы каждая женщина чувствовала себя особенной. </a:t>
            </a:r>
          </a:p>
          <a:p>
            <a:pPr indent="0">
              <a:buNone/>
            </a:pPr>
            <a:r>
              <a:rPr lang="ru-RU" sz="2600" dirty="0">
                <a:latin typeface="Times New Roman" pitchFamily="18" charset="0"/>
                <a:cs typeface="Times New Roman" pitchFamily="18" charset="0"/>
              </a:rPr>
              <a:t>Вот несколько способов: </a:t>
            </a:r>
          </a:p>
          <a:p>
            <a:pPr lvl="0" indent="0">
              <a:buNone/>
            </a:pPr>
            <a:r>
              <a:rPr lang="ru-RU" sz="2600" dirty="0">
                <a:latin typeface="Times New Roman" pitchFamily="18" charset="0"/>
                <a:cs typeface="Times New Roman" pitchFamily="18" charset="0"/>
              </a:rPr>
              <a:t>Подумайте обо всех женщинах, живых и умерших, которые помогли вам в вашей жизни. Сделайте что-то, что было бы им приятно. </a:t>
            </a:r>
          </a:p>
          <a:p>
            <a:pPr lvl="0" indent="0">
              <a:buNone/>
            </a:pPr>
            <a:r>
              <a:rPr lang="ru-RU" sz="2600" dirty="0">
                <a:latin typeface="Times New Roman" pitchFamily="18" charset="0"/>
                <a:cs typeface="Times New Roman" pitchFamily="18" charset="0"/>
              </a:rPr>
              <a:t>Приготовьте ее любимое блюдо, подарите ей ее любимые цветы или пошлите чек в ее любимую благотворительную организацию. Идея в том, чтобы заставить ее почувствовать себя особенной.</a:t>
            </a:r>
          </a:p>
          <a:p>
            <a:pPr lvl="0" indent="0">
              <a:buNone/>
            </a:pPr>
            <a:r>
              <a:rPr lang="ru-RU" sz="2600" dirty="0">
                <a:latin typeface="Times New Roman" pitchFamily="18" charset="0"/>
                <a:cs typeface="Times New Roman" pitchFamily="18" charset="0"/>
              </a:rPr>
              <a:t>Поделитесь своим опытом с вашей половинкой о том, какими женщинами Вы восхищаетесь. Поговорите о тех, кого Вы знаете лично и о тех, о которых Вы только слышали.</a:t>
            </a:r>
          </a:p>
          <a:p>
            <a:pPr lvl="0" indent="0">
              <a:buNone/>
            </a:pPr>
            <a:r>
              <a:rPr lang="ru-RU" sz="2600" dirty="0">
                <a:latin typeface="Times New Roman" pitchFamily="18" charset="0"/>
                <a:cs typeface="Times New Roman" pitchFamily="18" charset="0"/>
              </a:rPr>
              <a:t>Посетите музей и уделите особое внимание работам женщин или посетите музей женщины.</a:t>
            </a:r>
          </a:p>
          <a:p>
            <a:pPr lvl="0" indent="0">
              <a:buNone/>
            </a:pPr>
            <a:r>
              <a:rPr lang="ru-RU" sz="2600" dirty="0">
                <a:latin typeface="Times New Roman" pitchFamily="18" charset="0"/>
                <a:cs typeface="Times New Roman" pitchFamily="18" charset="0"/>
              </a:rPr>
              <a:t>Посетите все женские вечеринки и уделите ей времени.</a:t>
            </a:r>
          </a:p>
          <a:p>
            <a:pPr lvl="0" indent="0">
              <a:buNone/>
            </a:pPr>
            <a:r>
              <a:rPr lang="ru-RU" sz="2600" dirty="0">
                <a:latin typeface="Times New Roman" pitchFamily="18" charset="0"/>
                <a:cs typeface="Times New Roman" pitchFamily="18" charset="0"/>
              </a:rPr>
              <a:t>Осыпьте всех женщин в вашей жизни подарками, выражающими Вашу любовь и уважение к ним </a:t>
            </a:r>
            <a:br>
              <a:rPr lang="ru-RU" sz="2600" dirty="0">
                <a:latin typeface="Times New Roman" pitchFamily="18" charset="0"/>
                <a:cs typeface="Times New Roman" pitchFamily="18" charset="0"/>
              </a:rPr>
            </a:br>
            <a:r>
              <a:rPr lang="ru-RU" sz="2600" dirty="0">
                <a:latin typeface="Times New Roman" pitchFamily="18" charset="0"/>
                <a:cs typeface="Times New Roman" pitchFamily="18" charset="0"/>
              </a:rPr>
              <a:t>мужчина).</a:t>
            </a:r>
          </a:p>
          <a:p>
            <a:pPr lvl="0" indent="0">
              <a:buNone/>
            </a:pPr>
            <a:r>
              <a:rPr lang="ru-RU" sz="2600" dirty="0">
                <a:latin typeface="Times New Roman" pitchFamily="18" charset="0"/>
                <a:cs typeface="Times New Roman" pitchFamily="18" charset="0"/>
              </a:rPr>
              <a:t>Принимайте подарки с радостью (если Вы женщина).</a:t>
            </a:r>
          </a:p>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84984"/>
            <a:ext cx="2771800" cy="3414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3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764704"/>
            <a:ext cx="6400800" cy="685800"/>
          </a:xfrm>
        </p:spPr>
        <p:txBody>
          <a:bodyPr>
            <a:noAutofit/>
          </a:bodyPr>
          <a:lstStyle/>
          <a:p>
            <a:r>
              <a:rPr lang="ru-RU" sz="2800" dirty="0" smtClean="0">
                <a:solidFill>
                  <a:srgbClr val="FF0000"/>
                </a:solidFill>
                <a:latin typeface="Times New Roman" pitchFamily="18" charset="0"/>
                <a:cs typeface="Times New Roman" pitchFamily="18" charset="0"/>
              </a:rPr>
              <a:t>Конкурсы для праздника</a:t>
            </a:r>
            <a:endParaRPr lang="ru-RU" sz="28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1371600" y="1556792"/>
            <a:ext cx="6400800" cy="3929609"/>
          </a:xfrm>
        </p:spPr>
        <p:txBody>
          <a:bodyPr>
            <a:normAutofit fontScale="62500" lnSpcReduction="20000"/>
          </a:bodyPr>
          <a:lstStyle/>
          <a:p>
            <a:pPr indent="0">
              <a:buNone/>
            </a:pPr>
            <a:r>
              <a:rPr lang="ru-RU" b="1" dirty="0"/>
              <a:t>Конкурс 1</a:t>
            </a:r>
            <a:endParaRPr lang="ru-RU" dirty="0"/>
          </a:p>
          <a:p>
            <a:pPr indent="0">
              <a:buNone/>
            </a:pPr>
            <a:r>
              <a:rPr lang="ru-RU" dirty="0"/>
              <a:t>Интеллектуальный (шуточные вопросы)</a:t>
            </a:r>
          </a:p>
          <a:p>
            <a:r>
              <a:rPr lang="ru-RU" dirty="0"/>
              <a:t>1. какая из нот нужна для компота (соль)</a:t>
            </a:r>
            <a:br>
              <a:rPr lang="ru-RU" dirty="0"/>
            </a:br>
            <a:r>
              <a:rPr lang="ru-RU" dirty="0"/>
              <a:t>2. фамилия какого композитора похожа на выстрел охотника (бах)</a:t>
            </a:r>
            <a:br>
              <a:rPr lang="ru-RU" dirty="0"/>
            </a:br>
            <a:r>
              <a:rPr lang="ru-RU" dirty="0"/>
              <a:t>3. можно ли принести воды в решете (можно кусок льда)</a:t>
            </a:r>
            <a:br>
              <a:rPr lang="ru-RU" dirty="0"/>
            </a:br>
            <a:r>
              <a:rPr lang="ru-RU" dirty="0"/>
              <a:t>4. какое колесо не вертится в автомобиле во время движения (запасное)</a:t>
            </a:r>
            <a:br>
              <a:rPr lang="ru-RU" dirty="0"/>
            </a:br>
            <a:r>
              <a:rPr lang="ru-RU" dirty="0"/>
              <a:t>5. кто говорит на всех языках ( эхо)</a:t>
            </a:r>
            <a:br>
              <a:rPr lang="ru-RU" dirty="0"/>
            </a:br>
            <a:r>
              <a:rPr lang="ru-RU" dirty="0"/>
              <a:t>6. из какого полотна не сшить себе рубашку (из железнодорожного)</a:t>
            </a:r>
            <a:br>
              <a:rPr lang="ru-RU" dirty="0"/>
            </a:br>
            <a:r>
              <a:rPr lang="ru-RU" dirty="0"/>
              <a:t>7. какое крыло никогда не летает (крыло автомобиля)</a:t>
            </a:r>
            <a:br>
              <a:rPr lang="ru-RU" dirty="0"/>
            </a:br>
            <a:r>
              <a:rPr lang="ru-RU" dirty="0"/>
              <a:t>8. равносторонний прямоугольник (квадрат)</a:t>
            </a:r>
            <a:br>
              <a:rPr lang="ru-RU" dirty="0"/>
            </a:br>
            <a:r>
              <a:rPr lang="ru-RU" dirty="0"/>
              <a:t>9. какое русское слово состоит из трех слогов, а указывает на 33 буквы (алфавит)</a:t>
            </a:r>
            <a:br>
              <a:rPr lang="ru-RU" dirty="0"/>
            </a:br>
            <a:r>
              <a:rPr lang="ru-RU" dirty="0"/>
              <a:t>10. пакет из бумаги (конверт)</a:t>
            </a:r>
            <a:br>
              <a:rPr lang="ru-RU" dirty="0"/>
            </a:br>
            <a:r>
              <a:rPr lang="ru-RU" dirty="0"/>
              <a:t>11. по чему деревенских ребята любят ходить босиком (по земле)</a:t>
            </a:r>
            <a:br>
              <a:rPr lang="ru-RU" dirty="0"/>
            </a:br>
            <a:r>
              <a:rPr lang="ru-RU" dirty="0"/>
              <a:t>12. что произойдет с вороной , когда ей исполниться 7 лет (пойдет восьмой)</a:t>
            </a:r>
            <a:br>
              <a:rPr lang="ru-RU" dirty="0"/>
            </a:br>
            <a:r>
              <a:rPr lang="ru-RU" dirty="0"/>
              <a:t>13. что можно видеть с закрытыми глазами (сон)</a:t>
            </a:r>
            <a:br>
              <a:rPr lang="ru-RU" dirty="0"/>
            </a:br>
            <a:r>
              <a:rPr lang="ru-RU" dirty="0"/>
              <a:t>14. чем кончаются день и ночь (мягким знаком)</a:t>
            </a:r>
            <a:br>
              <a:rPr lang="ru-RU" dirty="0"/>
            </a:br>
            <a:r>
              <a:rPr lang="ru-RU" dirty="0"/>
              <a:t>15. какие часы показывают правильное время два раза в сутки (те которые остановились</a:t>
            </a:r>
            <a:r>
              <a:rPr lang="ru-RU" dirty="0" smtClean="0"/>
              <a:t>)</a:t>
            </a:r>
            <a:endParaRPr lang="ru-RU" dirty="0"/>
          </a:p>
        </p:txBody>
      </p:sp>
    </p:spTree>
    <p:extLst>
      <p:ext uri="{BB962C8B-B14F-4D97-AF65-F5344CB8AC3E}">
        <p14:creationId xmlns:p14="http://schemas.microsoft.com/office/powerpoint/2010/main" val="1628045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980728"/>
            <a:ext cx="6872808" cy="4824536"/>
          </a:xfrm>
        </p:spPr>
        <p:txBody>
          <a:bodyPr>
            <a:normAutofit fontScale="62500" lnSpcReduction="20000"/>
          </a:bodyPr>
          <a:lstStyle/>
          <a:p>
            <a:pPr indent="0">
              <a:buNone/>
            </a:pPr>
            <a:r>
              <a:rPr lang="ru-RU" sz="1900" b="1" dirty="0">
                <a:latin typeface="Times New Roman" pitchFamily="18" charset="0"/>
                <a:cs typeface="Times New Roman" pitchFamily="18" charset="0"/>
              </a:rPr>
              <a:t>Конкурс 2	</a:t>
            </a:r>
            <a:r>
              <a:rPr lang="ru-RU" sz="1900" dirty="0">
                <a:latin typeface="Times New Roman" pitchFamily="18" charset="0"/>
                <a:cs typeface="Times New Roman" pitchFamily="18" charset="0"/>
              </a:rPr>
              <a:t/>
            </a:r>
            <a:br>
              <a:rPr lang="ru-RU" sz="1900" dirty="0">
                <a:latin typeface="Times New Roman" pitchFamily="18" charset="0"/>
                <a:cs typeface="Times New Roman" pitchFamily="18" charset="0"/>
              </a:rPr>
            </a:br>
            <a:r>
              <a:rPr lang="ru-RU" sz="1900" dirty="0">
                <a:latin typeface="Times New Roman" pitchFamily="18" charset="0"/>
                <a:cs typeface="Times New Roman" pitchFamily="18" charset="0"/>
              </a:rPr>
              <a:t>Рекламодатели (каждая участница должна прорекламировать определенный предмет) </a:t>
            </a:r>
            <a:br>
              <a:rPr lang="ru-RU" sz="1900" dirty="0">
                <a:latin typeface="Times New Roman" pitchFamily="18" charset="0"/>
                <a:cs typeface="Times New Roman" pitchFamily="18" charset="0"/>
              </a:rPr>
            </a:br>
            <a:r>
              <a:rPr lang="ru-RU" sz="1900" dirty="0" smtClean="0">
                <a:latin typeface="Times New Roman" pitchFamily="18" charset="0"/>
                <a:cs typeface="Times New Roman" pitchFamily="18" charset="0"/>
              </a:rPr>
              <a:t>Предметы</a:t>
            </a:r>
            <a:r>
              <a:rPr lang="ru-RU" sz="1900" dirty="0">
                <a:latin typeface="Times New Roman" pitchFamily="18" charset="0"/>
                <a:cs typeface="Times New Roman" pitchFamily="18" charset="0"/>
              </a:rPr>
              <a:t>:</a:t>
            </a:r>
          </a:p>
          <a:p>
            <a:pPr indent="0">
              <a:buNone/>
            </a:pPr>
            <a:r>
              <a:rPr lang="ru-RU" sz="1900" dirty="0">
                <a:latin typeface="Times New Roman" pitchFamily="18" charset="0"/>
                <a:cs typeface="Times New Roman" pitchFamily="18" charset="0"/>
              </a:rPr>
              <a:t>- помада</a:t>
            </a:r>
            <a:br>
              <a:rPr lang="ru-RU" sz="1900" dirty="0">
                <a:latin typeface="Times New Roman" pitchFamily="18" charset="0"/>
                <a:cs typeface="Times New Roman" pitchFamily="18" charset="0"/>
              </a:rPr>
            </a:br>
            <a:r>
              <a:rPr lang="ru-RU" sz="1900" dirty="0">
                <a:latin typeface="Times New Roman" pitchFamily="18" charset="0"/>
                <a:cs typeface="Times New Roman" pitchFamily="18" charset="0"/>
              </a:rPr>
              <a:t>- освежитель воздуха</a:t>
            </a:r>
            <a:br>
              <a:rPr lang="ru-RU" sz="1900" dirty="0">
                <a:latin typeface="Times New Roman" pitchFamily="18" charset="0"/>
                <a:cs typeface="Times New Roman" pitchFamily="18" charset="0"/>
              </a:rPr>
            </a:br>
            <a:r>
              <a:rPr lang="ru-RU" sz="1900" dirty="0">
                <a:latin typeface="Times New Roman" pitchFamily="18" charset="0"/>
                <a:cs typeface="Times New Roman" pitchFamily="18" charset="0"/>
              </a:rPr>
              <a:t>- калькулятор</a:t>
            </a:r>
            <a:br>
              <a:rPr lang="ru-RU" sz="1900" dirty="0">
                <a:latin typeface="Times New Roman" pitchFamily="18" charset="0"/>
                <a:cs typeface="Times New Roman" pitchFamily="18" charset="0"/>
              </a:rPr>
            </a:br>
            <a:r>
              <a:rPr lang="ru-RU" sz="1900" dirty="0">
                <a:latin typeface="Times New Roman" pitchFamily="18" charset="0"/>
                <a:cs typeface="Times New Roman" pitchFamily="18" charset="0"/>
              </a:rPr>
              <a:t>- зажигалка</a:t>
            </a:r>
            <a:br>
              <a:rPr lang="ru-RU" sz="1900" dirty="0">
                <a:latin typeface="Times New Roman" pitchFamily="18" charset="0"/>
                <a:cs typeface="Times New Roman" pitchFamily="18" charset="0"/>
              </a:rPr>
            </a:br>
            <a:r>
              <a:rPr lang="ru-RU" sz="1900" dirty="0">
                <a:latin typeface="Times New Roman" pitchFamily="18" charset="0"/>
                <a:cs typeface="Times New Roman" pitchFamily="18" charset="0"/>
              </a:rPr>
              <a:t>- замазка</a:t>
            </a:r>
          </a:p>
          <a:p>
            <a:pPr indent="0">
              <a:buNone/>
            </a:pPr>
            <a:r>
              <a:rPr lang="ru-RU" sz="1900" b="1" dirty="0">
                <a:latin typeface="Times New Roman" pitchFamily="18" charset="0"/>
                <a:cs typeface="Times New Roman" pitchFamily="18" charset="0"/>
              </a:rPr>
              <a:t>Конкурс 3</a:t>
            </a:r>
            <a:r>
              <a:rPr lang="ru-RU" sz="1900" dirty="0">
                <a:latin typeface="Times New Roman" pitchFamily="18" charset="0"/>
                <a:cs typeface="Times New Roman" pitchFamily="18" charset="0"/>
              </a:rPr>
              <a:t/>
            </a:r>
            <a:br>
              <a:rPr lang="ru-RU" sz="1900" dirty="0">
                <a:latin typeface="Times New Roman" pitchFamily="18" charset="0"/>
                <a:cs typeface="Times New Roman" pitchFamily="18" charset="0"/>
              </a:rPr>
            </a:br>
            <a:r>
              <a:rPr lang="ru-RU" sz="1900" dirty="0">
                <a:latin typeface="Times New Roman" pitchFamily="18" charset="0"/>
                <a:cs typeface="Times New Roman" pitchFamily="18" charset="0"/>
              </a:rPr>
              <a:t>Ситуационные задачи (каждой участнице предлагается ситуация которую она должна решить)</a:t>
            </a:r>
          </a:p>
          <a:p>
            <a:pPr indent="0">
              <a:buNone/>
            </a:pPr>
            <a:r>
              <a:rPr lang="ru-RU" sz="1900" dirty="0">
                <a:latin typeface="Times New Roman" pitchFamily="18" charset="0"/>
                <a:cs typeface="Times New Roman" pitchFamily="18" charset="0"/>
              </a:rPr>
              <a:t>1. вы пришли домой, а на Вашей кровати спит незнакомый мужчина</a:t>
            </a:r>
            <a:br>
              <a:rPr lang="ru-RU" sz="1900" dirty="0">
                <a:latin typeface="Times New Roman" pitchFamily="18" charset="0"/>
                <a:cs typeface="Times New Roman" pitchFamily="18" charset="0"/>
              </a:rPr>
            </a:br>
            <a:r>
              <a:rPr lang="ru-RU" sz="1900" dirty="0">
                <a:latin typeface="Times New Roman" pitchFamily="18" charset="0"/>
                <a:cs typeface="Times New Roman" pitchFamily="18" charset="0"/>
              </a:rPr>
              <a:t>2. вы приходите на работу, а на Вашем месте сидит другой работник</a:t>
            </a:r>
            <a:br>
              <a:rPr lang="ru-RU" sz="1900" dirty="0">
                <a:latin typeface="Times New Roman" pitchFamily="18" charset="0"/>
                <a:cs typeface="Times New Roman" pitchFamily="18" charset="0"/>
              </a:rPr>
            </a:br>
            <a:r>
              <a:rPr lang="ru-RU" sz="1900" dirty="0">
                <a:latin typeface="Times New Roman" pitchFamily="18" charset="0"/>
                <a:cs typeface="Times New Roman" pitchFamily="18" charset="0"/>
              </a:rPr>
              <a:t>3. вас пригласили в </a:t>
            </a:r>
            <a:r>
              <a:rPr lang="ru-RU" sz="1900" dirty="0" err="1">
                <a:latin typeface="Times New Roman" pitchFamily="18" charset="0"/>
                <a:cs typeface="Times New Roman" pitchFamily="18" charset="0"/>
              </a:rPr>
              <a:t>рестаран</a:t>
            </a:r>
            <a:r>
              <a:rPr lang="ru-RU" sz="1900" dirty="0">
                <a:latin typeface="Times New Roman" pitchFamily="18" charset="0"/>
                <a:cs typeface="Times New Roman" pitchFamily="18" charset="0"/>
              </a:rPr>
              <a:t>, Вы поужинали и вдруг Ваш спутник исчезает не расплатившись. Ваши действия</a:t>
            </a:r>
            <a:br>
              <a:rPr lang="ru-RU" sz="1900" dirty="0">
                <a:latin typeface="Times New Roman" pitchFamily="18" charset="0"/>
                <a:cs typeface="Times New Roman" pitchFamily="18" charset="0"/>
              </a:rPr>
            </a:br>
            <a:r>
              <a:rPr lang="ru-RU" sz="1900" dirty="0">
                <a:latin typeface="Times New Roman" pitchFamily="18" charset="0"/>
                <a:cs typeface="Times New Roman" pitchFamily="18" charset="0"/>
              </a:rPr>
              <a:t>4. вы купили краску для волос, покрасили волосы, а оказалось, что она зеленого цвета, но времени перекрашиваться у Вас нет перед торжественным приемом. Ваши действия.</a:t>
            </a:r>
            <a:br>
              <a:rPr lang="ru-RU" sz="1900" dirty="0">
                <a:latin typeface="Times New Roman" pitchFamily="18" charset="0"/>
                <a:cs typeface="Times New Roman" pitchFamily="18" charset="0"/>
              </a:rPr>
            </a:br>
            <a:r>
              <a:rPr lang="ru-RU" sz="1900" dirty="0">
                <a:latin typeface="Times New Roman" pitchFamily="18" charset="0"/>
                <a:cs typeface="Times New Roman" pitchFamily="18" charset="0"/>
              </a:rPr>
              <a:t>5. У Вас завтра важный отчет, а у Ваших соседей большая вечеринка, которая не дает уснуть в любом случае.</a:t>
            </a:r>
          </a:p>
          <a:p>
            <a:endParaRPr lang="ru-RU" dirty="0"/>
          </a:p>
        </p:txBody>
      </p:sp>
    </p:spTree>
    <p:extLst>
      <p:ext uri="{BB962C8B-B14F-4D97-AF65-F5344CB8AC3E}">
        <p14:creationId xmlns:p14="http://schemas.microsoft.com/office/powerpoint/2010/main" val="2004600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1052736"/>
            <a:ext cx="6400800" cy="4433665"/>
          </a:xfrm>
        </p:spPr>
        <p:txBody>
          <a:bodyPr>
            <a:normAutofit fontScale="92500" lnSpcReduction="10000"/>
          </a:bodyPr>
          <a:lstStyle/>
          <a:p>
            <a:pPr indent="0">
              <a:buNone/>
            </a:pPr>
            <a:r>
              <a:rPr lang="ru-RU" b="1" dirty="0"/>
              <a:t>Конкурс 4</a:t>
            </a:r>
            <a:br>
              <a:rPr lang="ru-RU" b="1" dirty="0"/>
            </a:br>
            <a:r>
              <a:rPr lang="ru-RU" dirty="0"/>
              <a:t>Кулинарный (выигрывает тот, кто больше всех назовет блюд, начинающихся с буквы "К")</a:t>
            </a:r>
          </a:p>
          <a:p>
            <a:pPr indent="0">
              <a:buNone/>
            </a:pPr>
            <a:r>
              <a:rPr lang="ru-RU" b="1" dirty="0"/>
              <a:t>Конкурс 5</a:t>
            </a:r>
            <a:br>
              <a:rPr lang="ru-RU" b="1" dirty="0"/>
            </a:br>
            <a:r>
              <a:rPr lang="ru-RU" dirty="0"/>
              <a:t>Театральный</a:t>
            </a:r>
          </a:p>
          <a:p>
            <a:pPr indent="0">
              <a:buNone/>
            </a:pPr>
            <a:r>
              <a:rPr lang="ru-RU" dirty="0"/>
              <a:t>1. изобразить феминистку</a:t>
            </a:r>
            <a:br>
              <a:rPr lang="ru-RU" dirty="0"/>
            </a:br>
            <a:r>
              <a:rPr lang="ru-RU" dirty="0"/>
              <a:t>2. изобразить женоненавистника</a:t>
            </a:r>
            <a:br>
              <a:rPr lang="ru-RU" dirty="0"/>
            </a:br>
            <a:r>
              <a:rPr lang="ru-RU" dirty="0"/>
              <a:t>3. изобразить ловеласа</a:t>
            </a:r>
            <a:br>
              <a:rPr lang="ru-RU" dirty="0"/>
            </a:br>
            <a:r>
              <a:rPr lang="ru-RU" dirty="0"/>
              <a:t>4. изобразить </a:t>
            </a:r>
            <a:r>
              <a:rPr lang="ru-RU" dirty="0" err="1"/>
              <a:t>путану</a:t>
            </a:r>
            <a:r>
              <a:rPr lang="ru-RU" dirty="0"/>
              <a:t/>
            </a:r>
            <a:br>
              <a:rPr lang="ru-RU" dirty="0"/>
            </a:br>
            <a:r>
              <a:rPr lang="ru-RU" dirty="0"/>
              <a:t>5. изобразить женщину - чиновника</a:t>
            </a:r>
          </a:p>
          <a:p>
            <a:pPr indent="0">
              <a:buNone/>
            </a:pPr>
            <a:r>
              <a:rPr lang="ru-RU" dirty="0"/>
              <a:t> </a:t>
            </a:r>
          </a:p>
          <a:p>
            <a:endParaRPr lang="ru-RU" dirty="0"/>
          </a:p>
        </p:txBody>
      </p:sp>
    </p:spTree>
    <p:extLst>
      <p:ext uri="{BB962C8B-B14F-4D97-AF65-F5344CB8AC3E}">
        <p14:creationId xmlns:p14="http://schemas.microsoft.com/office/powerpoint/2010/main" val="120576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76672"/>
            <a:ext cx="6400800" cy="685800"/>
          </a:xfrm>
        </p:spPr>
        <p:txBody>
          <a:bodyPr>
            <a:normAutofit fontScale="90000"/>
          </a:bodyPr>
          <a:lstStyle/>
          <a:p>
            <a:r>
              <a:rPr lang="ru-RU" b="1" dirty="0">
                <a:solidFill>
                  <a:srgbClr val="FFFF00"/>
                </a:solidFill>
              </a:rPr>
              <a:t>Праздничное меню к 8 марта</a:t>
            </a:r>
            <a:endParaRPr lang="ru-RU" dirty="0">
              <a:solidFill>
                <a:srgbClr val="FFFF00"/>
              </a:solidFill>
            </a:endParaRPr>
          </a:p>
        </p:txBody>
      </p:sp>
      <p:sp>
        <p:nvSpPr>
          <p:cNvPr id="3" name="Объект 2"/>
          <p:cNvSpPr>
            <a:spLocks noGrp="1"/>
          </p:cNvSpPr>
          <p:nvPr>
            <p:ph idx="1"/>
          </p:nvPr>
        </p:nvSpPr>
        <p:spPr>
          <a:xfrm>
            <a:off x="899592" y="863501"/>
            <a:ext cx="7776864" cy="4968552"/>
          </a:xfrm>
        </p:spPr>
        <p:txBody>
          <a:bodyPr>
            <a:normAutofit/>
          </a:bodyPr>
          <a:lstStyle/>
          <a:p>
            <a:pPr indent="0">
              <a:buNone/>
            </a:pPr>
            <a:r>
              <a:rPr lang="ru-RU" sz="900" b="1" cap="all" dirty="0">
                <a:solidFill>
                  <a:srgbClr val="FF0000"/>
                </a:solidFill>
                <a:latin typeface="Times New Roman" pitchFamily="18" charset="0"/>
                <a:cs typeface="Times New Roman" pitchFamily="18" charset="0"/>
              </a:rPr>
              <a:t>Блюдо с грибами</a:t>
            </a:r>
            <a:endParaRPr lang="ru-RU" sz="900" dirty="0">
              <a:solidFill>
                <a:srgbClr val="FF0000"/>
              </a:solidFill>
              <a:latin typeface="Times New Roman" pitchFamily="18" charset="0"/>
              <a:cs typeface="Times New Roman" pitchFamily="18" charset="0"/>
            </a:endParaRPr>
          </a:p>
          <a:p>
            <a:pPr indent="0">
              <a:buNone/>
            </a:pPr>
            <a:r>
              <a:rPr lang="ru-RU" sz="900" b="1" dirty="0">
                <a:latin typeface="Times New Roman" pitchFamily="18" charset="0"/>
                <a:cs typeface="Times New Roman" pitchFamily="18" charset="0"/>
                <a:hlinkClick r:id="rId2"/>
              </a:rPr>
              <a:t>Праздничные рецепты</a:t>
            </a:r>
            <a:endParaRPr lang="ru-RU" sz="900" dirty="0">
              <a:latin typeface="Times New Roman" pitchFamily="18" charset="0"/>
              <a:cs typeface="Times New Roman" pitchFamily="18" charset="0"/>
            </a:endParaRPr>
          </a:p>
          <a:p>
            <a:pPr indent="0">
              <a:buNone/>
            </a:pPr>
            <a:r>
              <a:rPr lang="ru-RU" sz="1000" i="1" dirty="0">
                <a:latin typeface="Times New Roman" pitchFamily="18" charset="0"/>
                <a:cs typeface="Times New Roman" pitchFamily="18" charset="0"/>
              </a:rPr>
              <a:t>Продукты</a:t>
            </a:r>
            <a:r>
              <a:rPr lang="ru-RU" sz="1000" dirty="0">
                <a:latin typeface="Times New Roman" pitchFamily="18" charset="0"/>
                <a:cs typeface="Times New Roman" pitchFamily="18" charset="0"/>
              </a:rPr>
              <a:t>: 400г грибов </a:t>
            </a:r>
            <a:r>
              <a:rPr lang="ru-RU" sz="1000" dirty="0" err="1">
                <a:latin typeface="Times New Roman" pitchFamily="18" charset="0"/>
                <a:cs typeface="Times New Roman" pitchFamily="18" charset="0"/>
              </a:rPr>
              <a:t>вешенка</a:t>
            </a:r>
            <a:r>
              <a:rPr lang="ru-RU" sz="1000" dirty="0">
                <a:latin typeface="Times New Roman" pitchFamily="18" charset="0"/>
                <a:cs typeface="Times New Roman" pitchFamily="18" charset="0"/>
              </a:rPr>
              <a:t>, 2 луковицы, 2 соленых огурца, 1-2 окорочка, 2 зубчика чеснока, 3 яйца, 100г твердого сыра, 4 </a:t>
            </a:r>
            <a:r>
              <a:rPr lang="ru-RU" sz="1000" dirty="0" err="1">
                <a:solidFill>
                  <a:srgbClr val="FFFF00"/>
                </a:solidFill>
                <a:latin typeface="Times New Roman" pitchFamily="18" charset="0"/>
                <a:cs typeface="Times New Roman" pitchFamily="18" charset="0"/>
              </a:rPr>
              <a:t>ст.л</a:t>
            </a:r>
            <a:r>
              <a:rPr lang="ru-RU" sz="1000" dirty="0">
                <a:solidFill>
                  <a:srgbClr val="FFFF00"/>
                </a:solidFill>
                <a:latin typeface="Times New Roman" pitchFamily="18" charset="0"/>
                <a:cs typeface="Times New Roman" pitchFamily="18" charset="0"/>
              </a:rPr>
              <a:t>. </a:t>
            </a:r>
            <a:r>
              <a:rPr lang="ru-RU" sz="1000" dirty="0">
                <a:latin typeface="Times New Roman" pitchFamily="18" charset="0"/>
                <a:cs typeface="Times New Roman" pitchFamily="18" charset="0"/>
              </a:rPr>
              <a:t>зеленого горошка, 1 пучок петрушки. </a:t>
            </a:r>
          </a:p>
          <a:p>
            <a:pPr indent="0">
              <a:buNone/>
            </a:pPr>
            <a:r>
              <a:rPr lang="ru-RU" sz="1000" dirty="0">
                <a:latin typeface="Times New Roman" pitchFamily="18" charset="0"/>
                <a:cs typeface="Times New Roman" pitchFamily="18" charset="0"/>
              </a:rPr>
              <a:t>Чтобы приготовить салат «Надежда» для праздничного меню 8 марта, нужно чеснок измельчить и перемешать с измельченным варе</a:t>
            </a:r>
            <a:r>
              <a:rPr lang="ru-RU" sz="1000" dirty="0">
                <a:solidFill>
                  <a:srgbClr val="FFFF00"/>
                </a:solidFill>
                <a:latin typeface="Times New Roman" pitchFamily="18" charset="0"/>
                <a:cs typeface="Times New Roman" pitchFamily="18" charset="0"/>
              </a:rPr>
              <a:t>ным</a:t>
            </a:r>
            <a:r>
              <a:rPr lang="ru-RU" sz="1000" dirty="0">
                <a:latin typeface="Times New Roman" pitchFamily="18" charset="0"/>
                <a:cs typeface="Times New Roman" pitchFamily="18" charset="0"/>
              </a:rPr>
              <a:t> мясом, грибы поджарить с луком. Все ингредиенты измельчить. Салат выкладывается слоями, каждый слой промазывается майонезом. Грибы с луком – соленые огурцы - мясо с чесноком – яйца – тертый сыр – зеленый горошек – зелень. </a:t>
            </a:r>
          </a:p>
          <a:p>
            <a:pPr indent="0">
              <a:buNone/>
            </a:pPr>
            <a:r>
              <a:rPr lang="ru-RU" sz="1000" dirty="0">
                <a:latin typeface="Times New Roman" pitchFamily="18" charset="0"/>
                <a:cs typeface="Times New Roman" pitchFamily="18" charset="0"/>
              </a:rPr>
              <a:t>Этот кулинарный рецепт очень вкусного салата пригодиться вам не только 8 марта, но и в любой другой праздник! </a:t>
            </a:r>
          </a:p>
          <a:p>
            <a:pPr indent="0">
              <a:buNone/>
            </a:pPr>
            <a:r>
              <a:rPr lang="ru-RU" sz="1000" dirty="0">
                <a:latin typeface="Times New Roman" pitchFamily="18" charset="0"/>
                <a:cs typeface="Times New Roman" pitchFamily="18" charset="0"/>
              </a:rPr>
              <a:t>Приятного аппетита!</a:t>
            </a:r>
          </a:p>
          <a:p>
            <a:pPr indent="0">
              <a:buNone/>
            </a:pPr>
            <a:r>
              <a:rPr lang="ru-RU" sz="900" b="1" cap="all" dirty="0">
                <a:solidFill>
                  <a:srgbClr val="FF0000"/>
                </a:solidFill>
                <a:latin typeface="Times New Roman" pitchFamily="18" charset="0"/>
                <a:cs typeface="Times New Roman" pitchFamily="18" charset="0"/>
              </a:rPr>
              <a:t>Тарталетки с сыром. Простые и быстрые рецепты</a:t>
            </a:r>
            <a:endParaRPr lang="ru-RU" sz="900" dirty="0">
              <a:solidFill>
                <a:srgbClr val="FF0000"/>
              </a:solidFill>
              <a:latin typeface="Times New Roman" pitchFamily="18" charset="0"/>
              <a:cs typeface="Times New Roman" pitchFamily="18" charset="0"/>
            </a:endParaRPr>
          </a:p>
          <a:p>
            <a:pPr indent="0">
              <a:buNone/>
            </a:pPr>
            <a:r>
              <a:rPr lang="ru-RU" sz="1100" i="1" dirty="0" smtClean="0">
                <a:latin typeface="Times New Roman" pitchFamily="18" charset="0"/>
                <a:cs typeface="Times New Roman" pitchFamily="18" charset="0"/>
              </a:rPr>
              <a:t>Продукты</a:t>
            </a:r>
            <a:r>
              <a:rPr lang="ru-RU" sz="1100" i="1" dirty="0">
                <a:latin typeface="Times New Roman" pitchFamily="18" charset="0"/>
                <a:cs typeface="Times New Roman" pitchFamily="18" charset="0"/>
              </a:rPr>
              <a:t>:</a:t>
            </a:r>
            <a:r>
              <a:rPr lang="ru-RU" sz="1100" dirty="0">
                <a:latin typeface="Times New Roman" pitchFamily="18" charset="0"/>
                <a:cs typeface="Times New Roman" pitchFamily="18" charset="0"/>
              </a:rPr>
              <a:t> 200 г масла сливочного, 200 г сметаны, 3 стакана муки, 300 г свежего творога, 250 г сыра острого тертого, 3 яйца, 1 ст. ложка манной крупы. </a:t>
            </a:r>
          </a:p>
          <a:p>
            <a:pPr indent="0">
              <a:buNone/>
            </a:pPr>
            <a:r>
              <a:rPr lang="ru-RU" sz="1100" dirty="0">
                <a:latin typeface="Times New Roman" pitchFamily="18" charset="0"/>
                <a:cs typeface="Times New Roman" pitchFamily="18" charset="0"/>
              </a:rPr>
              <a:t>Приготовить (или купить в магазине замороженное) </a:t>
            </a:r>
            <a:r>
              <a:rPr lang="ru-RU" sz="1100" b="1" dirty="0">
                <a:latin typeface="Times New Roman" pitchFamily="18" charset="0"/>
                <a:cs typeface="Times New Roman" pitchFamily="18" charset="0"/>
                <a:hlinkClick r:id="rId3"/>
              </a:rPr>
              <a:t>сдобное тесто</a:t>
            </a:r>
            <a:r>
              <a:rPr lang="ru-RU" sz="1100" dirty="0">
                <a:latin typeface="Times New Roman" pitchFamily="18" charset="0"/>
                <a:cs typeface="Times New Roman" pitchFamily="18" charset="0"/>
              </a:rPr>
              <a:t> и наполнить им 15 тарталеток. Положить в них сырный фарш, заполнив тарталетки на 3/4 (так как начинка при выпечке поднимается), поставить на лист и испечь в духовке со средним нагревом до золотистого цвета. </a:t>
            </a:r>
          </a:p>
          <a:p>
            <a:pPr indent="0">
              <a:buNone/>
            </a:pPr>
            <a:r>
              <a:rPr lang="ru-RU" sz="1100" dirty="0">
                <a:latin typeface="Times New Roman" pitchFamily="18" charset="0"/>
                <a:cs typeface="Times New Roman" pitchFamily="18" charset="0"/>
              </a:rPr>
              <a:t>Приготовление фарша. Растереть желтки с творогом и сыром, добавить манную крупу и взбитые белки, осторожно вымешать и, если надо, посолить. </a:t>
            </a:r>
          </a:p>
          <a:p>
            <a:pPr indent="0">
              <a:buNone/>
            </a:pPr>
            <a:r>
              <a:rPr lang="ru-RU" sz="1100" dirty="0">
                <a:latin typeface="Times New Roman" pitchFamily="18" charset="0"/>
                <a:cs typeface="Times New Roman" pitchFamily="18" charset="0"/>
              </a:rPr>
              <a:t>Тарталетки также можно купить готовые.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4941167"/>
            <a:ext cx="1437209" cy="174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337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980728"/>
            <a:ext cx="7272808" cy="5040560"/>
          </a:xfrm>
        </p:spPr>
        <p:txBody>
          <a:bodyPr>
            <a:normAutofit fontScale="25000" lnSpcReduction="20000"/>
          </a:bodyPr>
          <a:lstStyle/>
          <a:p>
            <a:pPr indent="0">
              <a:buNone/>
            </a:pPr>
            <a:r>
              <a:rPr lang="ru-RU" sz="4000" b="1" cap="all" dirty="0">
                <a:solidFill>
                  <a:srgbClr val="FF0000"/>
                </a:solidFill>
                <a:latin typeface="Times New Roman" pitchFamily="18" charset="0"/>
                <a:cs typeface="Times New Roman" pitchFamily="18" charset="0"/>
              </a:rPr>
              <a:t>Жареное говяжье филе с грибами и сметаной. Простые рецепты блюд из мяса </a:t>
            </a:r>
            <a:endParaRPr lang="ru-RU" sz="4000" dirty="0">
              <a:solidFill>
                <a:srgbClr val="FF0000"/>
              </a:solidFill>
              <a:latin typeface="Times New Roman" pitchFamily="18" charset="0"/>
              <a:cs typeface="Times New Roman" pitchFamily="18" charset="0"/>
            </a:endParaRPr>
          </a:p>
          <a:p>
            <a:pPr indent="0">
              <a:buNone/>
            </a:pPr>
            <a:r>
              <a:rPr lang="ru-RU" sz="4000" i="1" dirty="0" smtClean="0">
                <a:latin typeface="Times New Roman" pitchFamily="18" charset="0"/>
                <a:cs typeface="Times New Roman" pitchFamily="18" charset="0"/>
              </a:rPr>
              <a:t>Продукты</a:t>
            </a:r>
            <a:r>
              <a:rPr lang="ru-RU" sz="4000" i="1" dirty="0">
                <a:latin typeface="Times New Roman" pitchFamily="18" charset="0"/>
                <a:cs typeface="Times New Roman" pitchFamily="18" charset="0"/>
              </a:rPr>
              <a:t>:</a:t>
            </a:r>
            <a:r>
              <a:rPr lang="ru-RU" sz="4000" dirty="0">
                <a:latin typeface="Times New Roman" pitchFamily="18" charset="0"/>
                <a:cs typeface="Times New Roman" pitchFamily="18" charset="0"/>
              </a:rPr>
              <a:t> 1/2 кг говяжьей вырезки, 1 ст. л. растительного масла, 1–2 ст. ложки горчицы, 1 чайная ложка муки, 1 ст. л. масла сливочного, 25 г грибов сушеных белых, 100 г сметаны, соль по вкусу. </a:t>
            </a:r>
          </a:p>
          <a:p>
            <a:pPr indent="0">
              <a:buNone/>
            </a:pPr>
            <a:r>
              <a:rPr lang="ru-RU" sz="4000" dirty="0">
                <a:latin typeface="Times New Roman" pitchFamily="18" charset="0"/>
                <a:cs typeface="Times New Roman" pitchFamily="18" charset="0"/>
              </a:rPr>
              <a:t>Чтобы приготовить блюдо из мяса с грибами по этому простому рецепту, нужно обмытое мясо смазать растертой с растительным маслом горчицей и подержать 2 ч в закрытой посуде. Затем слегка обтереть от лишней горчицы, посыпать солью и мукой, подрумянить со всех сторон в сильно </a:t>
            </a:r>
            <a:r>
              <a:rPr lang="ru-RU" sz="4000" dirty="0" err="1">
                <a:latin typeface="Times New Roman" pitchFamily="18" charset="0"/>
                <a:cs typeface="Times New Roman" pitchFamily="18" charset="0"/>
              </a:rPr>
              <a:t>отколерованном</a:t>
            </a:r>
            <a:r>
              <a:rPr lang="ru-RU" sz="4000" dirty="0">
                <a:latin typeface="Times New Roman" pitchFamily="18" charset="0"/>
                <a:cs typeface="Times New Roman" pitchFamily="18" charset="0"/>
              </a:rPr>
              <a:t> жире. Переложить мясо вместе с жиром, в котором оно жарилось, в другую посуду, подлить бульон из грибов и поставить на 20–25 мин, закрыв крышкой, в духовку. Готовое мясо порезать широкими ломтями поперек волокон, положить на блюдо, залить соусом. К мясу можно подать жареный картофель и салат из свежих огурцов. </a:t>
            </a:r>
          </a:p>
          <a:p>
            <a:pPr indent="0">
              <a:buNone/>
            </a:pPr>
            <a:r>
              <a:rPr lang="ru-RU" sz="4000" dirty="0">
                <a:latin typeface="Times New Roman" pitchFamily="18" charset="0"/>
                <a:cs typeface="Times New Roman" pitchFamily="18" charset="0"/>
              </a:rPr>
              <a:t>Приготовление соуса. В оставшийся в жаровне соус из-под мяса положить отваренные и порубленные белые грибы, влить подсоленную сметану, размешанную с мукой и разбавленную оставшимся грибным бульоном. Вскипятить. Этим соусом слегка облить нарезанное мясо. Оставшийся соус подать к блюду из мяса с грибами к праздничному столу отдельно в соуснике.</a:t>
            </a:r>
          </a:p>
          <a:p>
            <a:pPr indent="0">
              <a:buNone/>
            </a:pPr>
            <a:r>
              <a:rPr lang="ru-RU" sz="4000" b="1" cap="all" dirty="0">
                <a:solidFill>
                  <a:srgbClr val="FF0000"/>
                </a:solidFill>
                <a:latin typeface="Times New Roman" pitchFamily="18" charset="0"/>
                <a:cs typeface="Times New Roman" pitchFamily="18" charset="0"/>
              </a:rPr>
              <a:t>Курица, фаршированная шампиньонами. Блюда из курицы. Рецепты для аэрогриля</a:t>
            </a:r>
            <a:r>
              <a:rPr lang="ru-RU" sz="4000" b="1" cap="all" dirty="0">
                <a:latin typeface="Times New Roman" pitchFamily="18" charset="0"/>
                <a:cs typeface="Times New Roman" pitchFamily="18" charset="0"/>
              </a:rPr>
              <a:t>.</a:t>
            </a:r>
            <a:endParaRPr lang="ru-RU" sz="4000" dirty="0">
              <a:latin typeface="Times New Roman" pitchFamily="18" charset="0"/>
              <a:cs typeface="Times New Roman" pitchFamily="18" charset="0"/>
            </a:endParaRPr>
          </a:p>
          <a:p>
            <a:pPr indent="0">
              <a:buNone/>
            </a:pPr>
            <a:r>
              <a:rPr lang="ru-RU" sz="4000" i="1" dirty="0" smtClean="0">
                <a:latin typeface="Times New Roman" pitchFamily="18" charset="0"/>
                <a:cs typeface="Times New Roman" pitchFamily="18" charset="0"/>
              </a:rPr>
              <a:t>Продукты</a:t>
            </a:r>
            <a:r>
              <a:rPr lang="ru-RU" sz="4000" dirty="0">
                <a:latin typeface="Times New Roman" pitchFamily="18" charset="0"/>
                <a:cs typeface="Times New Roman" pitchFamily="18" charset="0"/>
              </a:rPr>
              <a:t>: 1 курица (примерно 1,5 кг), 120 г шампиньонов, 1 яйцо, 1,5 стакана панировочных сухарей, 1 луковица, 1 столовая ложка сливочного масла, 1 столовая ложка нарезанной зелени петрушки, 1 чайная ложка тертой цедры лимона, 1/8 ч. ложки тертого мускатного ореха, ¼ ч. ложки сухого майорана, молотый перец и соль по вкусу </a:t>
            </a:r>
          </a:p>
          <a:p>
            <a:pPr indent="0">
              <a:buNone/>
            </a:pPr>
            <a:r>
              <a:rPr lang="ru-RU" sz="4000" dirty="0">
                <a:latin typeface="Times New Roman" pitchFamily="18" charset="0"/>
                <a:cs typeface="Times New Roman" pitchFamily="18" charset="0"/>
              </a:rPr>
              <a:t>Хотите порадовать гостей по-настоящему эффектным и изысканным блюдом, при этом достаточно простым и быстрым в приготовлении? Воспользуйтесь нашим рецептом фаршированной курицы для аэрогриля! </a:t>
            </a:r>
          </a:p>
          <a:p>
            <a:pPr indent="0">
              <a:buNone/>
            </a:pPr>
            <a:r>
              <a:rPr lang="ru-RU" sz="4000" dirty="0">
                <a:latin typeface="Times New Roman" pitchFamily="18" charset="0"/>
                <a:cs typeface="Times New Roman" pitchFamily="18" charset="0"/>
              </a:rPr>
              <a:t>Для приготовления блюда из курицы по этому рецепту для аэрогриля нужно растопить масло в сковороде на обычной плите. Положить в него лук и тушить примерно 1 минуту, пока он не размягчится. Добавить тонко нарезанные грибы и тушить еще 1 минуту. Положить в масло с луком и грибами молотые сухари, соль, перец, петрушку, цедру лимона, майоран, мускатный орех и яйцо. Все тщательно перемешать. </a:t>
            </a:r>
            <a:r>
              <a:rPr lang="ru-RU" sz="4000" dirty="0" smtClean="0">
                <a:latin typeface="Times New Roman" pitchFamily="18" charset="0"/>
                <a:cs typeface="Times New Roman" pitchFamily="18" charset="0"/>
              </a:rPr>
              <a:t>Срезать </a:t>
            </a:r>
            <a:r>
              <a:rPr lang="ru-RU" sz="4000" dirty="0">
                <a:latin typeface="Times New Roman" pitchFamily="18" charset="0"/>
                <a:cs typeface="Times New Roman" pitchFamily="18" charset="0"/>
              </a:rPr>
              <a:t>с курицы жир. Начинить ее приготовленной смесью, зашить брюшко, натереть кожу солью и перцем. </a:t>
            </a:r>
          </a:p>
          <a:p>
            <a:pPr indent="0">
              <a:buNone/>
            </a:pPr>
            <a:r>
              <a:rPr lang="ru-RU" sz="4000" dirty="0">
                <a:solidFill>
                  <a:srgbClr val="FFFF00"/>
                </a:solidFill>
                <a:latin typeface="Times New Roman" pitchFamily="18" charset="0"/>
                <a:cs typeface="Times New Roman" pitchFamily="18" charset="0"/>
              </a:rPr>
              <a:t>Фаршированную курицу поместить на низкую решетку аэрогриля (решетку для жарки) и запекать ее около 60 минут при температуре 260° и высокой скорости. </a:t>
            </a:r>
          </a:p>
          <a:p>
            <a:pPr indent="0">
              <a:buNone/>
            </a:pPr>
            <a:endParaRPr lang="ru-RU" dirty="0">
              <a:solidFill>
                <a:srgbClr val="FFFF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776" y="4049744"/>
            <a:ext cx="1058224" cy="11486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8" y="1700808"/>
            <a:ext cx="957833" cy="128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06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980728"/>
            <a:ext cx="7560840" cy="4896544"/>
          </a:xfrm>
        </p:spPr>
        <p:txBody>
          <a:bodyPr>
            <a:normAutofit/>
          </a:bodyPr>
          <a:lstStyle/>
          <a:p>
            <a:pPr indent="0">
              <a:buNone/>
            </a:pPr>
            <a:r>
              <a:rPr lang="ru-RU" sz="1100" b="1" cap="all" dirty="0">
                <a:solidFill>
                  <a:srgbClr val="FF0000"/>
                </a:solidFill>
                <a:latin typeface="Times New Roman" pitchFamily="18" charset="0"/>
                <a:cs typeface="Times New Roman" pitchFamily="18" charset="0"/>
              </a:rPr>
              <a:t>Желе «Московит». Вкусные рецепты десертов</a:t>
            </a:r>
            <a:endParaRPr lang="ru-RU" sz="1100" dirty="0">
              <a:solidFill>
                <a:srgbClr val="FF0000"/>
              </a:solidFill>
              <a:latin typeface="Times New Roman" pitchFamily="18" charset="0"/>
              <a:cs typeface="Times New Roman" pitchFamily="18" charset="0"/>
            </a:endParaRPr>
          </a:p>
          <a:p>
            <a:pPr indent="0">
              <a:buNone/>
            </a:pPr>
            <a:r>
              <a:rPr lang="ru-RU" sz="1100" i="1" dirty="0" smtClean="0">
                <a:latin typeface="Times New Roman" pitchFamily="18" charset="0"/>
                <a:cs typeface="Times New Roman" pitchFamily="18" charset="0"/>
              </a:rPr>
              <a:t>Продукты</a:t>
            </a:r>
            <a:r>
              <a:rPr lang="ru-RU" sz="1100" i="1" dirty="0">
                <a:latin typeface="Times New Roman" pitchFamily="18" charset="0"/>
                <a:cs typeface="Times New Roman" pitchFamily="18" charset="0"/>
              </a:rPr>
              <a:t>:</a:t>
            </a:r>
            <a:r>
              <a:rPr lang="ru-RU" sz="1100" dirty="0">
                <a:latin typeface="Times New Roman" pitchFamily="18" charset="0"/>
                <a:cs typeface="Times New Roman" pitchFamily="18" charset="0"/>
              </a:rPr>
              <a:t> 300 г сахара-рафинада, 3 апельсина, 2 лимона, 1 ст. ложка желатина, 3 стакана воды. </a:t>
            </a:r>
          </a:p>
          <a:p>
            <a:pPr indent="0">
              <a:buNone/>
            </a:pPr>
            <a:r>
              <a:rPr lang="ru-RU" sz="1100" dirty="0">
                <a:latin typeface="Times New Roman" pitchFamily="18" charset="0"/>
                <a:cs typeface="Times New Roman" pitchFamily="18" charset="0"/>
              </a:rPr>
              <a:t>Для приготовления десерта по этому вкусному рецепту нужно сварить сироп из сахара и воды, влить желатин, растворенный в 1/4 стакана воды, и мешать, чтобы желатин окончательно растворился в сиропе. Опустить туда же цедру с 1 лимона и 1 апельсина, влить сок из лимонов и апельсинов, выдавливая только до тех пор, пока идет прозрачный сок, иначе желе получится мутным. Если кислоты будет недостаточно, добавить лимонной кислоты по вкусу. Дать постоять под крышкой 10 мин, процедить через марлю, положенную на дуршлаг, слить в какую-нибудь посуду с герметической крышкой, поставить ее в ведро со льдом и солью и начать вертеть форму во льду в одну и другую сторону до тех пор, пока желе с краев до середины не замерзнет, а середина не превратится в твердое желе. Иными словами, с боков будет мороженое, а внутри – желе. Вынуть из формы и подать на блюде. Подавать на десерт. </a:t>
            </a:r>
          </a:p>
          <a:p>
            <a:pPr indent="0">
              <a:buNone/>
            </a:pPr>
            <a:r>
              <a:rPr lang="ru-RU" sz="1100" dirty="0">
                <a:latin typeface="Times New Roman" pitchFamily="18" charset="0"/>
                <a:cs typeface="Times New Roman" pitchFamily="18" charset="0"/>
              </a:rPr>
              <a:t>Приятного аппетита!</a:t>
            </a:r>
          </a:p>
          <a:p>
            <a:pPr indent="0">
              <a:buNone/>
            </a:pPr>
            <a:r>
              <a:rPr lang="ru-RU" sz="1100" b="1" cap="all" dirty="0">
                <a:solidFill>
                  <a:srgbClr val="FF0000"/>
                </a:solidFill>
                <a:latin typeface="Times New Roman" pitchFamily="18" charset="0"/>
                <a:cs typeface="Times New Roman" pitchFamily="18" charset="0"/>
              </a:rPr>
              <a:t>Ромовый крем. Простые рецепты вкусных десертов</a:t>
            </a:r>
            <a:endParaRPr lang="ru-RU" sz="1100" dirty="0">
              <a:solidFill>
                <a:srgbClr val="FF0000"/>
              </a:solidFill>
              <a:latin typeface="Times New Roman" pitchFamily="18" charset="0"/>
              <a:cs typeface="Times New Roman" pitchFamily="18" charset="0"/>
            </a:endParaRPr>
          </a:p>
          <a:p>
            <a:pPr indent="0">
              <a:buNone/>
            </a:pPr>
            <a:r>
              <a:rPr lang="ru-RU" sz="1100" dirty="0" smtClean="0">
                <a:latin typeface="Times New Roman" pitchFamily="18" charset="0"/>
                <a:cs typeface="Times New Roman" pitchFamily="18" charset="0"/>
              </a:rPr>
              <a:t>Предлагаем </a:t>
            </a:r>
            <a:r>
              <a:rPr lang="ru-RU" sz="1100" dirty="0">
                <a:latin typeface="Times New Roman" pitchFamily="18" charset="0"/>
                <a:cs typeface="Times New Roman" pitchFamily="18" charset="0"/>
              </a:rPr>
              <a:t>вам простой и вкусный кулинарный рецепт приготовления десерта на каждый день и к праздничному столу. </a:t>
            </a:r>
          </a:p>
          <a:p>
            <a:pPr indent="0">
              <a:buNone/>
            </a:pPr>
            <a:r>
              <a:rPr lang="ru-RU" sz="1100" i="1" dirty="0">
                <a:latin typeface="Times New Roman" pitchFamily="18" charset="0"/>
                <a:cs typeface="Times New Roman" pitchFamily="18" charset="0"/>
              </a:rPr>
              <a:t>Продукты:</a:t>
            </a:r>
            <a:r>
              <a:rPr lang="ru-RU" sz="1100" dirty="0">
                <a:latin typeface="Times New Roman" pitchFamily="18" charset="0"/>
                <a:cs typeface="Times New Roman" pitchFamily="18" charset="0"/>
              </a:rPr>
              <a:t> 3 яичных желтка, 3 ст. ложки сахара с ванилином, 400 г взбитых сливок, ром, цукаты. </a:t>
            </a:r>
          </a:p>
          <a:p>
            <a:pPr indent="0">
              <a:buNone/>
            </a:pPr>
            <a:r>
              <a:rPr lang="ru-RU" sz="1100" dirty="0">
                <a:latin typeface="Times New Roman" pitchFamily="18" charset="0"/>
                <a:cs typeface="Times New Roman" pitchFamily="18" charset="0"/>
              </a:rPr>
              <a:t>Для приготовления десерта по этому кулинарному рецепту нужно желтки хорошо вымешать с ванильным сахаром и взбитыми в крепкую пену жирными сливками и добавить к ним вымоченные в крепком роме цукаты. Ромовым кремом наполнить стаканы и поставить их в холодное место. Перед употреблением на крем положить пену из сливок. </a:t>
            </a:r>
          </a:p>
          <a:p>
            <a:pPr indent="0">
              <a:buNone/>
            </a:pPr>
            <a:endParaRPr lang="ru-RU" sz="11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704" y="5232378"/>
            <a:ext cx="1331640" cy="163148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268760"/>
            <a:ext cx="957263" cy="136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25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Открытки к празднику</a:t>
            </a:r>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2492896"/>
            <a:ext cx="191261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952" y="2420888"/>
            <a:ext cx="2454640" cy="30552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2405" y="2503979"/>
            <a:ext cx="2164991" cy="2991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81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39734"/>
            <a:ext cx="2249094"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64987"/>
            <a:ext cx="2088232" cy="30039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972" y="94687"/>
            <a:ext cx="3286183"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55" y="3222751"/>
            <a:ext cx="3648075" cy="36385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2416811"/>
            <a:ext cx="3240360" cy="22721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4978" y="3222751"/>
            <a:ext cx="2381250" cy="33432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9651" y="4692058"/>
            <a:ext cx="3210050" cy="204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975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124744"/>
            <a:ext cx="6728792" cy="685800"/>
          </a:xfrm>
        </p:spPr>
        <p:txBody>
          <a:bodyPr>
            <a:normAutofit fontScale="90000"/>
          </a:bodyPr>
          <a:lstStyle/>
          <a:p>
            <a:r>
              <a:rPr lang="ru-RU" dirty="0">
                <a:solidFill>
                  <a:srgbClr val="00B050"/>
                </a:solidFill>
              </a:rPr>
              <a:t>Мы отвечали на вопрос</a:t>
            </a:r>
            <a:r>
              <a:rPr lang="ru-RU" dirty="0">
                <a:solidFill>
                  <a:srgbClr val="002060"/>
                </a:solidFill>
              </a:rPr>
              <a:t>:</a:t>
            </a:r>
            <a:endParaRPr lang="ru-RU" dirty="0"/>
          </a:p>
        </p:txBody>
      </p:sp>
      <p:sp>
        <p:nvSpPr>
          <p:cNvPr id="3" name="Объект 2"/>
          <p:cNvSpPr>
            <a:spLocks noGrp="1"/>
          </p:cNvSpPr>
          <p:nvPr>
            <p:ph idx="1"/>
          </p:nvPr>
        </p:nvSpPr>
        <p:spPr/>
        <p:txBody>
          <a:bodyPr>
            <a:normAutofit/>
          </a:bodyPr>
          <a:lstStyle/>
          <a:p>
            <a:pPr indent="0" algn="ctr">
              <a:buNone/>
            </a:pPr>
            <a:r>
              <a:rPr lang="ru-RU" sz="4800" dirty="0" smtClean="0">
                <a:solidFill>
                  <a:srgbClr val="FF0000"/>
                </a:solidFill>
                <a:latin typeface="Times New Roman" pitchFamily="18" charset="0"/>
                <a:cs typeface="Times New Roman" pitchFamily="18" charset="0"/>
              </a:rPr>
              <a:t>Что это за праздник – 8 Марта?</a:t>
            </a:r>
            <a:endParaRPr lang="ru-RU" sz="4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8752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itchFamily="18" charset="0"/>
                <a:cs typeface="Times New Roman" pitchFamily="18" charset="0"/>
              </a:rPr>
              <a:t>Наши результаты</a:t>
            </a:r>
            <a:endParaRPr lang="ru-RU" dirty="0"/>
          </a:p>
        </p:txBody>
      </p:sp>
      <p:sp>
        <p:nvSpPr>
          <p:cNvPr id="3" name="Объект 2"/>
          <p:cNvSpPr>
            <a:spLocks noGrp="1"/>
          </p:cNvSpPr>
          <p:nvPr>
            <p:ph idx="1"/>
          </p:nvPr>
        </p:nvSpPr>
        <p:spPr>
          <a:xfrm>
            <a:off x="1371600" y="2132856"/>
            <a:ext cx="6400800" cy="3672408"/>
          </a:xfrm>
        </p:spPr>
        <p:txBody>
          <a:bodyPr>
            <a:normAutofit fontScale="85000" lnSpcReduction="10000"/>
          </a:bodyPr>
          <a:lstStyle/>
          <a:p>
            <a:r>
              <a:rPr lang="ru-RU" dirty="0">
                <a:solidFill>
                  <a:srgbClr val="FF0000"/>
                </a:solidFill>
                <a:latin typeface="Times New Roman" pitchFamily="18" charset="0"/>
                <a:cs typeface="Times New Roman" pitchFamily="18" charset="0"/>
              </a:rPr>
              <a:t>Мы узнали очень много интересного </a:t>
            </a:r>
            <a:r>
              <a:rPr lang="ru-RU">
                <a:solidFill>
                  <a:srgbClr val="FF0000"/>
                </a:solidFill>
                <a:latin typeface="Times New Roman" pitchFamily="18" charset="0"/>
                <a:cs typeface="Times New Roman" pitchFamily="18" charset="0"/>
              </a:rPr>
              <a:t>о </a:t>
            </a:r>
            <a:r>
              <a:rPr lang="ru-RU" smtClean="0">
                <a:solidFill>
                  <a:srgbClr val="FF0000"/>
                </a:solidFill>
                <a:latin typeface="Times New Roman" pitchFamily="18" charset="0"/>
                <a:cs typeface="Times New Roman" pitchFamily="18" charset="0"/>
              </a:rPr>
              <a:t>праздника мам </a:t>
            </a:r>
            <a:endParaRPr lang="ru-RU" dirty="0">
              <a:solidFill>
                <a:srgbClr val="FF0000"/>
              </a:solidFill>
              <a:latin typeface="Times New Roman" pitchFamily="18" charset="0"/>
              <a:cs typeface="Times New Roman" pitchFamily="18" charset="0"/>
            </a:endParaRPr>
          </a:p>
          <a:p>
            <a:r>
              <a:rPr lang="ru-RU" dirty="0">
                <a:solidFill>
                  <a:srgbClr val="FF0000"/>
                </a:solidFill>
                <a:latin typeface="Times New Roman" pitchFamily="18" charset="0"/>
                <a:cs typeface="Times New Roman" pitchFamily="18" charset="0"/>
              </a:rPr>
              <a:t>Мы приобрели навык работы с печатными и Интернет-ресурсами.</a:t>
            </a:r>
          </a:p>
          <a:p>
            <a:r>
              <a:rPr lang="ru-RU" dirty="0">
                <a:solidFill>
                  <a:srgbClr val="FF0000"/>
                </a:solidFill>
                <a:latin typeface="Times New Roman" pitchFamily="18" charset="0"/>
                <a:cs typeface="Times New Roman" pitchFamily="18" charset="0"/>
              </a:rPr>
              <a:t>Мы научились создавать презентацию, оформлять буклет и подготовили два продукта проекта:</a:t>
            </a:r>
          </a:p>
          <a:p>
            <a:r>
              <a:rPr lang="ru-RU" dirty="0">
                <a:solidFill>
                  <a:srgbClr val="FF0000"/>
                </a:solidFill>
                <a:latin typeface="Times New Roman" pitchFamily="18" charset="0"/>
                <a:cs typeface="Times New Roman" pitchFamily="18" charset="0"/>
              </a:rPr>
              <a:t>Презентацию </a:t>
            </a:r>
            <a:r>
              <a:rPr lang="ru-RU" dirty="0" smtClean="0">
                <a:solidFill>
                  <a:srgbClr val="FF0000"/>
                </a:solidFill>
                <a:latin typeface="Times New Roman" pitchFamily="18" charset="0"/>
                <a:cs typeface="Times New Roman" pitchFamily="18" charset="0"/>
              </a:rPr>
              <a:t>«Этот добрый праздник мам»</a:t>
            </a:r>
            <a:endParaRPr lang="ru-RU" dirty="0">
              <a:solidFill>
                <a:srgbClr val="FF0000"/>
              </a:solidFill>
              <a:latin typeface="Times New Roman" pitchFamily="18" charset="0"/>
              <a:cs typeface="Times New Roman" pitchFamily="18" charset="0"/>
            </a:endParaRPr>
          </a:p>
          <a:p>
            <a:r>
              <a:rPr lang="ru-RU" dirty="0">
                <a:solidFill>
                  <a:srgbClr val="FF0000"/>
                </a:solidFill>
                <a:latin typeface="Times New Roman" pitchFamily="18" charset="0"/>
                <a:cs typeface="Times New Roman" pitchFamily="18" charset="0"/>
              </a:rPr>
              <a:t>Буклет </a:t>
            </a:r>
            <a:r>
              <a:rPr lang="ru-RU" dirty="0" smtClean="0">
                <a:solidFill>
                  <a:srgbClr val="FF0000"/>
                </a:solidFill>
                <a:latin typeface="Times New Roman" pitchFamily="18" charset="0"/>
                <a:cs typeface="Times New Roman" pitchFamily="18" charset="0"/>
              </a:rPr>
              <a:t>«Этот добрый праздник мам».</a:t>
            </a:r>
            <a:endParaRPr lang="ru-RU" dirty="0">
              <a:solidFill>
                <a:srgbClr val="FF0000"/>
              </a:solidFill>
              <a:latin typeface="Times New Roman" pitchFamily="18" charset="0"/>
              <a:cs typeface="Times New Roman" pitchFamily="18" charset="0"/>
            </a:endParaRPr>
          </a:p>
          <a:p>
            <a:r>
              <a:rPr lang="ru-RU" dirty="0">
                <a:solidFill>
                  <a:srgbClr val="FF0000"/>
                </a:solidFill>
                <a:latin typeface="Times New Roman" pitchFamily="18" charset="0"/>
                <a:cs typeface="Times New Roman" pitchFamily="18" charset="0"/>
              </a:rPr>
              <a:t>Мы учились следовать инструкциям; оценивать себя.</a:t>
            </a:r>
          </a:p>
          <a:p>
            <a:r>
              <a:rPr lang="ru-RU" dirty="0">
                <a:solidFill>
                  <a:srgbClr val="FF0000"/>
                </a:solidFill>
                <a:latin typeface="Times New Roman" pitchFamily="18" charset="0"/>
                <a:cs typeface="Times New Roman" pitchFamily="18" charset="0"/>
              </a:rPr>
              <a:t>Мы приобрели бесценный опыт публичного выступления в классе и на школьной конференции.</a:t>
            </a:r>
          </a:p>
          <a:p>
            <a:r>
              <a:rPr lang="ru-RU" dirty="0">
                <a:solidFill>
                  <a:srgbClr val="FF0000"/>
                </a:solidFill>
                <a:latin typeface="Times New Roman" pitchFamily="18" charset="0"/>
                <a:cs typeface="Times New Roman" pitchFamily="18" charset="0"/>
              </a:rPr>
              <a:t>Мы учились договариваться между собой.</a:t>
            </a:r>
          </a:p>
          <a:p>
            <a:endParaRPr lang="ru-RU" dirty="0"/>
          </a:p>
        </p:txBody>
      </p:sp>
    </p:spTree>
    <p:extLst>
      <p:ext uri="{BB962C8B-B14F-4D97-AF65-F5344CB8AC3E}">
        <p14:creationId xmlns:p14="http://schemas.microsoft.com/office/powerpoint/2010/main" val="3304511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C00000"/>
                </a:solidFill>
                <a:latin typeface="Times New Roman" pitchFamily="18" charset="0"/>
                <a:cs typeface="Times New Roman" pitchFamily="18" charset="0"/>
              </a:rPr>
              <a:t>Как работали:</a:t>
            </a:r>
            <a:endParaRPr lang="ru-RU" dirty="0"/>
          </a:p>
        </p:txBody>
      </p:sp>
      <p:sp>
        <p:nvSpPr>
          <p:cNvPr id="3" name="Объект 2"/>
          <p:cNvSpPr>
            <a:spLocks noGrp="1"/>
          </p:cNvSpPr>
          <p:nvPr>
            <p:ph idx="1"/>
          </p:nvPr>
        </p:nvSpPr>
        <p:spPr/>
        <p:txBody>
          <a:bodyPr/>
          <a:lstStyle/>
          <a:p>
            <a:r>
              <a:rPr lang="ru-RU" dirty="0">
                <a:solidFill>
                  <a:srgbClr val="002060"/>
                </a:solidFill>
                <a:latin typeface="Times New Roman" pitchFamily="18" charset="0"/>
                <a:cs typeface="Times New Roman" pitchFamily="18" charset="0"/>
              </a:rPr>
              <a:t>Беседа с учителем,</a:t>
            </a:r>
          </a:p>
          <a:p>
            <a:r>
              <a:rPr lang="ru-RU" dirty="0">
                <a:solidFill>
                  <a:srgbClr val="002060"/>
                </a:solidFill>
                <a:latin typeface="Times New Roman" pitchFamily="18" charset="0"/>
                <a:cs typeface="Times New Roman" pitchFamily="18" charset="0"/>
              </a:rPr>
              <a:t>Посещение библиотеки,</a:t>
            </a:r>
          </a:p>
          <a:p>
            <a:r>
              <a:rPr lang="ru-RU" dirty="0">
                <a:solidFill>
                  <a:srgbClr val="002060"/>
                </a:solidFill>
                <a:latin typeface="Times New Roman" pitchFamily="18" charset="0"/>
                <a:cs typeface="Times New Roman" pitchFamily="18" charset="0"/>
              </a:rPr>
              <a:t>Изучение учебной литературы,</a:t>
            </a:r>
          </a:p>
          <a:p>
            <a:r>
              <a:rPr lang="ru-RU" dirty="0">
                <a:solidFill>
                  <a:srgbClr val="002060"/>
                </a:solidFill>
                <a:latin typeface="Times New Roman" pitchFamily="18" charset="0"/>
                <a:cs typeface="Times New Roman" pitchFamily="18" charset="0"/>
              </a:rPr>
              <a:t>Изучение ресурсов интернета</a:t>
            </a:r>
            <a:r>
              <a:rPr lang="ru-RU" dirty="0" smtClean="0">
                <a:solidFill>
                  <a:srgbClr val="002060"/>
                </a:solidFill>
                <a:latin typeface="Times New Roman" pitchFamily="18" charset="0"/>
                <a:cs typeface="Times New Roman" pitchFamily="18" charset="0"/>
              </a:rPr>
              <a:t>,</a:t>
            </a:r>
            <a:endParaRPr lang="ru-RU" dirty="0">
              <a:solidFill>
                <a:srgbClr val="002060"/>
              </a:solidFill>
              <a:latin typeface="Times New Roman" pitchFamily="18" charset="0"/>
              <a:cs typeface="Times New Roman" pitchFamily="18" charset="0"/>
            </a:endParaRPr>
          </a:p>
          <a:p>
            <a:r>
              <a:rPr lang="ru-RU" dirty="0">
                <a:solidFill>
                  <a:srgbClr val="002060"/>
                </a:solidFill>
                <a:latin typeface="Times New Roman" pitchFamily="18" charset="0"/>
                <a:cs typeface="Times New Roman" pitchFamily="18" charset="0"/>
              </a:rPr>
              <a:t>Информация от родителей.</a:t>
            </a:r>
          </a:p>
          <a:p>
            <a:endParaRPr lang="ru-RU" dirty="0"/>
          </a:p>
        </p:txBody>
      </p:sp>
    </p:spTree>
    <p:extLst>
      <p:ext uri="{BB962C8B-B14F-4D97-AF65-F5344CB8AC3E}">
        <p14:creationId xmlns:p14="http://schemas.microsoft.com/office/powerpoint/2010/main" val="102874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295400"/>
            <a:ext cx="6656784" cy="685800"/>
          </a:xfrm>
        </p:spPr>
        <p:txBody>
          <a:bodyPr>
            <a:normAutofit fontScale="90000"/>
          </a:bodyPr>
          <a:lstStyle/>
          <a:p>
            <a:r>
              <a:rPr lang="ru-RU" dirty="0">
                <a:solidFill>
                  <a:srgbClr val="002060"/>
                </a:solidFill>
                <a:latin typeface="Times New Roman" pitchFamily="18" charset="0"/>
                <a:cs typeface="Times New Roman" pitchFamily="18" charset="0"/>
              </a:rPr>
              <a:t>Актуальность проблемы</a:t>
            </a:r>
            <a:endParaRPr lang="ru-RU" dirty="0"/>
          </a:p>
        </p:txBody>
      </p:sp>
      <p:sp>
        <p:nvSpPr>
          <p:cNvPr id="3" name="Объект 2"/>
          <p:cNvSpPr>
            <a:spLocks noGrp="1"/>
          </p:cNvSpPr>
          <p:nvPr>
            <p:ph idx="1"/>
          </p:nvPr>
        </p:nvSpPr>
        <p:spPr/>
        <p:txBody>
          <a:bodyPr>
            <a:noAutofit/>
          </a:bodyPr>
          <a:lstStyle/>
          <a:p>
            <a:pPr indent="0" algn="ctr">
              <a:buNone/>
            </a:pPr>
            <a:r>
              <a:rPr lang="ru-RU" sz="4400" dirty="0" smtClean="0">
                <a:latin typeface="Times New Roman" pitchFamily="18" charset="0"/>
                <a:cs typeface="Times New Roman" pitchFamily="18" charset="0"/>
              </a:rPr>
              <a:t>Многие слышали о празднике 8 Марта, но не знают всю его историю.</a:t>
            </a:r>
            <a:endParaRPr lang="ru-RU" sz="4400" dirty="0">
              <a:latin typeface="Times New Roman" pitchFamily="18" charset="0"/>
              <a:cs typeface="Times New Roman" pitchFamily="18" charset="0"/>
            </a:endParaRPr>
          </a:p>
        </p:txBody>
      </p:sp>
    </p:spTree>
    <p:extLst>
      <p:ext uri="{BB962C8B-B14F-4D97-AF65-F5344CB8AC3E}">
        <p14:creationId xmlns:p14="http://schemas.microsoft.com/office/powerpoint/2010/main" val="2872009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C000"/>
                </a:solidFill>
                <a:latin typeface="Times New Roman" pitchFamily="18" charset="0"/>
                <a:cs typeface="Times New Roman" pitchFamily="18" charset="0"/>
              </a:rPr>
              <a:t>Наша цель и задачи</a:t>
            </a:r>
            <a:endParaRPr lang="ru-RU" dirty="0"/>
          </a:p>
        </p:txBody>
      </p:sp>
      <p:sp>
        <p:nvSpPr>
          <p:cNvPr id="3" name="Объект 2"/>
          <p:cNvSpPr>
            <a:spLocks noGrp="1"/>
          </p:cNvSpPr>
          <p:nvPr>
            <p:ph idx="1"/>
          </p:nvPr>
        </p:nvSpPr>
        <p:spPr/>
        <p:txBody>
          <a:bodyPr/>
          <a:lstStyle/>
          <a:p>
            <a:r>
              <a:rPr lang="ru-RU" dirty="0" smtClean="0"/>
              <a:t>Узнать как можно больше информации о празднике,</a:t>
            </a:r>
          </a:p>
          <a:p>
            <a:r>
              <a:rPr lang="ru-RU" dirty="0" smtClean="0"/>
              <a:t>Познакомить с этой информацией остальных детей.</a:t>
            </a:r>
            <a:endParaRPr lang="ru-RU" dirty="0"/>
          </a:p>
        </p:txBody>
      </p:sp>
    </p:spTree>
    <p:extLst>
      <p:ext uri="{BB962C8B-B14F-4D97-AF65-F5344CB8AC3E}">
        <p14:creationId xmlns:p14="http://schemas.microsoft.com/office/powerpoint/2010/main" val="1927548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latin typeface="Times New Roman" pitchFamily="18" charset="0"/>
                <a:cs typeface="Times New Roman" pitchFamily="18" charset="0"/>
              </a:rPr>
              <a:t>Этапы исследования</a:t>
            </a:r>
            <a:endParaRPr lang="ru-RU" dirty="0"/>
          </a:p>
        </p:txBody>
      </p:sp>
      <p:sp>
        <p:nvSpPr>
          <p:cNvPr id="3" name="Объект 2"/>
          <p:cNvSpPr>
            <a:spLocks noGrp="1"/>
          </p:cNvSpPr>
          <p:nvPr>
            <p:ph idx="1"/>
          </p:nvPr>
        </p:nvSpPr>
        <p:spPr>
          <a:xfrm>
            <a:off x="1475656" y="2204864"/>
            <a:ext cx="6400800" cy="3552057"/>
          </a:xfrm>
        </p:spPr>
        <p:txBody>
          <a:bodyPr>
            <a:normAutofit fontScale="55000" lnSpcReduction="20000"/>
          </a:bodyPr>
          <a:lstStyle/>
          <a:p>
            <a:pPr indent="0">
              <a:buNone/>
            </a:pPr>
            <a:r>
              <a:rPr lang="ru-RU" sz="2900" b="1" dirty="0">
                <a:latin typeface="Times New Roman" pitchFamily="18" charset="0"/>
                <a:cs typeface="Times New Roman" pitchFamily="18" charset="0"/>
              </a:rPr>
              <a:t>I. Поиск источников информации, как печатных, так и Интернет-ресурсов по теме исследования.</a:t>
            </a:r>
            <a:endParaRPr lang="ru-RU" sz="2900" dirty="0">
              <a:latin typeface="Times New Roman" pitchFamily="18" charset="0"/>
              <a:cs typeface="Times New Roman" pitchFamily="18" charset="0"/>
            </a:endParaRPr>
          </a:p>
          <a:p>
            <a:pPr indent="0">
              <a:buNone/>
            </a:pPr>
            <a:r>
              <a:rPr lang="ru-RU" sz="2900" b="1" dirty="0">
                <a:latin typeface="Times New Roman" pitchFamily="18" charset="0"/>
                <a:cs typeface="Times New Roman" pitchFamily="18" charset="0"/>
              </a:rPr>
              <a:t>II. Распределение учебных вопросов между членами группы.</a:t>
            </a:r>
            <a:endParaRPr lang="ru-RU" sz="2900" dirty="0">
              <a:latin typeface="Times New Roman" pitchFamily="18" charset="0"/>
              <a:cs typeface="Times New Roman" pitchFamily="18" charset="0"/>
            </a:endParaRPr>
          </a:p>
          <a:p>
            <a:pPr indent="0">
              <a:buNone/>
            </a:pPr>
            <a:r>
              <a:rPr lang="ru-RU" sz="2900" b="1" dirty="0">
                <a:latin typeface="Times New Roman" pitchFamily="18" charset="0"/>
                <a:cs typeface="Times New Roman" pitchFamily="18" charset="0"/>
              </a:rPr>
              <a:t>II. Обсуждение исследуемого материала через сетевое общение в Интернете.</a:t>
            </a:r>
            <a:endParaRPr lang="ru-RU" sz="2900" dirty="0">
              <a:latin typeface="Times New Roman" pitchFamily="18" charset="0"/>
              <a:cs typeface="Times New Roman" pitchFamily="18" charset="0"/>
            </a:endParaRPr>
          </a:p>
          <a:p>
            <a:pPr indent="0">
              <a:buNone/>
            </a:pPr>
            <a:r>
              <a:rPr lang="ru-RU" sz="2900" b="1" dirty="0">
                <a:latin typeface="Times New Roman" pitchFamily="18" charset="0"/>
                <a:cs typeface="Times New Roman" pitchFamily="18" charset="0"/>
              </a:rPr>
              <a:t>IV. Обсуждение продукта и названия продукта проекта.</a:t>
            </a:r>
            <a:endParaRPr lang="ru-RU" sz="2900" dirty="0">
              <a:latin typeface="Times New Roman" pitchFamily="18" charset="0"/>
              <a:cs typeface="Times New Roman" pitchFamily="18" charset="0"/>
            </a:endParaRPr>
          </a:p>
          <a:p>
            <a:pPr indent="0">
              <a:buNone/>
            </a:pPr>
            <a:r>
              <a:rPr lang="ru-RU" sz="2900" b="1" dirty="0">
                <a:latin typeface="Times New Roman" pitchFamily="18" charset="0"/>
                <a:cs typeface="Times New Roman" pitchFamily="18" charset="0"/>
              </a:rPr>
              <a:t>V. Представление презентации и буклета по исследуемой проблеме.</a:t>
            </a:r>
            <a:endParaRPr lang="ru-RU" sz="2900" dirty="0">
              <a:latin typeface="Times New Roman" pitchFamily="18" charset="0"/>
              <a:cs typeface="Times New Roman" pitchFamily="18" charset="0"/>
            </a:endParaRPr>
          </a:p>
          <a:p>
            <a:pPr indent="0">
              <a:buNone/>
            </a:pPr>
            <a:r>
              <a:rPr lang="ru-RU" sz="2900" b="1" u="sng" dirty="0" err="1">
                <a:latin typeface="Times New Roman" pitchFamily="18" charset="0"/>
                <a:cs typeface="Times New Roman" pitchFamily="18" charset="0"/>
              </a:rPr>
              <a:t>Постпроектный</a:t>
            </a:r>
            <a:r>
              <a:rPr lang="ru-RU" sz="2900" b="1" u="sng" dirty="0">
                <a:latin typeface="Times New Roman" pitchFamily="18" charset="0"/>
                <a:cs typeface="Times New Roman" pitchFamily="18" charset="0"/>
              </a:rPr>
              <a:t> этап</a:t>
            </a:r>
            <a:r>
              <a:rPr lang="ru-RU" sz="2900" b="1" dirty="0">
                <a:latin typeface="Times New Roman" pitchFamily="18" charset="0"/>
                <a:cs typeface="Times New Roman" pitchFamily="18" charset="0"/>
              </a:rPr>
              <a:t>: представление опыта работы группы над проблемным вопросом на школьном уровне среди параллели третьих классов.</a:t>
            </a:r>
            <a:endParaRPr lang="ru-RU" sz="2900" dirty="0">
              <a:latin typeface="Times New Roman" pitchFamily="18" charset="0"/>
              <a:cs typeface="Times New Roman" pitchFamily="18" charset="0"/>
            </a:endParaRPr>
          </a:p>
          <a:p>
            <a:pPr indent="0">
              <a:buNone/>
            </a:pPr>
            <a:endParaRPr lang="ru-RU" dirty="0"/>
          </a:p>
        </p:txBody>
      </p:sp>
    </p:spTree>
    <p:extLst>
      <p:ext uri="{BB962C8B-B14F-4D97-AF65-F5344CB8AC3E}">
        <p14:creationId xmlns:p14="http://schemas.microsoft.com/office/powerpoint/2010/main" val="2059715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b="1" dirty="0">
                <a:solidFill>
                  <a:srgbClr val="FF0000"/>
                </a:solidFill>
                <a:latin typeface="Times New Roman" pitchFamily="18" charset="0"/>
                <a:cs typeface="Times New Roman" pitchFamily="18" charset="0"/>
              </a:rPr>
              <a:t>Скоро восьмое марта – Международный Женский день.</a:t>
            </a:r>
            <a:r>
              <a:rPr lang="ru-RU" sz="1800" dirty="0">
                <a:solidFill>
                  <a:srgbClr val="FF0000"/>
                </a:solidFill>
                <a:latin typeface="Times New Roman" pitchFamily="18" charset="0"/>
                <a:cs typeface="Times New Roman" pitchFamily="18" charset="0"/>
              </a:rPr>
              <a:t/>
            </a:r>
            <a:br>
              <a:rPr lang="ru-RU" sz="1800" dirty="0">
                <a:solidFill>
                  <a:srgbClr val="FF0000"/>
                </a:solidFill>
                <a:latin typeface="Times New Roman" pitchFamily="18" charset="0"/>
                <a:cs typeface="Times New Roman" pitchFamily="18" charset="0"/>
              </a:rPr>
            </a:br>
            <a:endParaRPr lang="ru-RU" sz="18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1371600" y="1700808"/>
            <a:ext cx="5432648" cy="3785593"/>
          </a:xfrm>
        </p:spPr>
        <p:txBody>
          <a:bodyPr>
            <a:noAutofit/>
          </a:bodyPr>
          <a:lstStyle/>
          <a:p>
            <a:pPr indent="0">
              <a:buNone/>
            </a:pPr>
            <a:r>
              <a:rPr lang="ru-RU" sz="1200" dirty="0">
                <a:latin typeface="Times New Roman" pitchFamily="18" charset="0"/>
                <a:cs typeface="Times New Roman" pitchFamily="18" charset="0"/>
              </a:rPr>
              <a:t>Как праздновать этот день, остается загадкой, причем разгадывать ее предстоит сильной половине человечества. Ясно только одно, все женщины независимо от возраста смутно ожидают в этот день каких-то сюрпризов, подарков и проявления инициативы от мужчин. В голове всплывают странные понятия о тяжелой женской доле и давно забытые слова: </a:t>
            </a:r>
            <a:r>
              <a:rPr lang="ru-RU" sz="1200" i="1" dirty="0">
                <a:latin typeface="Times New Roman" pitchFamily="18" charset="0"/>
                <a:cs typeface="Times New Roman" pitchFamily="18" charset="0"/>
              </a:rPr>
              <a:t>«солидарность», «эмансипация», «социализм»</a:t>
            </a:r>
            <a:r>
              <a:rPr lang="ru-RU" sz="1200" dirty="0">
                <a:latin typeface="Times New Roman" pitchFamily="18" charset="0"/>
                <a:cs typeface="Times New Roman" pitchFamily="18" charset="0"/>
              </a:rPr>
              <a:t>. Однако ясности они не вносят, а лишь придают празднику неприятную политическую окраску. А виновата во всем Клара Цеткин, которая в 1910 на Второй международной конференции женщин-социалисток в Копенгагене выступила с инициативой отмечать ежегодно Международный женский день. </a:t>
            </a:r>
          </a:p>
          <a:p>
            <a:pPr indent="0">
              <a:buNone/>
            </a:pPr>
            <a:r>
              <a:rPr lang="ru-RU" sz="1200" dirty="0">
                <a:latin typeface="Times New Roman" pitchFamily="18" charset="0"/>
                <a:cs typeface="Times New Roman" pitchFamily="18" charset="0"/>
              </a:rPr>
              <a:t>Совершенно точно известно, что в этот день всем женщинам обязательно надо дарить цветы. Вообще, цветы для женщин, все равно, что для детей – мороженное, главное, не перепутать. Поэтому первым пунктом программы ставим букет цветов.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450" y="2996952"/>
            <a:ext cx="249555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869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692696"/>
            <a:ext cx="6400800" cy="685800"/>
          </a:xfrm>
        </p:spPr>
        <p:txBody>
          <a:bodyPr>
            <a:normAutofit/>
          </a:bodyPr>
          <a:lstStyle/>
          <a:p>
            <a:r>
              <a:rPr lang="ru-RU" dirty="0" smtClean="0">
                <a:solidFill>
                  <a:srgbClr val="FF0000"/>
                </a:solidFill>
                <a:latin typeface="Times New Roman" pitchFamily="18" charset="0"/>
                <a:cs typeface="Times New Roman" pitchFamily="18" charset="0"/>
              </a:rPr>
              <a:t>Подарки для женщин</a:t>
            </a:r>
            <a:endParaRPr lang="ru-RU"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827584" y="1268760"/>
            <a:ext cx="7560840" cy="4608512"/>
          </a:xfrm>
        </p:spPr>
        <p:txBody>
          <a:bodyPr>
            <a:noAutofit/>
          </a:bodyPr>
          <a:lstStyle/>
          <a:p>
            <a:pPr indent="0">
              <a:buNone/>
            </a:pPr>
            <a:r>
              <a:rPr lang="ru-RU" sz="900" b="1" i="1" dirty="0">
                <a:latin typeface="Times New Roman" pitchFamily="18" charset="0"/>
                <a:cs typeface="Times New Roman" pitchFamily="18" charset="0"/>
              </a:rPr>
              <a:t>Список подарков девушке</a:t>
            </a:r>
            <a:r>
              <a:rPr lang="ru-RU" sz="900" dirty="0">
                <a:latin typeface="Times New Roman" pitchFamily="18" charset="0"/>
                <a:cs typeface="Times New Roman" pitchFamily="18" charset="0"/>
              </a:rPr>
              <a:t> </a:t>
            </a:r>
            <a:br>
              <a:rPr lang="ru-RU" sz="900" dirty="0">
                <a:latin typeface="Times New Roman" pitchFamily="18" charset="0"/>
                <a:cs typeface="Times New Roman" pitchFamily="18" charset="0"/>
              </a:rPr>
            </a:br>
            <a:r>
              <a:rPr lang="ru-RU" sz="900" b="1" i="1" dirty="0">
                <a:solidFill>
                  <a:srgbClr val="FF0000"/>
                </a:solidFill>
                <a:latin typeface="Times New Roman" pitchFamily="18" charset="0"/>
                <a:cs typeface="Times New Roman" pitchFamily="18" charset="0"/>
              </a:rPr>
              <a:t>Цветы</a:t>
            </a:r>
            <a:r>
              <a:rPr lang="ru-RU" sz="900" b="1" i="1" dirty="0">
                <a:latin typeface="Times New Roman" pitchFamily="18" charset="0"/>
                <a:cs typeface="Times New Roman" pitchFamily="18" charset="0"/>
              </a:rPr>
              <a:t> </a:t>
            </a:r>
            <a:r>
              <a:rPr lang="ru-RU" sz="900" dirty="0">
                <a:latin typeface="Times New Roman" pitchFamily="18" charset="0"/>
                <a:cs typeface="Times New Roman" pitchFamily="18" charset="0"/>
              </a:rPr>
              <a:t>- это должен быть обязательный, но не единственный подарок. Все разговоры о том, что цветы нужно дарить не только 8 Марта, все еще актуальны. И все же 8 Марта Она будет ожидать особенно шикарный или оригинальный букет. Оправдайте ее ожидания! Можно дарить:</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 оригинальный или роскошный букет</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 одиночный цветок, который уже сам по себе событие, например, ветка орхидей</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 цветок в горшке, очень Ее порадует, если она увлечена цветоводством и все подоконники, столы и полки в ее доме уставлены горшечными растениями. В качестве оригинального подарка хорошо подойдет огромная пальма или окрепшее банановое дерево. Баобаб можно дарить лишь при благоприятных жилищных условиях ;)</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 панно или букет из сухих (искусственных) цветов тоже подойдет. Особенно если у нее аллергия на цветочную пыльцу, она с детства ненавидит цветоводство или горько плачет над увядшей розой, расценивая увядание цветка как смерть всего живого. </a:t>
            </a:r>
            <a:br>
              <a:rPr lang="ru-RU" sz="900" dirty="0">
                <a:latin typeface="Times New Roman" pitchFamily="18" charset="0"/>
                <a:cs typeface="Times New Roman" pitchFamily="18" charset="0"/>
              </a:rPr>
            </a:br>
            <a:r>
              <a:rPr lang="ru-RU" sz="900" b="1" i="1" dirty="0">
                <a:solidFill>
                  <a:srgbClr val="FF0000"/>
                </a:solidFill>
                <a:latin typeface="Times New Roman" pitchFamily="18" charset="0"/>
                <a:cs typeface="Times New Roman" pitchFamily="18" charset="0"/>
              </a:rPr>
              <a:t>Украшения</a:t>
            </a:r>
            <a:r>
              <a:rPr lang="ru-RU" sz="900" dirty="0">
                <a:solidFill>
                  <a:srgbClr val="FF0000"/>
                </a:solidFill>
                <a:latin typeface="Times New Roman" pitchFamily="18" charset="0"/>
                <a:cs typeface="Times New Roman" pitchFamily="18" charset="0"/>
              </a:rPr>
              <a:t> </a:t>
            </a:r>
            <a:r>
              <a:rPr lang="ru-RU" sz="900" dirty="0">
                <a:latin typeface="Times New Roman" pitchFamily="18" charset="0"/>
                <a:cs typeface="Times New Roman" pitchFamily="18" charset="0"/>
              </a:rPr>
              <a:t>— это второй по популярности и очень желанный подарок. Украшения могут быть как ювелирными с </a:t>
            </a:r>
            <a:r>
              <a:rPr lang="ru-RU" sz="900" dirty="0" err="1">
                <a:latin typeface="Times New Roman" pitchFamily="18" charset="0"/>
                <a:cs typeface="Times New Roman" pitchFamily="18" charset="0"/>
              </a:rPr>
              <a:t>брилликами</a:t>
            </a:r>
            <a:r>
              <a:rPr lang="ru-RU" sz="900" dirty="0">
                <a:latin typeface="Times New Roman" pitchFamily="18" charset="0"/>
                <a:cs typeface="Times New Roman" pitchFamily="18" charset="0"/>
              </a:rPr>
              <a:t> и вставками белого золота, так и в виде красивой качественной бижутерии. Подарком может стать:</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 — кольцо или перстень. Если Вы не женаты, это может рассматриваться как предложение руки и сердца, так что подумайте, готовы ли Вы ко всем вытекающим из такого подарка последствиям. Если Вы состоите в счастливом браке, то этот подарок только подчеркнет красоту пальцев Вашей благоверной и будет оценен Ею по достоинству</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 — браслет на руку, несомненно, привлечет множество взглядов к красивой кисти Вашей возлюбленной. А браслет на ногу будет пикантно смотреться на Ее ножке, как на пляже, так и на шелковых простынях Вашей постели</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 — цепочка на шею хороша сама по себе и будет постоянно напоминать о Вас, особенно если Она имеет привычку в задумчивости теребить эту самую цепочку</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 — маленький </a:t>
            </a:r>
            <a:r>
              <a:rPr lang="ru-RU" sz="900" dirty="0" err="1">
                <a:latin typeface="Times New Roman" pitchFamily="18" charset="0"/>
                <a:cs typeface="Times New Roman" pitchFamily="18" charset="0"/>
              </a:rPr>
              <a:t>кулончик</a:t>
            </a:r>
            <a:r>
              <a:rPr lang="ru-RU" sz="900" dirty="0">
                <a:latin typeface="Times New Roman" pitchFamily="18" charset="0"/>
                <a:cs typeface="Times New Roman" pitchFamily="18" charset="0"/>
              </a:rPr>
              <a:t> (ее знак зодиака, фигурки животных, сердечки и т. д.) может выступать как отдельный подарок и как дополнение к цепочке </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 — </a:t>
            </a:r>
            <a:r>
              <a:rPr lang="ru-RU" sz="900" dirty="0" err="1">
                <a:latin typeface="Times New Roman" pitchFamily="18" charset="0"/>
                <a:cs typeface="Times New Roman" pitchFamily="18" charset="0"/>
              </a:rPr>
              <a:t>фенечки</a:t>
            </a:r>
            <a:r>
              <a:rPr lang="ru-RU" sz="900" dirty="0">
                <a:latin typeface="Times New Roman" pitchFamily="18" charset="0"/>
                <a:cs typeface="Times New Roman" pitchFamily="18" charset="0"/>
              </a:rPr>
              <a:t> обожают любительницы «этнического» стиля и просто женщины любящие украшать себя. Желательно, чтобы это была ни одна одинокая «феня», а множество ярких разнообразных </a:t>
            </a:r>
            <a:r>
              <a:rPr lang="ru-RU" sz="900" dirty="0" err="1">
                <a:latin typeface="Times New Roman" pitchFamily="18" charset="0"/>
                <a:cs typeface="Times New Roman" pitchFamily="18" charset="0"/>
              </a:rPr>
              <a:t>фенечек</a:t>
            </a:r>
            <a:r>
              <a:rPr lang="ru-RU" sz="900" dirty="0">
                <a:latin typeface="Times New Roman" pitchFamily="18" charset="0"/>
                <a:cs typeface="Times New Roman" pitchFamily="18" charset="0"/>
              </a:rPr>
              <a:t>. </a:t>
            </a:r>
            <a:br>
              <a:rPr lang="ru-RU" sz="900" dirty="0">
                <a:latin typeface="Times New Roman" pitchFamily="18" charset="0"/>
                <a:cs typeface="Times New Roman" pitchFamily="18" charset="0"/>
              </a:rPr>
            </a:br>
            <a:endParaRPr lang="ru-RU" sz="900" dirty="0">
              <a:latin typeface="Times New Roman" pitchFamily="18" charset="0"/>
              <a:cs typeface="Times New Roman" pitchFamily="18" charset="0"/>
            </a:endParaRPr>
          </a:p>
        </p:txBody>
      </p:sp>
    </p:spTree>
    <p:extLst>
      <p:ext uri="{BB962C8B-B14F-4D97-AF65-F5344CB8AC3E}">
        <p14:creationId xmlns:p14="http://schemas.microsoft.com/office/powerpoint/2010/main" val="1036171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908720"/>
            <a:ext cx="7704856" cy="5256584"/>
          </a:xfrm>
        </p:spPr>
        <p:txBody>
          <a:bodyPr>
            <a:noAutofit/>
          </a:bodyPr>
          <a:lstStyle/>
          <a:p>
            <a:pPr indent="0">
              <a:buNone/>
            </a:pPr>
            <a:r>
              <a:rPr lang="ru-RU" sz="1100" b="1" i="1" dirty="0">
                <a:solidFill>
                  <a:srgbClr val="FF0000"/>
                </a:solidFill>
                <a:latin typeface="Times New Roman" pitchFamily="18" charset="0"/>
                <a:cs typeface="Times New Roman" pitchFamily="18" charset="0"/>
              </a:rPr>
              <a:t>И просто милые вещицы</a:t>
            </a:r>
            <a:r>
              <a:rPr lang="ru-RU" sz="1100" dirty="0">
                <a:latin typeface="Times New Roman" pitchFamily="18" charset="0"/>
                <a:cs typeface="Times New Roman" pitchFamily="18" charset="0"/>
              </a:rPr>
              <a:t/>
            </a:r>
            <a:br>
              <a:rPr lang="ru-RU" sz="1100" dirty="0">
                <a:latin typeface="Times New Roman" pitchFamily="18" charset="0"/>
                <a:cs typeface="Times New Roman" pitchFamily="18" charset="0"/>
              </a:rPr>
            </a:br>
            <a:r>
              <a:rPr lang="ru-RU" sz="1100" dirty="0">
                <a:latin typeface="Times New Roman" pitchFamily="18" charset="0"/>
                <a:cs typeface="Times New Roman" pitchFamily="18" charset="0"/>
              </a:rPr>
              <a:t> — зеркальце на ножке</a:t>
            </a:r>
            <a:br>
              <a:rPr lang="ru-RU" sz="1100" dirty="0">
                <a:latin typeface="Times New Roman" pitchFamily="18" charset="0"/>
                <a:cs typeface="Times New Roman" pitchFamily="18" charset="0"/>
              </a:rPr>
            </a:br>
            <a:r>
              <a:rPr lang="ru-RU" sz="1100" dirty="0">
                <a:latin typeface="Times New Roman" pitchFamily="18" charset="0"/>
                <a:cs typeface="Times New Roman" pitchFamily="18" charset="0"/>
              </a:rPr>
              <a:t> — кусочек горного хрусталя</a:t>
            </a:r>
            <a:br>
              <a:rPr lang="ru-RU" sz="1100" dirty="0">
                <a:latin typeface="Times New Roman" pitchFamily="18" charset="0"/>
                <a:cs typeface="Times New Roman" pitchFamily="18" charset="0"/>
              </a:rPr>
            </a:br>
            <a:r>
              <a:rPr lang="ru-RU" sz="1100" dirty="0">
                <a:latin typeface="Times New Roman" pitchFamily="18" charset="0"/>
                <a:cs typeface="Times New Roman" pitchFamily="18" charset="0"/>
              </a:rPr>
              <a:t> — шкатулочка, можно музыкальная</a:t>
            </a:r>
            <a:br>
              <a:rPr lang="ru-RU" sz="1100" dirty="0">
                <a:latin typeface="Times New Roman" pitchFamily="18" charset="0"/>
                <a:cs typeface="Times New Roman" pitchFamily="18" charset="0"/>
              </a:rPr>
            </a:br>
            <a:r>
              <a:rPr lang="ru-RU" sz="1100" dirty="0">
                <a:latin typeface="Times New Roman" pitchFamily="18" charset="0"/>
                <a:cs typeface="Times New Roman" pitchFamily="18" charset="0"/>
              </a:rPr>
              <a:t> — специальный кошелек для ключей, брелок</a:t>
            </a:r>
            <a:br>
              <a:rPr lang="ru-RU" sz="1100" dirty="0">
                <a:latin typeface="Times New Roman" pitchFamily="18" charset="0"/>
                <a:cs typeface="Times New Roman" pitchFamily="18" charset="0"/>
              </a:rPr>
            </a:br>
            <a:r>
              <a:rPr lang="ru-RU" sz="1100" dirty="0">
                <a:latin typeface="Times New Roman" pitchFamily="18" charset="0"/>
                <a:cs typeface="Times New Roman" pitchFamily="18" charset="0"/>
              </a:rPr>
              <a:t> — календарь, можно с ее или своей или совместной фотографией </a:t>
            </a:r>
            <a:br>
              <a:rPr lang="ru-RU" sz="1100" dirty="0">
                <a:latin typeface="Times New Roman" pitchFamily="18" charset="0"/>
                <a:cs typeface="Times New Roman" pitchFamily="18" charset="0"/>
              </a:rPr>
            </a:br>
            <a:r>
              <a:rPr lang="ru-RU" sz="1100" dirty="0">
                <a:latin typeface="Times New Roman" pitchFamily="18" charset="0"/>
                <a:cs typeface="Times New Roman" pitchFamily="18" charset="0"/>
              </a:rPr>
              <a:t> — кружка, может быть оригинальной формы или с прикольной надписью</a:t>
            </a:r>
            <a:br>
              <a:rPr lang="ru-RU" sz="1100" dirty="0">
                <a:latin typeface="Times New Roman" pitchFamily="18" charset="0"/>
                <a:cs typeface="Times New Roman" pitchFamily="18" charset="0"/>
              </a:rPr>
            </a:br>
            <a:r>
              <a:rPr lang="ru-RU" sz="1100" dirty="0">
                <a:latin typeface="Times New Roman" pitchFamily="18" charset="0"/>
                <a:cs typeface="Times New Roman" pitchFamily="18" charset="0"/>
              </a:rPr>
              <a:t> — футболка с надписью или фотографией </a:t>
            </a:r>
            <a:br>
              <a:rPr lang="ru-RU" sz="1100" dirty="0">
                <a:latin typeface="Times New Roman" pitchFamily="18" charset="0"/>
                <a:cs typeface="Times New Roman" pitchFamily="18" charset="0"/>
              </a:rPr>
            </a:br>
            <a:r>
              <a:rPr lang="ru-RU" sz="1100" dirty="0">
                <a:latin typeface="Times New Roman" pitchFamily="18" charset="0"/>
                <a:cs typeface="Times New Roman" pitchFamily="18" charset="0"/>
              </a:rPr>
              <a:t> — татуировка (аппликация). </a:t>
            </a:r>
          </a:p>
          <a:p>
            <a:pPr indent="0">
              <a:buNone/>
            </a:pPr>
            <a:r>
              <a:rPr lang="ru-RU" sz="1100" b="1" i="1" dirty="0">
                <a:solidFill>
                  <a:srgbClr val="FF0000"/>
                </a:solidFill>
                <a:latin typeface="Times New Roman" pitchFamily="18" charset="0"/>
                <a:cs typeface="Times New Roman" pitchFamily="18" charset="0"/>
              </a:rPr>
              <a:t>Подарки</a:t>
            </a:r>
            <a:r>
              <a:rPr lang="ru-RU" sz="1100" dirty="0">
                <a:solidFill>
                  <a:srgbClr val="FF0000"/>
                </a:solidFill>
                <a:latin typeface="Times New Roman" pitchFamily="18" charset="0"/>
                <a:cs typeface="Times New Roman" pitchFamily="18" charset="0"/>
              </a:rPr>
              <a:t> </a:t>
            </a:r>
            <a:r>
              <a:rPr lang="ru-RU" sz="1100" dirty="0">
                <a:latin typeface="Times New Roman" pitchFamily="18" charset="0"/>
                <a:cs typeface="Times New Roman" pitchFamily="18" charset="0"/>
              </a:rPr>
              <a:t>в этом День мужчины готовят не только своим женам или возлюбленным. Если среди Ваших друзей или коллег по работе есть приятные и симпатичные Вам женщины — не обделите их своим вниманием. Они тоже заслуживают подарка на этот праздник, и не важно будет ли это сувенир символом дружбы или сдержанным деловым знаком внимания — главное, чтобы это было искренне! </a:t>
            </a:r>
            <a:br>
              <a:rPr lang="ru-RU" sz="1100" dirty="0">
                <a:latin typeface="Times New Roman" pitchFamily="18" charset="0"/>
                <a:cs typeface="Times New Roman" pitchFamily="18" charset="0"/>
              </a:rPr>
            </a:br>
            <a:r>
              <a:rPr lang="ru-RU" sz="1100" b="1" i="1" dirty="0">
                <a:solidFill>
                  <a:srgbClr val="FF0000"/>
                </a:solidFill>
                <a:latin typeface="Times New Roman" pitchFamily="18" charset="0"/>
                <a:cs typeface="Times New Roman" pitchFamily="18" charset="0"/>
              </a:rPr>
              <a:t>Бизнес-леди</a:t>
            </a:r>
            <a:r>
              <a:rPr lang="ru-RU" sz="1100" dirty="0">
                <a:solidFill>
                  <a:srgbClr val="FF0000"/>
                </a:solidFill>
                <a:latin typeface="Times New Roman" pitchFamily="18" charset="0"/>
                <a:cs typeface="Times New Roman" pitchFamily="18" charset="0"/>
              </a:rPr>
              <a:t> </a:t>
            </a:r>
            <a:r>
              <a:rPr lang="ru-RU" sz="1100" dirty="0">
                <a:latin typeface="Times New Roman" pitchFamily="18" charset="0"/>
                <a:cs typeface="Times New Roman" pitchFamily="18" charset="0"/>
              </a:rPr>
              <a:t>оценит записную книжку, ежедневник в красивом переплете, авторучку, стильную рамку для фотографий, картину, старинную открытку </a:t>
            </a:r>
            <a:br>
              <a:rPr lang="ru-RU" sz="1100" dirty="0">
                <a:latin typeface="Times New Roman" pitchFamily="18" charset="0"/>
                <a:cs typeface="Times New Roman" pitchFamily="18" charset="0"/>
              </a:rPr>
            </a:br>
            <a:r>
              <a:rPr lang="ru-RU" sz="1100" b="1" i="1" dirty="0">
                <a:solidFill>
                  <a:srgbClr val="FF0000"/>
                </a:solidFill>
                <a:latin typeface="Times New Roman" pitchFamily="18" charset="0"/>
                <a:cs typeface="Times New Roman" pitchFamily="18" charset="0"/>
              </a:rPr>
              <a:t>Спортсменке, комсомолке и просто красавице</a:t>
            </a:r>
            <a:r>
              <a:rPr lang="ru-RU" sz="1100" dirty="0">
                <a:solidFill>
                  <a:srgbClr val="FF0000"/>
                </a:solidFill>
                <a:latin typeface="Times New Roman" pitchFamily="18" charset="0"/>
                <a:cs typeface="Times New Roman" pitchFamily="18" charset="0"/>
              </a:rPr>
              <a:t/>
            </a:r>
            <a:br>
              <a:rPr lang="ru-RU" sz="1100" dirty="0">
                <a:solidFill>
                  <a:srgbClr val="FF0000"/>
                </a:solidFill>
                <a:latin typeface="Times New Roman" pitchFamily="18" charset="0"/>
                <a:cs typeface="Times New Roman" pitchFamily="18" charset="0"/>
              </a:rPr>
            </a:br>
            <a:r>
              <a:rPr lang="ru-RU" sz="1100" dirty="0">
                <a:latin typeface="Times New Roman" pitchFamily="18" charset="0"/>
                <a:cs typeface="Times New Roman" pitchFamily="18" charset="0"/>
              </a:rPr>
              <a:t> — рюкзачок (ранец) — для хорошей осанки</a:t>
            </a:r>
            <a:br>
              <a:rPr lang="ru-RU" sz="1100" dirty="0">
                <a:latin typeface="Times New Roman" pitchFamily="18" charset="0"/>
                <a:cs typeface="Times New Roman" pitchFamily="18" charset="0"/>
              </a:rPr>
            </a:br>
            <a:r>
              <a:rPr lang="ru-RU" sz="1100" dirty="0">
                <a:latin typeface="Times New Roman" pitchFamily="18" charset="0"/>
                <a:cs typeface="Times New Roman" pitchFamily="18" charset="0"/>
              </a:rPr>
              <a:t> — нечто спортивное — гантели (очень легкие), аксессуары для роликов, ракетки и воланы для бадминтона, ласты, маска, купальная</a:t>
            </a:r>
            <a:br>
              <a:rPr lang="ru-RU" sz="1100" dirty="0">
                <a:latin typeface="Times New Roman" pitchFamily="18" charset="0"/>
                <a:cs typeface="Times New Roman" pitchFamily="18" charset="0"/>
              </a:rPr>
            </a:br>
            <a:r>
              <a:rPr lang="ru-RU" sz="1100" dirty="0">
                <a:latin typeface="Times New Roman" pitchFamily="18" charset="0"/>
                <a:cs typeface="Times New Roman" pitchFamily="18" charset="0"/>
              </a:rPr>
              <a:t>шапочка, очки для плавания</a:t>
            </a:r>
            <a:br>
              <a:rPr lang="ru-RU" sz="1100" dirty="0">
                <a:latin typeface="Times New Roman" pitchFamily="18" charset="0"/>
                <a:cs typeface="Times New Roman" pitchFamily="18" charset="0"/>
              </a:rPr>
            </a:br>
            <a:r>
              <a:rPr lang="ru-RU" sz="1100" dirty="0">
                <a:latin typeface="Times New Roman" pitchFamily="18" charset="0"/>
                <a:cs typeface="Times New Roman" pitchFamily="18" charset="0"/>
              </a:rPr>
              <a:t> — </a:t>
            </a:r>
            <a:r>
              <a:rPr lang="ru-RU" sz="1100" dirty="0">
                <a:solidFill>
                  <a:srgbClr val="FFFF00"/>
                </a:solidFill>
                <a:latin typeface="Times New Roman" pitchFamily="18" charset="0"/>
                <a:cs typeface="Times New Roman" pitchFamily="18" charset="0"/>
              </a:rPr>
              <a:t>абонемент в тренажерный зал, бассейн или фитнес-центр</a:t>
            </a:r>
            <a:br>
              <a:rPr lang="ru-RU" sz="1100" dirty="0">
                <a:solidFill>
                  <a:srgbClr val="FFFF00"/>
                </a:solidFill>
                <a:latin typeface="Times New Roman" pitchFamily="18" charset="0"/>
                <a:cs typeface="Times New Roman" pitchFamily="18" charset="0"/>
              </a:rPr>
            </a:br>
            <a:r>
              <a:rPr lang="ru-RU" sz="1100" dirty="0">
                <a:solidFill>
                  <a:srgbClr val="FFFF00"/>
                </a:solidFill>
                <a:latin typeface="Times New Roman" pitchFamily="18" charset="0"/>
                <a:cs typeface="Times New Roman" pitchFamily="18" charset="0"/>
              </a:rPr>
              <a:t> — абонемент в солярий </a:t>
            </a:r>
            <a:br>
              <a:rPr lang="ru-RU" sz="1100" dirty="0">
                <a:solidFill>
                  <a:srgbClr val="FFFF00"/>
                </a:solidFill>
                <a:latin typeface="Times New Roman" pitchFamily="18" charset="0"/>
                <a:cs typeface="Times New Roman" pitchFamily="18" charset="0"/>
              </a:rPr>
            </a:br>
            <a:endParaRPr lang="ru-RU" sz="1100" dirty="0">
              <a:solidFill>
                <a:srgbClr val="FFFF00"/>
              </a:solidFill>
              <a:latin typeface="Times New Roman" pitchFamily="18" charset="0"/>
              <a:cs typeface="Times New Roman" pitchFamily="18" charset="0"/>
            </a:endParaRPr>
          </a:p>
          <a:p>
            <a:endParaRPr lang="ru-RU" sz="1100" dirty="0"/>
          </a:p>
        </p:txBody>
      </p:sp>
    </p:spTree>
    <p:extLst>
      <p:ext uri="{BB962C8B-B14F-4D97-AF65-F5344CB8AC3E}">
        <p14:creationId xmlns:p14="http://schemas.microsoft.com/office/powerpoint/2010/main" val="14182639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51</TotalTime>
  <Words>1449</Words>
  <Application>Microsoft Office PowerPoint</Application>
  <PresentationFormat>Экран (4:3)</PresentationFormat>
  <Paragraphs>95</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Кутюр</vt:lpstr>
      <vt:lpstr>Этот добрый праздник мам</vt:lpstr>
      <vt:lpstr>Мы отвечали на вопрос:</vt:lpstr>
      <vt:lpstr>Как работали:</vt:lpstr>
      <vt:lpstr>Актуальность проблемы</vt:lpstr>
      <vt:lpstr>Наша цель и задачи</vt:lpstr>
      <vt:lpstr>Этапы исследования</vt:lpstr>
      <vt:lpstr>Скоро восьмое марта – Международный Женский день. </vt:lpstr>
      <vt:lpstr>Подарки для женщин</vt:lpstr>
      <vt:lpstr>Презентация PowerPoint</vt:lpstr>
      <vt:lpstr>Презентация PowerPoint</vt:lpstr>
      <vt:lpstr>Как отпраздновать праздник</vt:lpstr>
      <vt:lpstr>Конкурсы для праздника</vt:lpstr>
      <vt:lpstr>Презентация PowerPoint</vt:lpstr>
      <vt:lpstr>Презентация PowerPoint</vt:lpstr>
      <vt:lpstr>Праздничное меню к 8 марта</vt:lpstr>
      <vt:lpstr>Презентация PowerPoint</vt:lpstr>
      <vt:lpstr>Презентация PowerPoint</vt:lpstr>
      <vt:lpstr>Открытки к празднику</vt:lpstr>
      <vt:lpstr>Презентация PowerPoint</vt:lpstr>
      <vt:lpstr>Наши результаты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Этот добрый праздник мам</dc:title>
  <dc:creator>Учитель</dc:creator>
  <cp:lastModifiedBy>Учитель</cp:lastModifiedBy>
  <cp:revision>9</cp:revision>
  <dcterms:created xsi:type="dcterms:W3CDTF">2011-12-11T13:56:45Z</dcterms:created>
  <dcterms:modified xsi:type="dcterms:W3CDTF">2011-12-20T10:37:46Z</dcterms:modified>
</cp:coreProperties>
</file>