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5" r:id="rId38"/>
    <p:sldId id="296" r:id="rId39"/>
    <p:sldId id="294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  <a:srgbClr val="CCECFF"/>
    <a:srgbClr val="66FF99"/>
    <a:srgbClr val="C0C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0" autoAdjust="0"/>
    <p:restoredTop sz="94660"/>
  </p:normalViewPr>
  <p:slideViewPr>
    <p:cSldViewPr>
      <p:cViewPr>
        <p:scale>
          <a:sx n="76" d="100"/>
          <a:sy n="76" d="100"/>
        </p:scale>
        <p:origin x="-76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416D4B-C6DF-4CC9-AE91-08118C4CF2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C77CD-2394-42EF-92FC-D68D02A799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A40A4-C528-4F1A-B0F6-091F00B742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AAFABB6-082B-4992-8375-96ADA04EA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F87ECAE-E6BE-4009-88D9-5A58AA023F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5E340-A09E-407B-9B9E-535D2D9F44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45961-C69C-4633-90B1-310C67313E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EE296-B227-49D1-83AD-0197DDD986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ADD63-8267-43CD-8409-0F12447A5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FDF8F-C38E-40D5-B80A-902BEB8758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32F2-CC3D-4CD7-BD35-84D93E9855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AB2A-F6A4-48C4-9032-F8504BE767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B746-106F-4DF4-A490-AEC26808C9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C04FAA3-713F-409D-92A0-AB21BEF595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k74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208963" cy="1736725"/>
          </a:xfrm>
        </p:spPr>
        <p:txBody>
          <a:bodyPr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Организация и проведение аттестации </a:t>
            </a:r>
            <a:br>
              <a:rPr lang="ru-RU" sz="3600">
                <a:solidFill>
                  <a:srgbClr val="FFFF00"/>
                </a:solidFill>
              </a:rPr>
            </a:br>
            <a:r>
              <a:rPr lang="ru-RU" sz="3600">
                <a:solidFill>
                  <a:srgbClr val="FFFF00"/>
                </a:solidFill>
              </a:rPr>
              <a:t>педагогических работников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7" name="Picture 9" descr="2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060575"/>
            <a:ext cx="2151063" cy="2808288"/>
          </a:xfrm>
          <a:prstGeom prst="rect">
            <a:avLst/>
          </a:prstGeom>
          <a:noFill/>
        </p:spPr>
      </p:pic>
      <p:pic>
        <p:nvPicPr>
          <p:cNvPr id="2059" name="Picture 11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708275"/>
            <a:ext cx="3384550" cy="2936875"/>
          </a:xfrm>
          <a:prstGeom prst="rect">
            <a:avLst/>
          </a:prstGeom>
          <a:noFill/>
        </p:spPr>
      </p:pic>
      <p:pic>
        <p:nvPicPr>
          <p:cNvPr id="2056" name="Picture 8" descr="2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19428">
            <a:off x="3708400" y="3933825"/>
            <a:ext cx="2305050" cy="2089150"/>
          </a:xfrm>
          <a:prstGeom prst="rect">
            <a:avLst/>
          </a:prstGeom>
          <a:noFill/>
        </p:spPr>
      </p:pic>
      <p:pic>
        <p:nvPicPr>
          <p:cNvPr id="2060" name="Picture 12" descr="0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2060575"/>
            <a:ext cx="3192462" cy="240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</a:rPr>
              <a:t>Высокий уровень</a:t>
            </a:r>
          </a:p>
        </p:txBody>
      </p:sp>
      <p:graphicFrame>
        <p:nvGraphicFramePr>
          <p:cNvPr id="22553" name="Group 25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305800" cy="4809744"/>
        </p:xfrm>
        <a:graphic>
          <a:graphicData uri="http://schemas.openxmlformats.org/drawingml/2006/table">
            <a:tbl>
              <a:tblPr/>
              <a:tblGrid>
                <a:gridCol w="2603500"/>
                <a:gridCol w="5702300"/>
              </a:tblGrid>
              <a:tr h="453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1. Владение современными педагогическими технологиями и их применение в профессиональной деятельности (показатели: полнота, объем, точность результативность)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Творческий подход к проектированию педагогического процесса с учетом возрастных и физиологических особенностей учащихся, их интересов, потребностей и склонностей. Эффективное и системное применение современных педагогических технологий в урочной и внеурочной деятельности (в рамках основного образовательного процесса и за его пределами). Выход на уровень разработки собственных педагогических проектов.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Стабильно высокие образовательные результаты обучающихся, которые превышают средние показатели в субъекте Российской Федерации. Уровень знаний и умений позволяет обучающимся успешно участвовать в различных конкурсах, фестивалях, олимпиадах, спортивных соревнованиях и т.п.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0" name="Group 24"/>
          <p:cNvGraphicFramePr>
            <a:graphicFrameLocks noGrp="1"/>
          </p:cNvGraphicFramePr>
          <p:nvPr>
            <p:ph idx="1"/>
          </p:nvPr>
        </p:nvGraphicFramePr>
        <p:xfrm>
          <a:off x="468313" y="404813"/>
          <a:ext cx="8377237" cy="5691188"/>
        </p:xfrm>
        <a:graphic>
          <a:graphicData uri="http://schemas.openxmlformats.org/drawingml/2006/table">
            <a:tbl>
              <a:tblPr/>
              <a:tblGrid>
                <a:gridCol w="2519362"/>
                <a:gridCol w="5857875"/>
              </a:tblGrid>
              <a:tr h="569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2. Готовность решать профессиональные задачи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Устойчивая готовность решать профессиональные задачи не только в освоенной предметной профессиональной области, но и в новых и нестандартных условиях.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Ведущее место в профессиональной деятельности педагога занимает исследовательская работа.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Проявляется ярко выраженная направленность исследовательской работы педагога на достижение у учащихся (воспитанников) универсальных учебных действий.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Предприимчивость и способность к самостоятельным активным действиям в решении профессиональных задач.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3" name="Group 19"/>
          <p:cNvGraphicFramePr>
            <a:graphicFrameLocks noGrp="1"/>
          </p:cNvGraphicFramePr>
          <p:nvPr>
            <p:ph idx="1"/>
          </p:nvPr>
        </p:nvGraphicFramePr>
        <p:xfrm>
          <a:off x="539750" y="765175"/>
          <a:ext cx="8305800" cy="5330825"/>
        </p:xfrm>
        <a:graphic>
          <a:graphicData uri="http://schemas.openxmlformats.org/drawingml/2006/table">
            <a:tbl>
              <a:tblPr/>
              <a:tblGrid>
                <a:gridCol w="2952750"/>
                <a:gridCol w="5353050"/>
              </a:tblGrid>
              <a:tr h="533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3. Способность контролировать свою деятельность в соответствии с принятыми правилами и нормами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Способность контролировать деятельность подкреплена субъективными знаниями и имеющимся профессиональным опытом. Пользуясь ими, педагог способен по-своему (инновационно) трактовать содержание своей профессиональной деятельности. Логичность основывается на глубоком понимании нормативно-правовой базы профессиональной деятельности; нормативно-правовых документов, регламентирующих образовательный процесс.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r>
              <a:rPr lang="ru-RU" sz="2400">
                <a:solidFill>
                  <a:srgbClr val="FFFF00"/>
                </a:solidFill>
              </a:rPr>
              <a:t>Подтверждение соответствия занимаемой должности</a:t>
            </a:r>
          </a:p>
        </p:txBody>
      </p:sp>
      <p:pic>
        <p:nvPicPr>
          <p:cNvPr id="30724" name="Picture 4" descr="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860800"/>
            <a:ext cx="2820987" cy="2509838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196975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Представление работодателя</a:t>
            </a:r>
          </a:p>
          <a:p>
            <a:pPr>
              <a:lnSpc>
                <a:spcPct val="90000"/>
              </a:lnSpc>
            </a:pPr>
            <a:r>
              <a:rPr lang="ru-RU" sz="2000"/>
              <a:t>Письменная работа (тестирование, решение КИМов, решение комплекса ситуативных задач)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</a:rPr>
              <a:t>Первая квалификационная категория</a:t>
            </a:r>
          </a:p>
          <a:p>
            <a:pPr>
              <a:lnSpc>
                <a:spcPct val="90000"/>
              </a:lnSpc>
            </a:pPr>
            <a:r>
              <a:rPr lang="ru-RU" sz="2000"/>
              <a:t>Карта результативности педагогического деятельности</a:t>
            </a:r>
          </a:p>
          <a:p>
            <a:pPr>
              <a:lnSpc>
                <a:spcPct val="90000"/>
              </a:lnSpc>
            </a:pPr>
            <a:r>
              <a:rPr lang="ru-RU" sz="2000"/>
              <a:t>Видеоурок или мультимедийная разработка УЗ (ВМ)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</a:rPr>
              <a:t>Высшая квалификационная категория</a:t>
            </a: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Карта инновационного педагогического опыта</a:t>
            </a:r>
          </a:p>
          <a:p>
            <a:pPr>
              <a:lnSpc>
                <a:spcPct val="90000"/>
              </a:lnSpc>
            </a:pPr>
            <a:r>
              <a:rPr lang="ru-RU" sz="2000"/>
              <a:t>Проектная работа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736600"/>
          </a:xfrm>
        </p:spPr>
        <p:txBody>
          <a:bodyPr/>
          <a:lstStyle/>
          <a:p>
            <a:r>
              <a:rPr lang="ru-RU" sz="2400">
                <a:solidFill>
                  <a:srgbClr val="FFFF00"/>
                </a:solidFill>
              </a:rPr>
              <a:t>Формирование аттестационной комиссии: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/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000">
                <a:solidFill>
                  <a:srgbClr val="FFFF00"/>
                </a:solidFill>
              </a:rPr>
              <a:t>Министерство образования и науки Челябинской области</a:t>
            </a:r>
            <a:r>
              <a:rPr lang="ru-RU" sz="240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31771" name="Group 27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8007350" cy="3716338"/>
        </p:xfrm>
        <a:graphic>
          <a:graphicData uri="http://schemas.openxmlformats.org/drawingml/2006/table">
            <a:tbl>
              <a:tblPr/>
              <a:tblGrid>
                <a:gridCol w="2668588"/>
                <a:gridCol w="2670175"/>
                <a:gridCol w="2668587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Для подтверждения соответствия занимаемой должности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 первую квалификационную категорию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 высшую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квалификационную категорию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Специалисты МО Управления образованием;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Специалисты ММС;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Профсоюзный представитель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ГОУ ДПО ЧИППКРО;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Специалисты МО Управления образованием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ГОУ ДПО ЧИППКРО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74062" cy="936625"/>
          </a:xfrm>
        </p:spPr>
        <p:txBody>
          <a:bodyPr/>
          <a:lstStyle/>
          <a:p>
            <a:r>
              <a:rPr lang="ru-RU" sz="3200">
                <a:solidFill>
                  <a:srgbClr val="FFFF00"/>
                </a:solidFill>
              </a:rPr>
              <a:t>Порядок проведения аттестации:</a:t>
            </a:r>
            <a:r>
              <a:rPr lang="ru-RU" sz="2400">
                <a:solidFill>
                  <a:srgbClr val="CCECFF"/>
                </a:solidFill>
              </a:rPr>
              <a:t/>
            </a:r>
            <a:br>
              <a:rPr lang="ru-RU" sz="2400">
                <a:solidFill>
                  <a:srgbClr val="CCECFF"/>
                </a:solidFill>
              </a:rPr>
            </a:br>
            <a:r>
              <a:rPr lang="ru-RU" sz="2400">
                <a:solidFill>
                  <a:srgbClr val="CCECFF"/>
                </a:solidFill>
              </a:rPr>
              <a:t>с целью подтверждения соответствия занимаемой должности</a:t>
            </a:r>
            <a:r>
              <a:rPr lang="ru-RU" sz="36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412875"/>
            <a:ext cx="8510588" cy="469423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1600"/>
              <a:t>Один раз в пять лет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Представление на педагогического работника направляется работодателем на бумажном носителе руководителю территориальной подкомиссии Аттестационной комиссии.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Руководитель подкомиссии определяет сроки и место проведения квалификационных испытаний в соответствии с графиком работы Аттестационной комиссии, о чем сообщает работодателям в срок не позднее 7 рабочих дней с момента регистрации принятых представлений.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Дата, место и время проведения квалификационных испытаний письменно доводится работодателем до сведения педагогических работников, подлежащих аттестации, не позднее, чем за месяц до ее начала. На квалификационные испытания работник должен явиться с документом, удостоверяющим его личность.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Квалификационные испытания проводятся в назначенном месте и в назначенное время под руководством руководителя территориальной подкомиссии.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549275"/>
            <a:ext cx="8305800" cy="554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Педагогические работники выполняют письменное задание в виде ответов на вопросы теста с использованием дистанционных технологий. Тестовые задания формируются специалистами ЧИППКРО и размещаются на специально выделенном портале. Педагог выходит на сайт </a:t>
            </a:r>
            <a:r>
              <a:rPr lang="ru-RU" sz="1600">
                <a:hlinkClick r:id="rId2"/>
              </a:rPr>
              <a:t>www.ipk74.ru</a:t>
            </a:r>
            <a:r>
              <a:rPr lang="ru-RU" sz="1600"/>
              <a:t>  и выполняет процедуру регистрации. Выполнив процедуру регистрации, педагог получает по электронной почте письмо с сообщением о подтверждении регистрации и доступе к ресурсу. Используя свои логин и пароль, педагог входит в программу теста и приступает к выполнению письменной работы.</a:t>
            </a:r>
          </a:p>
          <a:p>
            <a:pPr>
              <a:lnSpc>
                <a:spcPct val="80000"/>
              </a:lnSpc>
            </a:pPr>
            <a:r>
              <a:rPr lang="ru-RU" sz="1600"/>
              <a:t>По окончании выполнения письменной работы педагог и руководитель подкомиссии получают заключение об успешности (или не успешности) прохождения процедуры.</a:t>
            </a:r>
          </a:p>
          <a:p>
            <a:pPr>
              <a:lnSpc>
                <a:spcPct val="80000"/>
              </a:lnSpc>
            </a:pPr>
            <a:r>
              <a:rPr lang="ru-RU" sz="1600"/>
              <a:t>Вместе с заключением об успешности (не успешности) прохождения процедуры педагог и руководитель территориальной подкомиссии получают формализованный анализ, включающий указания на ошибки, допущенные педагогом.</a:t>
            </a:r>
          </a:p>
          <a:p>
            <a:pPr>
              <a:lnSpc>
                <a:spcPct val="80000"/>
              </a:lnSpc>
            </a:pPr>
            <a:r>
              <a:rPr lang="ru-RU" sz="1600"/>
              <a:t>По итогам проведения квалификационных испытаний территориальная подкомиссия формирует рекомендации президиуму Аттестационной комиссии путем заполнения аттестационного листа до п.9 включительно. Представление на аттестуемого работника, аттестационный лист (содержащий, в том числе, краткий вывод об успешности выполнения письменной работы) руководитель подкомиссии направляет в отдел кадров и госполитики  Министерства образования и науки Челябинской области в соответствии с графиком и регламентом работы аттестационной комиссии.</a:t>
            </a:r>
          </a:p>
          <a:p>
            <a:pPr>
              <a:lnSpc>
                <a:spcPct val="80000"/>
              </a:lnSpc>
            </a:pPr>
            <a:r>
              <a:rPr lang="ru-RU" sz="1600"/>
              <a:t>Президиум Аттестационной комиссии принимает решение о результатах аттестации. Процедура аттестации считается пройденной, если педагог ответил правильно на 45 вопросов теста (75% выполнения теста). </a:t>
            </a:r>
          </a:p>
          <a:p>
            <a:pPr>
              <a:lnSpc>
                <a:spcPct val="80000"/>
              </a:lnSpc>
            </a:pPr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r>
              <a:rPr lang="ru-RU" sz="2400">
                <a:solidFill>
                  <a:srgbClr val="CCECFF"/>
                </a:solidFill>
              </a:rPr>
              <a:t>На первую квалификационную категорию</a:t>
            </a:r>
            <a:br>
              <a:rPr lang="ru-RU" sz="2400">
                <a:solidFill>
                  <a:srgbClr val="CCECFF"/>
                </a:solidFill>
              </a:rPr>
            </a:br>
            <a:r>
              <a:rPr lang="ru-RU" sz="1600" i="1">
                <a:solidFill>
                  <a:srgbClr val="CCECFF"/>
                </a:solidFill>
              </a:rPr>
              <a:t>в два этапа(заочный– оценивание карты результативности и очный – представление опыта работы в виде видеоурока или мультимедийной презентации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341438"/>
            <a:ext cx="8439150" cy="51149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1600"/>
              <a:t>Экспертиза педагогической деятельности работника в установленных регламентах проведения процедуры аттестации осуществляется территориальными подкомиссиями.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Работник направляет заявление подкомиссии вместе с картой результативности педагогической деятельности.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Заявление и карту результативности педагогической деятельности работник также может направить в электронном виде, путем их размещения на соответствующем разделе сайта МОиН Челябинской области (или на сайте организации, которой поручено регистрировать заявления) – далее сайт аттестации. В этом случае датой подачи заявления считается дата регистрации заявления на сайте. Факт регистрации заявления и дата его регистрации, а также факт получения карты результативности педагогической деятельности фиксируются в регистрационном листе, размещенном в том же разделе сайта.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Руководителем подкомиссии на основании поданных заявлений (в электронном виде и на бумажных носителях) формируются графики проведения аттестации работников (с учетом двух этапов - заочного и очного), которые не позднее 1 месяца со дня подачи заявлений размещаются в соответствующем разделе сайта аттестации. В графиках проведения процедур аттестации указывается также место и время проведения второго этапа аттестации.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620713"/>
            <a:ext cx="8007350" cy="5475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В соответствии с установленными графиками руководителями подкомиссий организуется экспертиза представленных карт результативности педагогической деятельности и самоанализа педагогами мультимедийной презентации учебного занятия или видеоурока.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Карта результативности педагогической деятельности до начала второго этапа экспертизы должна быть представлена на бумажных носителях за подписью руководителя образовательного учреждения. Материалы для очного этапа представляются работником в подкомиссию не позднее, чем за 7 рабочих дней до даты проведения очной экспертизы. На основании результатов оценивания карты результативности педагогического опыта и видеоурока или мультимедийной презентации экспертная группа готовит экспертные заключения для подкомиссии с рекомендацией о присвоении или не присвоении педагогическому работнику первой квалификационной категории.\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Если работник не прошел один из этапов аттестации в установленном графиком порядке, или нарушил процедуру представления документов, то считается, что он не прошел процедуру аттестации в целом.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Президиум Аттестационной комиссии принимает решение о результатах аттестации. Процедура аттестации считается пройденной педагогом успешно, если по результатам каждого этапа он набирает не менее половины (50%) баллов из максимально возможного их количества в соответствии с инструментарием оценивания. </a:t>
            </a:r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r>
              <a:rPr lang="ru-RU" sz="2400">
                <a:solidFill>
                  <a:srgbClr val="CCECFF"/>
                </a:solidFill>
              </a:rPr>
              <a:t>На высшую квалификационную категорию</a:t>
            </a:r>
            <a:br>
              <a:rPr lang="ru-RU" sz="2400">
                <a:solidFill>
                  <a:srgbClr val="CCECFF"/>
                </a:solidFill>
              </a:rPr>
            </a:br>
            <a:r>
              <a:rPr lang="ru-RU" sz="1600" i="1">
                <a:solidFill>
                  <a:srgbClr val="CCECFF"/>
                </a:solidFill>
              </a:rPr>
              <a:t>в два этапа(заочный– оценивание карты результативности и очный – представление опыта работы в виде видеоурока или мультимедийной презентации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484313"/>
            <a:ext cx="8305800" cy="4611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Заочная экспертиза карт инновационного педагогического опыта осуществляется территориальными подкомиссиями. </a:t>
            </a:r>
          </a:p>
          <a:p>
            <a:pPr>
              <a:lnSpc>
                <a:spcPct val="80000"/>
              </a:lnSpc>
            </a:pPr>
            <a:r>
              <a:rPr lang="ru-RU" sz="1600"/>
              <a:t>Очная экспертиза проектных работ педагогов осуществляется экспертной группой Аттестационной комиссии. Руководит работой экспертной группы член Аттестационной комиссии - ректор ГОУ ДПО ЧИППКРО.</a:t>
            </a:r>
          </a:p>
          <a:p>
            <a:pPr>
              <a:lnSpc>
                <a:spcPct val="80000"/>
              </a:lnSpc>
            </a:pPr>
            <a:r>
              <a:rPr lang="ru-RU" sz="1600"/>
              <a:t>Очная экспертиза проектных работ может проводиться по завершению курсов повышения квалификации, в соответствии с установленным графиком, в режиме он-лайн в соответствии с установленным графиком (на базе ЧИППКРО).</a:t>
            </a:r>
          </a:p>
          <a:p>
            <a:pPr>
              <a:lnSpc>
                <a:spcPct val="80000"/>
              </a:lnSpc>
            </a:pPr>
            <a:r>
              <a:rPr lang="ru-RU" sz="1600"/>
              <a:t>Для прохождения аттестации работник направляет заявление вместе с картой инновационного педагогического опыта</a:t>
            </a:r>
          </a:p>
          <a:p>
            <a:pPr>
              <a:lnSpc>
                <a:spcPct val="80000"/>
              </a:lnSpc>
            </a:pPr>
            <a:r>
              <a:rPr lang="ru-RU" sz="1600"/>
              <a:t>.Заявление и карту инновационного педагогического опыта работник также может направить в электронном виде, путем их размещения на соответствующем разделе сайта МОиН Челябинской области (или на сайте организации, которой поручено регистрировать заявления). </a:t>
            </a:r>
          </a:p>
          <a:p>
            <a:pPr>
              <a:lnSpc>
                <a:spcPct val="80000"/>
              </a:lnSpc>
            </a:pPr>
            <a:r>
              <a:rPr lang="ru-RU" sz="1600"/>
              <a:t>Руководителем подкомиссии на основании поданных заявлений (в электронном виде и на бумажных носителях), по согласованию с ректором ЧИППКРО формируются графики проведения аттестации работников (с учетом двух этапов - заочного и очного), которые не позднее 1 месяца со дня подачи заявлений размещаются в соответствующем разделе сайта аттестации. В графиках проведения процедур аттестации указывается также место и время проведения второго этапа аттестации. Графики составляются с учетом того, что если работник желает пройти второй этап аттестации по окончании курсов повышения квалификации, то до момента начала курсов им должен быть пройден первый заочный этап.</a:t>
            </a:r>
          </a:p>
          <a:p>
            <a:pPr>
              <a:lnSpc>
                <a:spcPct val="80000"/>
              </a:lnSpc>
            </a:pPr>
            <a:r>
              <a:rPr lang="ru-RU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2132013" cy="2159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           Цель –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16113"/>
            <a:ext cx="8007350" cy="4191000"/>
          </a:xfrm>
        </p:spPr>
        <p:txBody>
          <a:bodyPr/>
          <a:lstStyle/>
          <a:p>
            <a:r>
              <a:rPr lang="ru-RU" sz="2800">
                <a:solidFill>
                  <a:srgbClr val="FFFF00"/>
                </a:solidFill>
              </a:rPr>
              <a:t>Установление соответствия</a:t>
            </a:r>
            <a:r>
              <a:rPr lang="ru-RU" sz="2800"/>
              <a:t> уровня квалификации педагогических работников образования , предъявляемым к квалификационным категориям (первой или высшей) или </a:t>
            </a:r>
            <a:r>
              <a:rPr lang="ru-RU" sz="2800">
                <a:solidFill>
                  <a:srgbClr val="FFFF00"/>
                </a:solidFill>
              </a:rPr>
              <a:t>подтверждения соответствия</a:t>
            </a:r>
            <a:r>
              <a:rPr lang="ru-RU" sz="2800"/>
              <a:t> педагогических работников занимаемым ими должностям на основе оценки их профессиональной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33375"/>
            <a:ext cx="8007350" cy="5762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В соответствии с установленными графиками руководителями подкомиссий организуется экспертиза карт инновационного педагогического опыта, а экспертной группой под руководством ректора ЧИППКРО экспертиза проектных работ.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В случае, если карта инновационного педагогического опыта изначально была представлена в электронном виде, то до начала второго этапа аттестации работник должен представить карту руководителю подкомиссии на бумажных носителях за подписью руководителя образовательного учреждения, закрепленной печатью.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 Если работник не прошел один из этапов аттестации в установленном графиком порядке, или нарушил процедуру представления документов, то считается, что он не прошел процедуру аттестации в целом.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 Руководитель подкомиссии по итогам заседания подкомиссии формирует рекомендации президиуму Аттестационной комиссии путем заполнения аттестационного листа 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Президиум Аттестационной комиссии принимает решение о результатах аттестации. Процедура аттестации считается пройденной педагогом успешно, если по результатам каждого этапа он набирает не менее половины (50%) баллов из максимально возможного их количества в соответствии с инструментарием оценивания.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87137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21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Документация</a:t>
            </a: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179388" y="2852738"/>
            <a:ext cx="8353425" cy="23764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2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на первую квалификационную категорию</a:t>
            </a:r>
          </a:p>
        </p:txBody>
      </p:sp>
      <p:pic>
        <p:nvPicPr>
          <p:cNvPr id="55303" name="Picture 7" descr="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148138"/>
            <a:ext cx="2160588" cy="215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808038"/>
          </a:xfrm>
        </p:spPr>
        <p:txBody>
          <a:bodyPr/>
          <a:lstStyle/>
          <a:p>
            <a:pPr algn="ctr"/>
            <a:r>
              <a:rPr lang="ru-RU" sz="2000">
                <a:solidFill>
                  <a:srgbClr val="FF9900"/>
                </a:solidFill>
              </a:rPr>
              <a:t>Карта результативности педагогической деятельности педагогических работников</a:t>
            </a:r>
            <a:endParaRPr lang="ru-RU"/>
          </a:p>
        </p:txBody>
      </p:sp>
      <p:sp>
        <p:nvSpPr>
          <p:cNvPr id="48398" name="Rectangle 1294"/>
          <p:cNvSpPr>
            <a:spLocks noChangeArrowheads="1"/>
          </p:cNvSpPr>
          <p:nvPr/>
        </p:nvSpPr>
        <p:spPr bwMode="auto">
          <a:xfrm>
            <a:off x="-1084263" y="1126648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8399" name="Rectangle 1295"/>
          <p:cNvSpPr>
            <a:spLocks noChangeArrowheads="1"/>
          </p:cNvSpPr>
          <p:nvPr/>
        </p:nvSpPr>
        <p:spPr bwMode="auto">
          <a:xfrm>
            <a:off x="-1084263" y="11907838"/>
            <a:ext cx="3017838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400" name="Rectangle 1296"/>
          <p:cNvSpPr>
            <a:spLocks noChangeArrowheads="1"/>
          </p:cNvSpPr>
          <p:nvPr/>
        </p:nvSpPr>
        <p:spPr bwMode="auto">
          <a:xfrm>
            <a:off x="-1084263" y="11915775"/>
            <a:ext cx="868045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000" baseline="30000">
                <a:cs typeface="Times New Roman" pitchFamily="18" charset="0"/>
                <a:hlinkClick r:id="" action="ppaction://noaction"/>
              </a:rPr>
              <a:t>[1]</a:t>
            </a:r>
            <a:r>
              <a:rPr lang="ru-RU" sz="1000">
                <a:cs typeface="Times New Roman" pitchFamily="18" charset="0"/>
              </a:rPr>
              <a:t> В качестве основания указываются документы, фиксирующие достижения данных показателей (например, учебные журналы, приказы, дипломы и т.д.)</a:t>
            </a:r>
            <a:endParaRPr lang="ru-RU" sz="900"/>
          </a:p>
          <a:p>
            <a:pPr eaLnBrk="0" hangingPunct="0"/>
            <a:r>
              <a:rPr lang="ru-RU" sz="1000" baseline="30000">
                <a:cs typeface="Times New Roman" pitchFamily="18" charset="0"/>
                <a:hlinkClick r:id="" action="ppaction://noaction"/>
              </a:rPr>
              <a:t>[2]</a:t>
            </a:r>
            <a:r>
              <a:rPr lang="ru-RU" sz="1000">
                <a:cs typeface="Times New Roman" pitchFamily="18" charset="0"/>
              </a:rPr>
              <a:t> Необходимо указать общую абсолютную успеваемость по всем предметам, преподаваемым учителем</a:t>
            </a:r>
            <a:endParaRPr lang="ru-RU"/>
          </a:p>
        </p:txBody>
      </p:sp>
      <p:sp>
        <p:nvSpPr>
          <p:cNvPr id="48419" name="Rectangle 1315"/>
          <p:cNvSpPr>
            <a:spLocks noGrp="1" noRot="1" noChangeArrowheads="1"/>
          </p:cNvSpPr>
          <p:nvPr>
            <p:ph type="tbl" idx="1"/>
          </p:nvPr>
        </p:nvSpPr>
        <p:spPr>
          <a:xfrm>
            <a:off x="827088" y="1916113"/>
            <a:ext cx="8007350" cy="3673475"/>
          </a:xfrm>
        </p:spPr>
      </p:sp>
      <p:graphicFrame>
        <p:nvGraphicFramePr>
          <p:cNvPr id="48728" name="Group 1624"/>
          <p:cNvGraphicFramePr>
            <a:graphicFrameLocks noGrp="1"/>
          </p:cNvGraphicFramePr>
          <p:nvPr/>
        </p:nvGraphicFramePr>
        <p:xfrm>
          <a:off x="395288" y="1125538"/>
          <a:ext cx="8748712" cy="4383087"/>
        </p:xfrm>
        <a:graphic>
          <a:graphicData uri="http://schemas.openxmlformats.org/drawingml/2006/table">
            <a:tbl>
              <a:tblPr/>
              <a:tblGrid>
                <a:gridCol w="263525"/>
                <a:gridCol w="2054225"/>
                <a:gridCol w="1701800"/>
                <a:gridCol w="877887"/>
                <a:gridCol w="849313"/>
                <a:gridCol w="182562"/>
                <a:gridCol w="695325"/>
                <a:gridCol w="860425"/>
                <a:gridCol w="1263650"/>
              </a:tblGrid>
              <a:tr h="242888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Высокие учебные результаты обучения за последние пять лет или с периода предыдущей аттестации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годы/уровень мероприятий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 для представления информации</a:t>
                      </a:r>
                      <a:r>
                        <a:rPr kumimoji="0" lang="ru-RU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[1]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учащихся, освоивших образовательные программы по преподаваемому/мым предмету/ам (% от количества учащихся, обучаемых данным преподавателем)</a:t>
                      </a:r>
                      <a:r>
                        <a:rPr kumimoji="0" 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[2]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Всероссийской олимпиады школьников (суммарно за последние пять лет), рейтинг успешности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этапе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этапе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этапе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учащихся по результатам государственной (итоговой) аттестации в форме ЕРЭ в соответствии со средним баллом по региону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учащихся по результатам государственной (итоговой) аттестации в форме ЕГЭ в соответствии со средним баллом по региону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710" name="Rectangle 1606"/>
          <p:cNvSpPr>
            <a:spLocks noChangeArrowheads="1"/>
          </p:cNvSpPr>
          <p:nvPr/>
        </p:nvSpPr>
        <p:spPr bwMode="auto">
          <a:xfrm>
            <a:off x="-590550" y="562133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8712" name="Rectangle 1608"/>
          <p:cNvSpPr>
            <a:spLocks noChangeArrowheads="1"/>
          </p:cNvSpPr>
          <p:nvPr/>
        </p:nvSpPr>
        <p:spPr bwMode="auto">
          <a:xfrm>
            <a:off x="463550" y="5876925"/>
            <a:ext cx="868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000" baseline="30000">
                <a:cs typeface="Times New Roman" pitchFamily="18" charset="0"/>
                <a:hlinkClick r:id="" action="ppaction://noaction"/>
              </a:rPr>
              <a:t>[1]</a:t>
            </a:r>
            <a:r>
              <a:rPr lang="ru-RU" sz="1000">
                <a:cs typeface="Times New Roman" pitchFamily="18" charset="0"/>
              </a:rPr>
              <a:t> В качестве основания указываются документы, фиксирующие достижения данных показателей (например, учебные журналы, приказы, дипломы и т.д.)</a:t>
            </a:r>
            <a:endParaRPr lang="ru-RU" sz="900"/>
          </a:p>
          <a:p>
            <a:pPr eaLnBrk="0" hangingPunct="0"/>
            <a:r>
              <a:rPr lang="ru-RU" sz="1000" baseline="30000">
                <a:cs typeface="Times New Roman" pitchFamily="18" charset="0"/>
                <a:hlinkClick r:id="" action="ppaction://noaction"/>
              </a:rPr>
              <a:t>[2]</a:t>
            </a:r>
            <a:r>
              <a:rPr lang="ru-RU" sz="1000">
                <a:cs typeface="Times New Roman" pitchFamily="18" charset="0"/>
              </a:rPr>
              <a:t> Необходимо указать общую абсолютную успеваемость по всем предметам, преподаваемым учителем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474" name="Group 514"/>
          <p:cNvGraphicFramePr>
            <a:graphicFrameLocks noGrp="1"/>
          </p:cNvGraphicFramePr>
          <p:nvPr>
            <p:ph type="tbl" idx="1"/>
          </p:nvPr>
        </p:nvGraphicFramePr>
        <p:xfrm>
          <a:off x="684213" y="333375"/>
          <a:ext cx="8007350" cy="5400675"/>
        </p:xfrm>
        <a:graphic>
          <a:graphicData uri="http://schemas.openxmlformats.org/drawingml/2006/table">
            <a:tbl>
              <a:tblPr/>
              <a:tblGrid>
                <a:gridCol w="325437"/>
                <a:gridCol w="2544763"/>
                <a:gridCol w="1593850"/>
                <a:gridCol w="684212"/>
                <a:gridCol w="547688"/>
                <a:gridCol w="639762"/>
                <a:gridCol w="647700"/>
                <a:gridCol w="1023938"/>
              </a:tblGrid>
              <a:tr h="36195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Высокие результаты внеурочной деятельности по преподаваемым предметам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участников научных конференций, фестивалей, конкурсов, смотров, спортивных соревнований, выставок творческих работ по преподаваемым предметам (за последние пять лет) с указанием мероприятий, рейтинг успешности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форм организации внеурочной деятельности по предмету (кружки, клубы, секции, предметные недели и др.) и образовательных программ по внеурочной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учащихся, занимающихся проектной деятельностью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школьном уровне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Системность в организации воспитательной и социально направленной деятельности с родительской общественностью и/или социальными партнерами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учебный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06" name="Group 122"/>
          <p:cNvGraphicFramePr>
            <a:graphicFrameLocks noGrp="1"/>
          </p:cNvGraphicFramePr>
          <p:nvPr>
            <p:ph idx="1"/>
          </p:nvPr>
        </p:nvGraphicFramePr>
        <p:xfrm>
          <a:off x="755650" y="765175"/>
          <a:ext cx="8007350" cy="5256213"/>
        </p:xfrm>
        <a:graphic>
          <a:graphicData uri="http://schemas.openxmlformats.org/drawingml/2006/table">
            <a:tbl>
              <a:tblPr/>
              <a:tblGrid>
                <a:gridCol w="325438"/>
                <a:gridCol w="2544762"/>
                <a:gridCol w="1666875"/>
                <a:gridCol w="1158875"/>
                <a:gridCol w="1000125"/>
                <a:gridCol w="1311275"/>
              </a:tblGrid>
              <a:tr h="50006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Наличие собственной методической системы учителя, апробированной в профессиональном сообществе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педагога в экспериментальной работе (да/нет) с указанием экспериментов, проводимых на указанных уровнях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 распространение педагогического опыта в рамках профессионального сообщества: открытые уроки, мастер-классы, выступления на семинарах, конференциях, круглых столах, курсах повышения квалификации с указанием мероприятиях, в рамках которых демонстрировался данный педагогический опыт; публикации (за последние пять лет)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311" name="Group 303"/>
          <p:cNvGraphicFramePr>
            <a:graphicFrameLocks noGrp="1"/>
          </p:cNvGraphicFramePr>
          <p:nvPr/>
        </p:nvGraphicFramePr>
        <p:xfrm>
          <a:off x="250825" y="404813"/>
          <a:ext cx="8713788" cy="6189662"/>
        </p:xfrm>
        <a:graphic>
          <a:graphicData uri="http://schemas.openxmlformats.org/drawingml/2006/table">
            <a:tbl>
              <a:tblPr/>
              <a:tblGrid>
                <a:gridCol w="208280"/>
                <a:gridCol w="1608137"/>
                <a:gridCol w="1806575"/>
                <a:gridCol w="1395413"/>
                <a:gridCol w="500062"/>
                <a:gridCol w="2211388"/>
                <a:gridCol w="987425"/>
              </a:tblGrid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сетевом взаимодействии в рамках профессиональных сообществ за последние пять лет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экспертной деятельности за последние пять лет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 образовательной деятельности в ИКТ-насыщенной среде за последние пять лет (да/нет)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Фрагментарное использование электронных образовательных ресурсов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Системное использование электронных образовательных ресурсов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Обеспечение непрерывности собственного профессионального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за последние пять лет, профессиональная переподготовка и наличие документа соответствующего образца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удостоверение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государственных и отраслевых, муниципальных поощрений (наград грамот, благодарностей, званий и т.п.)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призовых мест в профессиональных конкурсах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федеральном уровне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08" name="Rectangle 300"/>
          <p:cNvSpPr>
            <a:spLocks noChangeArrowheads="1"/>
          </p:cNvSpPr>
          <p:nvPr/>
        </p:nvSpPr>
        <p:spPr bwMode="auto">
          <a:xfrm>
            <a:off x="395288" y="6100763"/>
            <a:ext cx="8748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14300"/>
            <a:r>
              <a:rPr lang="ru-RU" sz="1000">
                <a:cs typeface="Times New Roman" pitchFamily="18" charset="0"/>
              </a:rPr>
              <a:t>Примечание: за достоверность данных работодатель несёт ответственность.</a:t>
            </a:r>
            <a:endParaRPr lang="ru-RU" sz="900"/>
          </a:p>
          <a:p>
            <a:pPr indent="114300" eaLnBrk="0" hangingPunct="0"/>
            <a:r>
              <a:rPr lang="ru-RU" sz="1000">
                <a:cs typeface="Times New Roman" pitchFamily="18" charset="0"/>
              </a:rPr>
              <a:t>Подпись работодателя</a:t>
            </a:r>
            <a:endParaRPr lang="ru-RU" sz="900"/>
          </a:p>
          <a:p>
            <a:pPr indent="114300" eaLnBrk="0" hangingPunct="0"/>
            <a:r>
              <a:rPr lang="ru-RU" sz="1000">
                <a:cs typeface="Times New Roman" pitchFamily="18" charset="0"/>
              </a:rPr>
              <a:t>М.П.</a:t>
            </a:r>
            <a:endParaRPr lang="ru-RU" sz="900"/>
          </a:p>
          <a:p>
            <a:pPr indent="114300" eaLnBrk="0" hangingPunct="0"/>
            <a:r>
              <a:rPr lang="en-US" sz="1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</a:t>
            </a:r>
            <a:r>
              <a:rPr lang="ru-RU" sz="1000">
                <a:cs typeface="Times New Roman" pitchFamily="18" charset="0"/>
              </a:rPr>
              <a:t>В качестве основания указываются документы, фиксирующие достижение показателей</a:t>
            </a:r>
            <a:endParaRPr lang="ru-RU" sz="1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60350"/>
            <a:ext cx="8313738" cy="431800"/>
          </a:xfrm>
        </p:spPr>
        <p:txBody>
          <a:bodyPr/>
          <a:lstStyle/>
          <a:p>
            <a:r>
              <a:rPr lang="ru-RU" sz="2000">
                <a:solidFill>
                  <a:srgbClr val="FF9900"/>
                </a:solidFill>
              </a:rPr>
              <a:t>ЭКСПЕРТНЫЙ ЛИСТ ДЛЯ ОЦЕНИВАНИЯ ВИДЕОУРОКА</a:t>
            </a:r>
            <a:br>
              <a:rPr lang="ru-RU" sz="2000">
                <a:solidFill>
                  <a:srgbClr val="FF9900"/>
                </a:solidFill>
              </a:rPr>
            </a:br>
            <a:endParaRPr lang="ru-RU" sz="2000">
              <a:solidFill>
                <a:srgbClr val="FF9900"/>
              </a:solidFill>
            </a:endParaRPr>
          </a:p>
        </p:txBody>
      </p:sp>
      <p:sp>
        <p:nvSpPr>
          <p:cNvPr id="44306" name="Line 274"/>
          <p:cNvSpPr>
            <a:spLocks noChangeShapeType="1"/>
          </p:cNvSpPr>
          <p:nvPr/>
        </p:nvSpPr>
        <p:spPr bwMode="auto">
          <a:xfrm>
            <a:off x="1839913" y="-10493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307" name="Line 275"/>
          <p:cNvSpPr>
            <a:spLocks noChangeShapeType="1"/>
          </p:cNvSpPr>
          <p:nvPr/>
        </p:nvSpPr>
        <p:spPr bwMode="auto">
          <a:xfrm>
            <a:off x="1839913" y="-8048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387" name="Line 355"/>
          <p:cNvSpPr>
            <a:spLocks noChangeShapeType="1"/>
          </p:cNvSpPr>
          <p:nvPr/>
        </p:nvSpPr>
        <p:spPr bwMode="auto">
          <a:xfrm>
            <a:off x="1839913" y="-269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388" name="Line 356"/>
          <p:cNvSpPr>
            <a:spLocks noChangeShapeType="1"/>
          </p:cNvSpPr>
          <p:nvPr/>
        </p:nvSpPr>
        <p:spPr bwMode="auto">
          <a:xfrm>
            <a:off x="1839913" y="2174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469" name="Line 437"/>
          <p:cNvSpPr>
            <a:spLocks noChangeShapeType="1"/>
          </p:cNvSpPr>
          <p:nvPr/>
        </p:nvSpPr>
        <p:spPr bwMode="auto">
          <a:xfrm>
            <a:off x="1839913" y="11953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470" name="Line 438"/>
          <p:cNvSpPr>
            <a:spLocks noChangeShapeType="1"/>
          </p:cNvSpPr>
          <p:nvPr/>
        </p:nvSpPr>
        <p:spPr bwMode="auto">
          <a:xfrm>
            <a:off x="1839913" y="14398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551" name="Line 519"/>
          <p:cNvSpPr>
            <a:spLocks noChangeShapeType="1"/>
          </p:cNvSpPr>
          <p:nvPr/>
        </p:nvSpPr>
        <p:spPr bwMode="auto">
          <a:xfrm>
            <a:off x="1839913" y="24177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552" name="Line 520"/>
          <p:cNvSpPr>
            <a:spLocks noChangeShapeType="1"/>
          </p:cNvSpPr>
          <p:nvPr/>
        </p:nvSpPr>
        <p:spPr bwMode="auto">
          <a:xfrm>
            <a:off x="1839913" y="2662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630" name="Line 598"/>
          <p:cNvSpPr>
            <a:spLocks noChangeShapeType="1"/>
          </p:cNvSpPr>
          <p:nvPr/>
        </p:nvSpPr>
        <p:spPr bwMode="auto">
          <a:xfrm>
            <a:off x="1839913" y="3884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631" name="Line 599"/>
          <p:cNvSpPr>
            <a:spLocks noChangeShapeType="1"/>
          </p:cNvSpPr>
          <p:nvPr/>
        </p:nvSpPr>
        <p:spPr bwMode="auto">
          <a:xfrm>
            <a:off x="1839913" y="41290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639" name="Line 607"/>
          <p:cNvSpPr>
            <a:spLocks noChangeShapeType="1"/>
          </p:cNvSpPr>
          <p:nvPr/>
        </p:nvSpPr>
        <p:spPr bwMode="auto">
          <a:xfrm>
            <a:off x="1839913" y="36401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640" name="Line 608"/>
          <p:cNvSpPr>
            <a:spLocks noChangeShapeType="1"/>
          </p:cNvSpPr>
          <p:nvPr/>
        </p:nvSpPr>
        <p:spPr bwMode="auto">
          <a:xfrm>
            <a:off x="1839913" y="3884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4706" name="Group 674"/>
          <p:cNvGraphicFramePr>
            <a:graphicFrameLocks noGrp="1"/>
          </p:cNvGraphicFramePr>
          <p:nvPr/>
        </p:nvGraphicFramePr>
        <p:xfrm>
          <a:off x="179388" y="1052513"/>
          <a:ext cx="8964612" cy="5400675"/>
        </p:xfrm>
        <a:graphic>
          <a:graphicData uri="http://schemas.openxmlformats.org/drawingml/2006/table">
            <a:tbl>
              <a:tblPr/>
              <a:tblGrid>
                <a:gridCol w="273050"/>
                <a:gridCol w="1681162"/>
                <a:gridCol w="182563"/>
                <a:gridCol w="4879975"/>
                <a:gridCol w="1947862"/>
              </a:tblGrid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для оценки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Содержание инновационного педагогического опыта (группа содержательных параметров)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качества педагога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Предметная компетентность и общая эрудиция учителя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Культура и грамотность речи (дикция, темп, образность речи, общая и специфическая грамотность речи)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Стиль общения с учащимися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Общая культура учителя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 критерию 1: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(рассчитывается как сумма значений по показателям 1.1, 1.2, 1.3 и 1.4)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учебного материала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 Научность изучаемого материала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 Посильность и доступность изучаемого материала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 Новизна, проблематичность и привлекательность учебного материала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2.4. Оптимальность объема материала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 критерию 2: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(рассчитывается как сумма значений по показателям 2.1, 2.2, 2.3 и 2.4)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705" name="Rectangle 673"/>
          <p:cNvSpPr>
            <a:spLocks noChangeArrowheads="1"/>
          </p:cNvSpPr>
          <p:nvPr/>
        </p:nvSpPr>
        <p:spPr bwMode="auto">
          <a:xfrm>
            <a:off x="827088" y="188913"/>
            <a:ext cx="606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b="1"/>
          </a:p>
          <a:p>
            <a:r>
              <a:rPr lang="ru-RU" b="1"/>
              <a:t>Максимальный балл – 50, пороговое значение –25.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311" name="Group 255"/>
          <p:cNvGraphicFramePr>
            <a:graphicFrameLocks noGrp="1"/>
          </p:cNvGraphicFramePr>
          <p:nvPr>
            <p:ph/>
          </p:nvPr>
        </p:nvGraphicFramePr>
        <p:xfrm>
          <a:off x="539750" y="244475"/>
          <a:ext cx="8305800" cy="6205538"/>
        </p:xfrm>
        <a:graphic>
          <a:graphicData uri="http://schemas.openxmlformats.org/drawingml/2006/table">
            <a:tbl>
              <a:tblPr/>
              <a:tblGrid>
                <a:gridCol w="252413"/>
                <a:gridCol w="1558925"/>
                <a:gridCol w="4689475"/>
                <a:gridCol w="1804987"/>
              </a:tblGrid>
              <a:tr h="373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 Логическая взаимосвязь этапов учебного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 Рациональность и эффективность использования учебного времени на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3.3. Целесообразность смены видов деятельности учащихся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3.4. Эффективность использования средств обучения (в том числе и технических)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 критерию 3: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(рассчитывается как сумма значений по показателям 3.1, 3.2, 3.3 и 3.4)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учебного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4.1. Степень конкретности и четкости в постановке задач учебного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4.2. Эффективность контроля работы учащихся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4.3. Степень педагогического воздействия (влияния) на учащихся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4.4. Уровень достижения поставленных задач на учебном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 критерию 4: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(рассчитывается как сумма значений по показателям 4.1, 4.2, 4.3 и 4.4)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Самоанализ учебного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Методическая грамотность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психолого-педагогической терминологией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Соответствия содержания использованных технологий и достигнутых результатов поставленным целям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Глубина и точность анализа учебного занятия и рефлексии своей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0,5        1,0        1,5        2,0        2,5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 значение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Рассчитывается как сумма значений по критериям 1–4 (1-5)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385175" cy="143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21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Документация</a:t>
            </a: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0" y="2852738"/>
            <a:ext cx="8532813" cy="23764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2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на высшую квалификационную категорию</a:t>
            </a:r>
          </a:p>
        </p:txBody>
      </p:sp>
      <p:pic>
        <p:nvPicPr>
          <p:cNvPr id="46087" name="Picture 7" descr="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149725"/>
            <a:ext cx="2303462" cy="2297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385175" cy="863600"/>
          </a:xfrm>
        </p:spPr>
        <p:txBody>
          <a:bodyPr/>
          <a:lstStyle/>
          <a:p>
            <a:pPr algn="ctr"/>
            <a:r>
              <a:rPr lang="ru-RU" sz="2800"/>
              <a:t/>
            </a:r>
            <a:br>
              <a:rPr lang="ru-RU" sz="2800"/>
            </a:br>
            <a:r>
              <a:rPr lang="ru-RU" sz="2400">
                <a:solidFill>
                  <a:srgbClr val="FF9900"/>
                </a:solidFill>
              </a:rPr>
              <a:t>КАРТА ИННОВАЦИОННОГО ПЕДАГОГИЧЕСКОГО ОПЫТА</a:t>
            </a:r>
            <a:r>
              <a:rPr lang="ru-RU" sz="4000">
                <a:solidFill>
                  <a:srgbClr val="FF9900"/>
                </a:solidFill>
              </a:rPr>
              <a:t/>
            </a:r>
            <a:br>
              <a:rPr lang="ru-RU" sz="4000">
                <a:solidFill>
                  <a:srgbClr val="FF9900"/>
                </a:solidFill>
              </a:rPr>
            </a:br>
            <a:endParaRPr lang="ru-RU" sz="4000">
              <a:solidFill>
                <a:srgbClr val="FF9900"/>
              </a:solidFill>
            </a:endParaRP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125538"/>
            <a:ext cx="8007350" cy="49815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1600"/>
              <a:t>Позволяет получить первоначальное представление (общий план) о направлении и сущности опыта инновационной деятельности работника. В дальнейшем, в ходе защиты проектной работы, это представление будет дополнено и уточнено. </a:t>
            </a:r>
          </a:p>
          <a:p>
            <a:pPr marL="609600" indent="-609600">
              <a:lnSpc>
                <a:spcPct val="80000"/>
              </a:lnSpc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Позволит выявить способности работника обобщать, систематизировать и анализировать результаты своей инновационной деятельности. </a:t>
            </a:r>
          </a:p>
          <a:p>
            <a:pPr marL="609600" indent="-609600">
              <a:lnSpc>
                <a:spcPct val="80000"/>
              </a:lnSpc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Дает возможность проверить умение педагогического работника кратко и лаконично описывать функциональные признаки инновационного педагогического опыта.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/>
              <a:t>Карта включает три группы параметров, по которым осмысливается инновационный опыт: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 marL="609600" indent="-609600">
              <a:lnSpc>
                <a:spcPct val="80000"/>
              </a:lnSpc>
            </a:pPr>
            <a:r>
              <a:rPr lang="ru-RU" sz="1600" b="1"/>
              <a:t>Формальные,</a:t>
            </a:r>
            <a:r>
              <a:rPr lang="ru-RU" sz="1600"/>
              <a:t> отражающие формальные характеристики педагогического работника; имеющие место в карте инновационного педагогического опыта, они не являются объектом оценивания, а дают возможность экспертам наиболее полно представить картину о содержании инновационного опыта и его носителе.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/>
              <a:t>Содержательные</a:t>
            </a:r>
            <a:r>
              <a:rPr lang="ru-RU" sz="1600"/>
              <a:t>, характеризующие сущностную (смысловую) сторону инновационного педагогического опыта;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/>
              <a:t>Результативные,</a:t>
            </a:r>
            <a:r>
              <a:rPr lang="ru-RU" sz="1600"/>
              <a:t> указывающие на эффективность инновационного педагогического опыта с точки зрения его апробации в реальной практике.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62950" cy="984250"/>
          </a:xfrm>
        </p:spPr>
        <p:txBody>
          <a:bodyPr/>
          <a:lstStyle/>
          <a:p>
            <a:r>
              <a:rPr lang="ru-RU" sz="3200"/>
              <a:t>Уровни оценивания </a:t>
            </a:r>
            <a:br>
              <a:rPr lang="ru-RU" sz="3200"/>
            </a:br>
            <a:r>
              <a:rPr lang="ru-RU" sz="3200"/>
              <a:t>профессиональной компетентности</a:t>
            </a:r>
            <a:r>
              <a:rPr lang="ru-RU" sz="4000"/>
              <a:t> </a:t>
            </a:r>
          </a:p>
        </p:txBody>
      </p:sp>
      <p:pic>
        <p:nvPicPr>
          <p:cNvPr id="7174" name="Picture 6" descr="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400550"/>
            <a:ext cx="2824163" cy="19812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05000"/>
            <a:ext cx="8018462" cy="4332288"/>
          </a:xfrm>
        </p:spPr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Средний</a:t>
            </a:r>
            <a:r>
              <a:rPr lang="ru-RU"/>
              <a:t> (соответствие занимаемой должности без присвоения категории);</a:t>
            </a:r>
          </a:p>
          <a:p>
            <a:r>
              <a:rPr lang="ru-RU">
                <a:solidFill>
                  <a:srgbClr val="FFFF00"/>
                </a:solidFill>
              </a:rPr>
              <a:t>Выше среднего</a:t>
            </a:r>
            <a:r>
              <a:rPr lang="ru-RU"/>
              <a:t> (соответствие занимаемой должности с присвоением 1 категории);</a:t>
            </a:r>
          </a:p>
          <a:p>
            <a:r>
              <a:rPr lang="ru-RU">
                <a:solidFill>
                  <a:srgbClr val="FFFF00"/>
                </a:solidFill>
              </a:rPr>
              <a:t>Высокий</a:t>
            </a:r>
            <a:r>
              <a:rPr lang="ru-RU"/>
              <a:t> (соответствие занимаемой должности с присвоением высшей категории)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881063"/>
          </a:xfrm>
        </p:spPr>
        <p:txBody>
          <a:bodyPr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Формальные параметры:</a:t>
            </a:r>
            <a:r>
              <a:rPr lang="ru-RU" sz="4000"/>
              <a:t> </a:t>
            </a:r>
            <a:br>
              <a:rPr lang="ru-RU" sz="4000"/>
            </a:br>
            <a:r>
              <a:rPr lang="ru-RU" sz="2800" i="1"/>
              <a:t>(не более 1 страницы)</a:t>
            </a:r>
            <a:endParaRPr lang="ru-RU" sz="4000" i="1"/>
          </a:p>
        </p:txBody>
      </p:sp>
      <p:pic>
        <p:nvPicPr>
          <p:cNvPr id="57348" name="Picture 4" descr="2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3963" y="3789363"/>
            <a:ext cx="2344737" cy="2374900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16113"/>
            <a:ext cx="8007350" cy="4191000"/>
          </a:xfrm>
        </p:spPr>
        <p:txBody>
          <a:bodyPr/>
          <a:lstStyle/>
          <a:p>
            <a:r>
              <a:rPr lang="ru-RU" sz="2800"/>
              <a:t>1.1. Наименование педагогического опыта. </a:t>
            </a:r>
          </a:p>
          <a:p>
            <a:r>
              <a:rPr lang="ru-RU" sz="2800"/>
              <a:t>1.2. Автор – разработчик педагогического опыта. </a:t>
            </a:r>
          </a:p>
          <a:p>
            <a:r>
              <a:rPr lang="ru-RU" sz="2800"/>
              <a:t>1.3. Тип и вид представляемого образовательного учреждения. </a:t>
            </a:r>
          </a:p>
          <a:p>
            <a:r>
              <a:rPr lang="ru-RU" sz="2800"/>
              <a:t>1.4. Период формирования и функционирования педагогического опыта. </a:t>
            </a:r>
          </a:p>
          <a:p>
            <a:r>
              <a:rPr lang="ru-RU" sz="2800"/>
              <a:t>1.5. Адрес педагогического опыта.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792163"/>
          </a:xfrm>
        </p:spPr>
        <p:txBody>
          <a:bodyPr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Содержательные параметры:</a:t>
            </a:r>
            <a:r>
              <a:rPr lang="ru-RU" sz="4000"/>
              <a:t> </a:t>
            </a:r>
            <a:r>
              <a:rPr lang="ru-RU" sz="3200"/>
              <a:t/>
            </a:r>
            <a:br>
              <a:rPr lang="ru-RU" sz="3200"/>
            </a:br>
            <a:r>
              <a:rPr lang="ru-RU" sz="1800" i="1"/>
              <a:t>(не более 9 страниц)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196975"/>
            <a:ext cx="8666162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2.1. Актуальность педагогического опыта. Признаки актуальности 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2.2. Содержательная форма представления педагогического опыта (программа, проект, технология, методика и т.д.). Доказательная характеристика соответствия представленного опыта той или иной форме.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2.3. Инновационная направленность педагогического опыта.Соответствие педагогического опыта критериям инновации.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2.4. Методологическая база педагогического опыта. 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2.5. Педагогическая целесообразность педагогического опыта. Характеристика ключевых элементов, определяющих смысловую направленность педагогического опыта.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2.6. Психологическая целесообразность педагогического опыта. Основные субъекты, вовлеченные в осуществление педагогического опыта и для которых данный опыт предназначен. </a:t>
            </a:r>
          </a:p>
          <a:p>
            <a:pPr>
              <a:lnSpc>
                <a:spcPct val="80000"/>
              </a:lnSpc>
            </a:pPr>
            <a:r>
              <a:rPr lang="ru-RU" sz="1400"/>
              <a:t>2.7. Социальная направленность педагогического опыта. 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2.8. Воспроизводимость педагогического опыта. Наличие материалов, подтверждающих использование данного опыта другими педагогами. 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2.9. Ресурсное обеспечение педагогического опыта.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863600"/>
          </a:xfrm>
        </p:spPr>
        <p:txBody>
          <a:bodyPr/>
          <a:lstStyle/>
          <a:p>
            <a:r>
              <a:rPr lang="ru-RU" sz="3200">
                <a:solidFill>
                  <a:srgbClr val="FFFF00"/>
                </a:solidFill>
              </a:rPr>
              <a:t/>
            </a:r>
            <a:br>
              <a:rPr lang="ru-RU" sz="3200">
                <a:solidFill>
                  <a:srgbClr val="FFFF00"/>
                </a:solidFill>
              </a:rPr>
            </a:br>
            <a:endParaRPr lang="ru-RU" sz="3200">
              <a:solidFill>
                <a:srgbClr val="FFFF00"/>
              </a:solidFill>
            </a:endParaRP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196975"/>
            <a:ext cx="8521700" cy="4538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3.1. Эффективность педагогического опыта с точки зрения полученных результатов. Направленность данного опыта на улучшение, существенное обогащение, кардинальное преобразование существующей образовательной ситуации. Обоснование эффективности инновационного педагогического опыта с точки зрения возможности формирования у обучающихся (воспитанников) предметных и личностных результатов.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3.2. Распространение педагогического опыта. Наличие материалов, подтверждающих обобщение и распространение педагогического опыта в рамках профессионального сообщества (открытые учебные занятия, мастер-классы, выступления на семинарах, презентациях, конференциях, круглых столах, курсах повышения квалификации, в рамках которых демонстрировался данный педагогический опыт), а также признание опыта педагогическим сообществом (наличие призовых мест в профессиональных конкурсах).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3.3. Стабильность педагогической эффективности заявленного опыта. Обоснование стабильности показателей, характеризующих эффективность педагогического опыта на протяжении определенного количества лет. Доказательство неслучайности влияние педагогического опыта на качество образования в образовательном учреждении (процент обучающихся (воспитанников), освоивших образовательные программы (% от количества обучающихся (воспитанников), обучаемых педагогом, рейтинг учащихся по результатам государственной (итоговой) аттестации и единого регионального экзамена и пр.)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3.4. Репрезентативность внедрения педагогического опыта. Количественные показатели участия педагогов и обучающихся (воспитанников) в осуществлении педагогического опыта.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 </a:t>
            </a:r>
          </a:p>
          <a:p>
            <a:pPr>
              <a:lnSpc>
                <a:spcPct val="80000"/>
              </a:lnSpc>
            </a:pPr>
            <a:r>
              <a:rPr lang="ru-RU" sz="1400"/>
              <a:t>3.5. Публикация педагогического опыта в печати. Отражение педагогического опыта в научно-методических журналах, материалах методических и научно-практических конференции, сборниках и монографиях.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Примечание: за достоверность данных работодатель несёт ответственность.</a:t>
            </a:r>
          </a:p>
          <a:p>
            <a:pPr>
              <a:lnSpc>
                <a:spcPct val="80000"/>
              </a:lnSpc>
            </a:pPr>
            <a:r>
              <a:rPr lang="ru-RU" sz="1400"/>
              <a:t>Подпись работодателя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39750" y="188913"/>
            <a:ext cx="813593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Результативные  параметры: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(не более 5 страниц)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663575"/>
          </a:xfrm>
        </p:spPr>
        <p:txBody>
          <a:bodyPr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ПЕДАГОГИЧЕСКИЙ ПРОЕКТ</a:t>
            </a:r>
            <a:r>
              <a:rPr lang="ru-RU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125538"/>
            <a:ext cx="800735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/>
              <a:t>"Проект"</a:t>
            </a:r>
            <a:r>
              <a:rPr lang="ru-RU" sz="1600"/>
              <a:t> от лат. «projectus», что означает "выброшенный вперед", "выступающий", "бросающийся в глаза". Проект создает то, чего еще нет; он требует всегда иного качества или показывает путь к его получению. </a:t>
            </a:r>
          </a:p>
          <a:p>
            <a:pPr>
              <a:lnSpc>
                <a:spcPct val="80000"/>
              </a:lnSpc>
            </a:pPr>
            <a:r>
              <a:rPr lang="ru-RU" sz="1600" b="1"/>
              <a:t>Проект</a:t>
            </a:r>
            <a:r>
              <a:rPr lang="ru-RU" sz="1600"/>
              <a:t> – это комплексная задача, решение которой осуществляется с учетом социо-культурного контекста рассматриваемой проблемы и в которой взаимодействуют и взаимодополняют друг друга социо-культурные, психолого-педагогические, технико-технологические и организационно-управленческие аспекты.</a:t>
            </a:r>
          </a:p>
          <a:p>
            <a:pPr>
              <a:lnSpc>
                <a:spcPct val="80000"/>
              </a:lnSpc>
            </a:pPr>
            <a:r>
              <a:rPr lang="ru-RU" sz="1600" b="1"/>
              <a:t>Педагогический проект</a:t>
            </a:r>
            <a:r>
              <a:rPr lang="ru-RU" sz="1600"/>
              <a:t> – проект, на основании которого разрабатываются и реализуются иные, чем это принято в традиционной практике: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 i="1"/>
              <a:t>Концептуально-педагогические идеи построения содержания, методов и технологий образования;</a:t>
            </a:r>
          </a:p>
          <a:p>
            <a:pPr>
              <a:lnSpc>
                <a:spcPct val="80000"/>
              </a:lnSpc>
            </a:pPr>
            <a:r>
              <a:rPr lang="ru-RU" sz="1600" i="1"/>
              <a:t>Новые формы организации деятельности учащихся, педагогов, </a:t>
            </a:r>
          </a:p>
          <a:p>
            <a:pPr>
              <a:lnSpc>
                <a:spcPct val="80000"/>
              </a:lnSpc>
            </a:pPr>
            <a:r>
              <a:rPr lang="ru-RU" sz="1600" i="1"/>
              <a:t>взаимодействия с родителями;</a:t>
            </a:r>
          </a:p>
          <a:p>
            <a:pPr>
              <a:lnSpc>
                <a:spcPct val="80000"/>
              </a:lnSpc>
            </a:pPr>
            <a:r>
              <a:rPr lang="ru-RU" sz="1600" i="1"/>
              <a:t>Философско-педагогические, психолого-педагогические подходы к обучению, воспитанию, развитию учащихся.</a:t>
            </a:r>
          </a:p>
          <a:p>
            <a:pPr>
              <a:lnSpc>
                <a:spcPct val="80000"/>
              </a:lnSpc>
            </a:pPr>
            <a:endParaRPr lang="ru-RU" sz="1600" i="1"/>
          </a:p>
          <a:p>
            <a:pPr>
              <a:lnSpc>
                <a:spcPct val="80000"/>
              </a:lnSpc>
            </a:pPr>
            <a:r>
              <a:rPr lang="ru-RU" sz="1600" b="1"/>
              <a:t>Педагогический проект</a:t>
            </a:r>
            <a:r>
              <a:rPr lang="ru-RU" sz="1600"/>
              <a:t> - разработанная система и структура действий педагога для реализации конкретной педагогической задачи с уточнением роли и места каждого действия, времени осуществления этих действий, их участников и условий, необходимых для эффективности всей системы действий, в условиях имеющихся (привлеченных) ресурсов.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911225"/>
          </a:xfrm>
        </p:spPr>
        <p:txBody>
          <a:bodyPr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Типы проектов</a:t>
            </a:r>
          </a:p>
        </p:txBody>
      </p:sp>
      <p:pic>
        <p:nvPicPr>
          <p:cNvPr id="61451" name="Picture 11" descr="3D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76700"/>
            <a:ext cx="2519363" cy="2392363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288" y="836613"/>
            <a:ext cx="8583612" cy="54721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CCECFF"/>
                </a:solidFill>
              </a:rPr>
              <a:t>исследовательские              творческие                         игровые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sz="1200">
              <a:solidFill>
                <a:srgbClr val="CCECFF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эссе,                                               газета,                                   сценарий праздника,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исследовательские рефераты     видеофильм,                        фрагмент урока,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спортивная игра,                 программа мероприятий,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подготовка выставки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200"/>
              <a:t>.</a:t>
            </a:r>
            <a:endParaRPr lang="ru-RU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                                                                                                 </a:t>
            </a: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CCECFF"/>
                </a:solidFill>
              </a:rPr>
              <a:t>информационные                                     практико-ориентированные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сообщения,                                                            проект закона,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>
                <a:effectLst/>
              </a:rPr>
              <a:t>доклады,                                                                </a:t>
            </a:r>
            <a:r>
              <a:rPr lang="ru-RU" sz="1600"/>
              <a:t>справочный материал,</a:t>
            </a:r>
            <a:r>
              <a:rPr lang="ru-RU" sz="1600">
                <a:effectLst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>
                <a:effectLst/>
              </a:rPr>
              <a:t>страница педагогического сайта,                        </a:t>
            </a:r>
            <a:r>
              <a:rPr lang="ru-RU" sz="1600"/>
              <a:t>наглядное пособие,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>
                <a:effectLst/>
              </a:rPr>
              <a:t>медиа- проекты,                                                    </a:t>
            </a:r>
            <a:r>
              <a:rPr lang="ru-RU" sz="1600"/>
              <a:t>методические разработки,</a:t>
            </a:r>
            <a:r>
              <a:rPr lang="ru-RU" sz="1600">
                <a:effectLst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>
                <a:effectLst/>
              </a:rPr>
              <a:t>педагогические блоги</a:t>
            </a:r>
            <a:endParaRPr lang="ru-RU" sz="1600" b="1">
              <a:effectLst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                         совместная экспедиция,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sz="16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                        учебные пособия по внеурочной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                        деятельности,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                        электронная версия обучающей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600"/>
              <a:t>                                                                               программы</a:t>
            </a:r>
            <a:endParaRPr lang="ru-RU" sz="160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>
              <a:solidFill>
                <a:srgbClr val="CCEC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92138"/>
          </a:xfrm>
        </p:spPr>
        <p:txBody>
          <a:bodyPr/>
          <a:lstStyle/>
          <a:p>
            <a:r>
              <a:rPr lang="ru-RU" sz="2400">
                <a:solidFill>
                  <a:srgbClr val="FFFF00"/>
                </a:solidFill>
              </a:rPr>
              <a:t>СТРУКТУРА ПЕДАГОГИЧЕСКОГО ПРОЕКТА</a:t>
            </a:r>
            <a:r>
              <a:rPr lang="ru-RU" sz="4000"/>
              <a:t> 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908050"/>
            <a:ext cx="8450263" cy="5399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1. Титульный лист</a:t>
            </a:r>
          </a:p>
          <a:p>
            <a:pPr>
              <a:lnSpc>
                <a:spcPct val="80000"/>
              </a:lnSpc>
            </a:pPr>
            <a:r>
              <a:rPr lang="ru-RU" sz="1400"/>
              <a:t>2. Краткая аннотация проекта (не более 0,5 стр.)</a:t>
            </a:r>
          </a:p>
          <a:p>
            <a:pPr>
              <a:lnSpc>
                <a:spcPct val="80000"/>
              </a:lnSpc>
            </a:pPr>
            <a:r>
              <a:rPr lang="ru-RU" sz="1400"/>
              <a:t>3. Обоснование необходимости проекта (анализ проблемной ситуации через определение противоречий существующей практики; актуальность проекта для педагога, образовательного учреждения; степень адекватности педагогического проекта современным целям, задачам, логике развития образования).</a:t>
            </a:r>
          </a:p>
          <a:p>
            <a:pPr>
              <a:lnSpc>
                <a:spcPct val="80000"/>
              </a:lnSpc>
            </a:pPr>
            <a:r>
              <a:rPr lang="ru-RU" sz="1400"/>
              <a:t>4. Цели и задачи проекта (определение конкретных целей, которые ставятся для решения поставленной проблемы, а также задач, которые будут решаться для достижения поставленной цели).</a:t>
            </a:r>
          </a:p>
          <a:p>
            <a:pPr>
              <a:lnSpc>
                <a:spcPct val="80000"/>
              </a:lnSpc>
            </a:pPr>
            <a:r>
              <a:rPr lang="ru-RU" sz="1400"/>
              <a:t>5. Основное содержание проекта (описание путей и методов достижения поставленных целей, выработка механизма реализации проекта, каким образом будет распространяться информация о проекте и т. Д.).</a:t>
            </a:r>
          </a:p>
          <a:p>
            <a:pPr>
              <a:lnSpc>
                <a:spcPct val="80000"/>
              </a:lnSpc>
            </a:pPr>
            <a:r>
              <a:rPr lang="ru-RU" sz="1400"/>
              <a:t>6. Ресурсы (временные, информационные, интеллектуальные (экспертные), человеческие (кадровые), организационные («административный» ресурс), материально-технические, финансовые).</a:t>
            </a:r>
          </a:p>
          <a:p>
            <a:pPr>
              <a:lnSpc>
                <a:spcPct val="80000"/>
              </a:lnSpc>
            </a:pPr>
            <a:r>
              <a:rPr lang="ru-RU" sz="1400"/>
              <a:t>7. Партнеры.</a:t>
            </a:r>
          </a:p>
          <a:p>
            <a:pPr>
              <a:lnSpc>
                <a:spcPct val="80000"/>
              </a:lnSpc>
            </a:pPr>
            <a:r>
              <a:rPr lang="ru-RU" sz="1400"/>
              <a:t>8. Целевая аудитория </a:t>
            </a:r>
          </a:p>
          <a:p>
            <a:pPr>
              <a:lnSpc>
                <a:spcPct val="80000"/>
              </a:lnSpc>
            </a:pPr>
            <a:r>
              <a:rPr lang="ru-RU" sz="1400"/>
              <a:t>9. План реализации проекта (план-график подготовки, этапы и сроки реализации проекта с намеченными мероприятиями, указанием дат и ответственных за каждое мероприятие).</a:t>
            </a:r>
          </a:p>
          <a:p>
            <a:pPr>
              <a:lnSpc>
                <a:spcPct val="80000"/>
              </a:lnSpc>
            </a:pPr>
            <a:r>
              <a:rPr lang="ru-RU" sz="1400"/>
              <a:t>10. Ожидаемые результаты и социальный эффект (результаты-продукты, т.е. Новые, как правило, материальные объекты, которые появятся в ходе реализации проекта (книга, фильм, методическая разработка, выставка, новая образовательная программа и т. Д.) И/или результаты-эффекты, т.е. Социальные, культурные, психологические изменения, которые произойдут вследствие реализации проекта. И результаты-продукты, и результаты-эффекты должны быть измеримы. Степень достижения поставленных целей и задач - количественная и качественная оценка результатов. Критерии оценки эффективности. Возможные последействия реализации проекта).</a:t>
            </a:r>
          </a:p>
          <a:p>
            <a:pPr>
              <a:lnSpc>
                <a:spcPct val="80000"/>
              </a:lnSpc>
            </a:pPr>
            <a:r>
              <a:rPr lang="ru-RU" sz="1400"/>
              <a:t>11. Перспективы дальнейшего развития проекта (возможность дальнейшего продолжения проекта, расширение территории, контингента участников, организаторов, возможность развития содержания и т. Д. Указание ресурсов для дальнейшего продолжения проекта.</a:t>
            </a:r>
          </a:p>
          <a:p>
            <a:pPr>
              <a:lnSpc>
                <a:spcPct val="80000"/>
              </a:lnSpc>
            </a:pPr>
            <a:r>
              <a:rPr lang="ru-RU" sz="1400"/>
              <a:t>12. Литература.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188913"/>
            <a:ext cx="8385175" cy="431800"/>
          </a:xfrm>
        </p:spPr>
        <p:txBody>
          <a:bodyPr/>
          <a:lstStyle/>
          <a:p>
            <a:pPr algn="ctr"/>
            <a:r>
              <a:rPr lang="ru-RU" sz="2400">
                <a:solidFill>
                  <a:srgbClr val="FFFF00"/>
                </a:solidFill>
              </a:rPr>
              <a:t>СТРУКТУРА ТЕСТА</a:t>
            </a:r>
          </a:p>
        </p:txBody>
      </p:sp>
      <p:pic>
        <p:nvPicPr>
          <p:cNvPr id="67590" name="Picture 6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08050"/>
            <a:ext cx="787400" cy="14478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620713"/>
            <a:ext cx="8496300" cy="5903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Тест состоит из четырех блоков вопросов, позволяющих выявить уровень компетентности педагога по четырем ее составляющим: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 b="1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solidFill>
                  <a:srgbClr val="CCECFF"/>
                </a:solidFill>
              </a:rPr>
              <a:t>                                     профессиональная компетентность</a:t>
            </a:r>
            <a:r>
              <a:rPr lang="ru-RU" sz="1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 качество действий работника, обеспечивающих эффективное решение профессионально-педагогических проблем и типичных профессиональных задач, возникающих в реальных ситуациях педагогической деятельности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владение современными образовательными технологиями, технологиями педагогической диагностики, психолого-педагогической коррекции, снятия стрессов и т.п., методическими приемами, педагогическими средствами и их постоянное совершенствование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использование методических идей, новой литературы и иных источников информации в области компетенции и методик преподавания для построения современных занятий с обучающимися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осуществление оценочно-ценностной рефлексии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76250"/>
            <a:ext cx="1231900" cy="1800225"/>
          </a:xfrm>
          <a:prstGeom prst="rect">
            <a:avLst/>
          </a:prstGeom>
          <a:noFill/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11188" y="476250"/>
            <a:ext cx="8135937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коммуникативная компетентность</a:t>
            </a: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endParaRPr lang="ru-RU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качество действий работника, обеспечивающих эффективное конструирование прямой и обратной связи с другим человеком;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установление контакта с обучающимися разного возраста, родителями (лицами их замещающими), коллегами по работе;  </a:t>
            </a:r>
          </a:p>
          <a:p>
            <a:endParaRPr lang="ru-RU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умение вырабатывать стратегию, тактику и технику взаимодействий с людьми, организовывать их совместную деятельность для достижения определенных социально значимых целей; </a:t>
            </a:r>
          </a:p>
          <a:p>
            <a:endParaRPr lang="ru-RU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умение убеждать, аргументировать свою позицию;</a:t>
            </a:r>
          </a:p>
          <a:p>
            <a:endParaRPr lang="ru-RU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владение ораторским искусством, грамотностью устной и письменной речи,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публичным  представлением результатов своей работы, отбором адекватных форм и методов презентации</a:t>
            </a:r>
          </a:p>
          <a:p>
            <a:endParaRPr lang="ru-RU" sz="1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88913"/>
            <a:ext cx="1003300" cy="1447800"/>
          </a:xfrm>
          <a:prstGeom prst="rect">
            <a:avLst/>
          </a:prstGeom>
          <a:noFill/>
        </p:spPr>
      </p:pic>
      <p:pic>
        <p:nvPicPr>
          <p:cNvPr id="73733" name="Picture 5" descr="nu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636838"/>
            <a:ext cx="1062038" cy="14478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620713"/>
            <a:ext cx="800735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>
                <a:solidFill>
                  <a:srgbClr val="CCECFF"/>
                </a:solidFill>
              </a:rPr>
              <a:t>                                          информационная компетентность</a:t>
            </a:r>
            <a:r>
              <a:rPr lang="ru-RU" sz="1400">
                <a:solidFill>
                  <a:srgbClr val="CCEC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400"/>
              <a:t>    качество действий работника, обеспечивающих эффективный поиск, структурирование информации, её адаптацию к особенностям педагогического процесса задач, </a:t>
            </a:r>
          </a:p>
          <a:p>
            <a:pPr>
              <a:lnSpc>
                <a:spcPct val="80000"/>
              </a:lnSpc>
            </a:pPr>
            <a:r>
              <a:rPr lang="ru-RU" sz="1400"/>
              <a:t>    использование автоматизированных рабочих мест учителя в образовательном процессе;  </a:t>
            </a:r>
          </a:p>
          <a:p>
            <a:pPr>
              <a:lnSpc>
                <a:spcPct val="80000"/>
              </a:lnSpc>
            </a:pPr>
            <a:r>
              <a:rPr lang="ru-RU" sz="1400"/>
              <a:t>    готовность к ведению дистанционной образовательной деятельности, </a:t>
            </a:r>
          </a:p>
          <a:p>
            <a:pPr>
              <a:lnSpc>
                <a:spcPct val="80000"/>
              </a:lnSpc>
            </a:pPr>
            <a:r>
              <a:rPr lang="ru-RU" sz="1400"/>
              <a:t>    использование компьютерных и мультимедийных технологий, цифровых образовательных ресурсов в образовательном процессе, </a:t>
            </a:r>
          </a:p>
          <a:p>
            <a:pPr>
              <a:lnSpc>
                <a:spcPct val="80000"/>
              </a:lnSpc>
            </a:pPr>
            <a:r>
              <a:rPr lang="ru-RU" sz="1400"/>
              <a:t>    ведение школьной документации на электронных носителях)</a:t>
            </a:r>
            <a:endParaRPr lang="ru-RU" sz="1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>
                <a:solidFill>
                  <a:srgbClr val="CCECFF"/>
                </a:solidFill>
              </a:rPr>
              <a:t>                                       правовая компетентность</a:t>
            </a:r>
            <a:r>
              <a:rPr lang="ru-RU" sz="1400"/>
              <a:t> </a:t>
            </a:r>
          </a:p>
          <a:p>
            <a:pPr>
              <a:lnSpc>
                <a:spcPct val="80000"/>
              </a:lnSpc>
            </a:pPr>
            <a:r>
              <a:rPr lang="ru-RU" sz="1400"/>
              <a:t>    качество действий работника, обеспечивающих эффективное использование в профессиональной деятельности законодательных и иных  нормативных правовых документов органов власти для решения соответствующих профессиональных задач.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	</a:t>
            </a:r>
          </a:p>
          <a:p>
            <a:pPr>
              <a:lnSpc>
                <a:spcPct val="80000"/>
              </a:lnSpc>
            </a:pPr>
            <a:r>
              <a:rPr lang="ru-RU" sz="1400" b="1"/>
              <a:t>Общее количество вопросов в тесте  - 60. Количество вопросов в различных блоках теста:</a:t>
            </a:r>
          </a:p>
          <a:p>
            <a:pPr>
              <a:lnSpc>
                <a:spcPct val="80000"/>
              </a:lnSpc>
            </a:pPr>
            <a:r>
              <a:rPr lang="ru-RU" sz="1400" b="1"/>
              <a:t>«Профессиональная компетентность» - 30 вопросов</a:t>
            </a:r>
          </a:p>
          <a:p>
            <a:pPr>
              <a:lnSpc>
                <a:spcPct val="80000"/>
              </a:lnSpc>
            </a:pPr>
            <a:r>
              <a:rPr lang="ru-RU" sz="1400" b="1"/>
              <a:t>«Коммуникативная компетентность» – 10 вопросов</a:t>
            </a:r>
          </a:p>
          <a:p>
            <a:pPr>
              <a:lnSpc>
                <a:spcPct val="80000"/>
              </a:lnSpc>
            </a:pPr>
            <a:r>
              <a:rPr lang="ru-RU" sz="1400" b="1"/>
              <a:t>«Информационная компетентность» - 10 вопросов</a:t>
            </a:r>
          </a:p>
          <a:p>
            <a:pPr>
              <a:lnSpc>
                <a:spcPct val="80000"/>
              </a:lnSpc>
            </a:pPr>
            <a:r>
              <a:rPr lang="ru-RU" sz="1400" b="1"/>
              <a:t>«Правовая компетентность» - 10 вопросов</a:t>
            </a:r>
          </a:p>
          <a:p>
            <a:pPr>
              <a:lnSpc>
                <a:spcPct val="80000"/>
              </a:lnSpc>
            </a:pPr>
            <a:r>
              <a:rPr lang="ru-RU" sz="1400"/>
              <a:t>	Блок теста «Профессиональная компетентность» включает инвариантную часть для всех категорий педагогических работников – общие вопросы педагогики и психологии (5 вопросов); вопросы методики преподавания предмета, либо специальные методики (5 вопросов).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	</a:t>
            </a:r>
            <a:r>
              <a:rPr lang="ru-RU" sz="1400" b="1"/>
              <a:t>Тест выполнен успешно, если даны правильные ответы не менее, чем на 45 вопросов (75%).</a:t>
            </a:r>
            <a:r>
              <a:rPr lang="ru-RU" sz="1400" b="1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827088" y="4437063"/>
            <a:ext cx="7777162" cy="14398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68614" name="Picture 6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125538"/>
            <a:ext cx="3733800" cy="2927350"/>
          </a:xfrm>
          <a:prstGeom prst="rect">
            <a:avLst/>
          </a:prstGeom>
          <a:noFill/>
          <a:ln w="76200">
            <a:solidFill>
              <a:srgbClr val="FECA6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Средний уровень</a:t>
            </a:r>
          </a:p>
        </p:txBody>
      </p:sp>
      <p:graphicFrame>
        <p:nvGraphicFramePr>
          <p:cNvPr id="9244" name="Group 28"/>
          <p:cNvGraphicFramePr>
            <a:graphicFrameLocks noGrp="1"/>
          </p:cNvGraphicFramePr>
          <p:nvPr>
            <p:ph idx="1"/>
          </p:nvPr>
        </p:nvGraphicFramePr>
        <p:xfrm>
          <a:off x="395288" y="1412875"/>
          <a:ext cx="8450262" cy="4738688"/>
        </p:xfrm>
        <a:graphic>
          <a:graphicData uri="http://schemas.openxmlformats.org/drawingml/2006/table">
            <a:tbl>
              <a:tblPr/>
              <a:tblGrid>
                <a:gridCol w="3384550"/>
                <a:gridCol w="5065712"/>
              </a:tblGrid>
              <a:tr h="473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. Владение современными педагогическими технологиями и их применение в профессиональной деятельности (показатели: полнота, объем, точность результативность)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Теоретические представления о наиболее распространенных и широко используемых в практике педагогических средств.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Способность воспроизводить педагогические технологии в реальных условиях профессиональной деятельности.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Готовность обеспечить достижение обучающимися (воспитанниками) минимальных стандартных требований.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Образовательные результаты обучающихся (воспитанников) имеют стабильный и традиционный характер и соответствуют нормативным программным требованиям.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7" name="Group 23"/>
          <p:cNvGraphicFramePr>
            <a:graphicFrameLocks noGrp="1"/>
          </p:cNvGraphicFramePr>
          <p:nvPr>
            <p:ph idx="1"/>
          </p:nvPr>
        </p:nvGraphicFramePr>
        <p:xfrm>
          <a:off x="838200" y="1052513"/>
          <a:ext cx="8007350" cy="5043488"/>
        </p:xfrm>
        <a:graphic>
          <a:graphicData uri="http://schemas.openxmlformats.org/drawingml/2006/table">
            <a:tbl>
              <a:tblPr/>
              <a:tblGrid>
                <a:gridCol w="3302000"/>
                <a:gridCol w="4705350"/>
              </a:tblGrid>
              <a:tr h="504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2. Готовность решать профессиональные задачи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Стабильные устойчивые мотивы в решении задач профессиональной деятельности.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Готовность педагога решать профессиональные задачи находит выражение в его личностно-профессиональном потенциале, который проявляется в энергичной деятельности.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Стремление включиться в инновационную и исследовательскую работу.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 работе педагога находит выражение к проявлению руководящей роли в отдельных аспектах профессиональной деятельности.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1" name="Group 19"/>
          <p:cNvGraphicFramePr>
            <a:graphicFrameLocks noGrp="1"/>
          </p:cNvGraphicFramePr>
          <p:nvPr>
            <p:ph idx="1"/>
          </p:nvPr>
        </p:nvGraphicFramePr>
        <p:xfrm>
          <a:off x="468313" y="620713"/>
          <a:ext cx="8377237" cy="6237288"/>
        </p:xfrm>
        <a:graphic>
          <a:graphicData uri="http://schemas.openxmlformats.org/drawingml/2006/table">
            <a:tbl>
              <a:tblPr/>
              <a:tblGrid>
                <a:gridCol w="2700337"/>
                <a:gridCol w="5676900"/>
              </a:tblGrid>
              <a:tr h="623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Способность контролировать свою деятельность в соответствии с принятыми правилами и нормами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Способность контролировать деятельность проявляется в логичности рассуждений педагога, когда его доводы в пользу какого-либо вывода следуют из усвоенного опыта и основываются на существующей нормативно-правовой базе. Логичность рассуждений обусловливает стремление педагога к обоснованию своей профессиональной деятельности. Свойственно стремление к осмыслению своих профессиональных действий. Пользуясь усвоенными знаниями, педагог осознает свои цели как основной мотив профессиональной деятельности. Проявляя целенаправленность и осмысленную намеренность, педагог фактически демонстрирует убежденность в их истинности. Профессиональная деятельность педагога соотнесена с усвоенными знаниями и опытом работы. В определенной степени соотнесенность показывает меру нравственности педагога в его профессиональной деятельности.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r>
              <a:rPr lang="ru-RU" sz="3600">
                <a:solidFill>
                  <a:srgbClr val="FFFF00"/>
                </a:solidFill>
              </a:rPr>
              <a:t>Уровень выше среднего</a:t>
            </a:r>
            <a:r>
              <a:rPr lang="ru-RU" sz="3600"/>
              <a:t> </a:t>
            </a:r>
          </a:p>
        </p:txBody>
      </p:sp>
      <p:graphicFrame>
        <p:nvGraphicFramePr>
          <p:cNvPr id="16412" name="Group 28"/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161337" cy="4919472"/>
        </p:xfrm>
        <a:graphic>
          <a:graphicData uri="http://schemas.openxmlformats.org/drawingml/2006/table">
            <a:tbl>
              <a:tblPr/>
              <a:tblGrid>
                <a:gridCol w="2519362"/>
                <a:gridCol w="5641975"/>
              </a:tblGrid>
              <a:tr h="475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Владение современными педагогическими технологиями и их применение в профессиональной деятельности (показатели: полнота, объем, точность результативность)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Теоретическими представления о многообразии технологий, ряд которых относятся к разряду наиболее сложных в процессуальном плане.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Способность педагога выбирать технологии и методики в соответствии с возрастными и физиологическими особенностями обучающихся (воспитанников).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Объем теоретических знаний позволяет варьировать использование технологий и методик и их различных сочетаний для достижения учащимися образовательных результатов, зачастую выходящих за рамки требований образовательного стандарта.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Стабильно проявляющиеся образовательные результаты обучающихся (воспитанников) превышают средние показатели в субъекте Российской Федерации.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50" name="Group 18"/>
          <p:cNvGraphicFramePr>
            <a:graphicFrameLocks noGrp="1"/>
          </p:cNvGraphicFramePr>
          <p:nvPr>
            <p:ph idx="1"/>
          </p:nvPr>
        </p:nvGraphicFramePr>
        <p:xfrm>
          <a:off x="827088" y="476250"/>
          <a:ext cx="8018462" cy="5619750"/>
        </p:xfrm>
        <a:graphic>
          <a:graphicData uri="http://schemas.openxmlformats.org/drawingml/2006/table">
            <a:tbl>
              <a:tblPr/>
              <a:tblGrid>
                <a:gridCol w="2449512"/>
                <a:gridCol w="5568950"/>
              </a:tblGrid>
              <a:tr h="561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2. Готовность решать профессиональные задачи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Совокупность устойчивых мотивов обеспечивает эффективную и продуктивную деятельность педагога.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Стремление в формировании у учащихся новых образовательных результатов и практик.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Ярко выраженный интерес, склонности и убеждения в осуществлении профессиональной деятельности педагога отражают его мировоззрение.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Активность в решении профессиональных задач выходит за рамки обучения и самообразования.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 передний план выходит стремление включиться в инновационную и исследовательскую деятельность.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7" name="Group 17"/>
          <p:cNvGraphicFramePr>
            <a:graphicFrameLocks noGrp="1"/>
          </p:cNvGraphicFramePr>
          <p:nvPr>
            <p:ph idx="1"/>
          </p:nvPr>
        </p:nvGraphicFramePr>
        <p:xfrm>
          <a:off x="468313" y="1052513"/>
          <a:ext cx="8377237" cy="5329238"/>
        </p:xfrm>
        <a:graphic>
          <a:graphicData uri="http://schemas.openxmlformats.org/drawingml/2006/table">
            <a:tbl>
              <a:tblPr/>
              <a:tblGrid>
                <a:gridCol w="2551112"/>
                <a:gridCol w="5826125"/>
              </a:tblGrid>
              <a:tr h="532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3. Способность контролировать свою деятельность в соответствии с принятыми правилами и нормами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Способность педагога контролировать свою деятельность основывается на его субъективных знаниях и освоенном профессиональном опыте. При этом профессиональный опыт педагога приобретает персонифицированную специфичность. Целенаправленность деятельности педагога является показателем его сознательности, выходящим за рамки логичности суждений и следственности выводов.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1453</TotalTime>
  <Words>4179</Words>
  <Application>Microsoft Office PowerPoint</Application>
  <PresentationFormat>Экран (4:3)</PresentationFormat>
  <Paragraphs>418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Трава</vt:lpstr>
      <vt:lpstr>Организация и проведение аттестации  педагогических работников</vt:lpstr>
      <vt:lpstr>            Цель –  </vt:lpstr>
      <vt:lpstr>Уровни оценивания  профессиональной компетентности </vt:lpstr>
      <vt:lpstr>Средний уровень</vt:lpstr>
      <vt:lpstr>Презентация PowerPoint</vt:lpstr>
      <vt:lpstr>Презентация PowerPoint</vt:lpstr>
      <vt:lpstr>Уровень выше среднего </vt:lpstr>
      <vt:lpstr>Презентация PowerPoint</vt:lpstr>
      <vt:lpstr>Презентация PowerPoint</vt:lpstr>
      <vt:lpstr>Высокий уровень</vt:lpstr>
      <vt:lpstr>Презентация PowerPoint</vt:lpstr>
      <vt:lpstr>Презентация PowerPoint</vt:lpstr>
      <vt:lpstr>Подтверждение соответствия занимаемой должности</vt:lpstr>
      <vt:lpstr>Формирование аттестационной комиссии:  Министерство образования и науки Челябинской области </vt:lpstr>
      <vt:lpstr>Порядок проведения аттестации: с целью подтверждения соответствия занимаемой должности </vt:lpstr>
      <vt:lpstr>Презентация PowerPoint</vt:lpstr>
      <vt:lpstr>На первую квалификационную категорию в два этапа(заочный– оценивание карты результативности и очный – представление опыта работы в виде видеоурока или мультимедийной презентации</vt:lpstr>
      <vt:lpstr>Презентация PowerPoint</vt:lpstr>
      <vt:lpstr>На высшую квалификационную категорию в два этапа(заочный– оценивание карты результативности и очный – представление опыта работы в виде видеоурока или мультимедийной презентации</vt:lpstr>
      <vt:lpstr>Презентация PowerPoint</vt:lpstr>
      <vt:lpstr>Презентация PowerPoint</vt:lpstr>
      <vt:lpstr>Карта результативности педагогической деятельности педагогических работников</vt:lpstr>
      <vt:lpstr>Презентация PowerPoint</vt:lpstr>
      <vt:lpstr>Презентация PowerPoint</vt:lpstr>
      <vt:lpstr>Презентация PowerPoint</vt:lpstr>
      <vt:lpstr>ЭКСПЕРТНЫЙ ЛИСТ ДЛЯ ОЦЕНИВАНИЯ ВИДЕОУРОКА </vt:lpstr>
      <vt:lpstr>Презентация PowerPoint</vt:lpstr>
      <vt:lpstr>Презентация PowerPoint</vt:lpstr>
      <vt:lpstr> КАРТА ИННОВАЦИОННОГО ПЕДАГОГИЧЕСКОГО ОПЫТА </vt:lpstr>
      <vt:lpstr>Формальные параметры:  (не более 1 страницы)</vt:lpstr>
      <vt:lpstr>Содержательные параметры:  (не более 9 страниц)</vt:lpstr>
      <vt:lpstr> </vt:lpstr>
      <vt:lpstr>ПЕДАГОГИЧЕСКИЙ ПРОЕКТ </vt:lpstr>
      <vt:lpstr>Типы проектов</vt:lpstr>
      <vt:lpstr>СТРУКТУРА ПЕДАГОГИЧЕСКОГО ПРОЕКТА </vt:lpstr>
      <vt:lpstr>СТРУКТУРА ТЕСТА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аттестации  педагогических работников</dc:title>
  <dc:creator>Ёжик</dc:creator>
  <cp:lastModifiedBy>Коля</cp:lastModifiedBy>
  <cp:revision>53</cp:revision>
  <dcterms:created xsi:type="dcterms:W3CDTF">2011-02-28T03:50:29Z</dcterms:created>
  <dcterms:modified xsi:type="dcterms:W3CDTF">2013-04-18T11:40:17Z</dcterms:modified>
</cp:coreProperties>
</file>