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5" d="100"/>
          <a:sy n="65" d="100"/>
        </p:scale>
        <p:origin x="-666"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05.10.2013</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05.10.2013</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05.10.2013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05.10.2013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05.10.2013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05.10.2013</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05.10.2013</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05.10.2013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191000" y="4572008"/>
            <a:ext cx="4953000" cy="2285992"/>
          </a:xfrm>
        </p:spPr>
        <p:txBody>
          <a:bodyPr>
            <a:normAutofit/>
          </a:bodyPr>
          <a:lstStyle/>
          <a:p>
            <a:r>
              <a:rPr lang="ru-RU" sz="2000" dirty="0" smtClean="0">
                <a:solidFill>
                  <a:schemeClr val="bg1"/>
                </a:solidFill>
              </a:rPr>
              <a:t>Авторы проекта</a:t>
            </a:r>
            <a:r>
              <a:rPr lang="en-US" sz="2000" dirty="0" smtClean="0">
                <a:solidFill>
                  <a:schemeClr val="bg1"/>
                </a:solidFill>
                <a:latin typeface="Arial Rounded MT Bold" pitchFamily="34" charset="0"/>
              </a:rPr>
              <a:t>:</a:t>
            </a:r>
            <a:r>
              <a:rPr lang="ru-RU" sz="2000" dirty="0" smtClean="0">
                <a:solidFill>
                  <a:schemeClr val="bg1"/>
                </a:solidFill>
              </a:rPr>
              <a:t>Митусова Юлия, Андреева Юлия.</a:t>
            </a:r>
          </a:p>
          <a:p>
            <a:r>
              <a:rPr lang="ru-RU" sz="2000" dirty="0" smtClean="0">
                <a:solidFill>
                  <a:schemeClr val="bg1"/>
                </a:solidFill>
              </a:rPr>
              <a:t>Руководитель</a:t>
            </a:r>
            <a:r>
              <a:rPr lang="en-US" sz="2000" dirty="0" smtClean="0">
                <a:solidFill>
                  <a:schemeClr val="bg1"/>
                </a:solidFill>
                <a:latin typeface="Arial Rounded MT Bold" pitchFamily="34" charset="0"/>
              </a:rPr>
              <a:t>: </a:t>
            </a:r>
            <a:r>
              <a:rPr lang="ru-RU" sz="2000" dirty="0" smtClean="0">
                <a:solidFill>
                  <a:schemeClr val="bg1"/>
                </a:solidFill>
              </a:rPr>
              <a:t>Учитель биологии и химии МБОУ «СОШ № 47»  Белоногова Ирина Сергеевна</a:t>
            </a:r>
            <a:endParaRPr lang="ru-RU" sz="2000" dirty="0">
              <a:solidFill>
                <a:schemeClr val="bg1"/>
              </a:solidFill>
            </a:endParaRPr>
          </a:p>
        </p:txBody>
      </p:sp>
      <p:sp>
        <p:nvSpPr>
          <p:cNvPr id="2" name="Заголовок 1"/>
          <p:cNvSpPr>
            <a:spLocks noGrp="1"/>
          </p:cNvSpPr>
          <p:nvPr>
            <p:ph type="ctrTitle"/>
          </p:nvPr>
        </p:nvSpPr>
        <p:spPr>
          <a:xfrm>
            <a:off x="539552" y="620688"/>
            <a:ext cx="8458200" cy="2236808"/>
          </a:xfrm>
        </p:spPr>
        <p:txBody>
          <a:bodyPr>
            <a:normAutofit fontScale="90000"/>
          </a:bodyPr>
          <a:lstStyle/>
          <a:p>
            <a:pPr algn="ctr"/>
            <a:r>
              <a:rPr lang="ru-RU" dirty="0" smtClean="0">
                <a:solidFill>
                  <a:schemeClr val="bg1"/>
                </a:solidFill>
              </a:rPr>
              <a:t>Экскурсия по г.Новокузнецку.</a:t>
            </a:r>
            <a:br>
              <a:rPr lang="ru-RU" dirty="0" smtClean="0">
                <a:solidFill>
                  <a:schemeClr val="bg1"/>
                </a:solidFill>
              </a:rPr>
            </a:br>
            <a:r>
              <a:rPr lang="ru-RU" dirty="0" smtClean="0">
                <a:solidFill>
                  <a:schemeClr val="bg1"/>
                </a:solidFill>
              </a:rPr>
              <a:t>«</a:t>
            </a:r>
            <a:r>
              <a:rPr lang="ru-RU" dirty="0" smtClean="0">
                <a:solidFill>
                  <a:schemeClr val="bg1"/>
                </a:solidFill>
                <a:latin typeface="Times New Roman" pitchFamily="18" charset="0"/>
                <a:cs typeface="Times New Roman" pitchFamily="18" charset="0"/>
              </a:rPr>
              <a:t>Новокузнецк-вторая столица Кузбасса»</a:t>
            </a:r>
            <a:endParaRPr lang="ru-RU"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14290"/>
            <a:ext cx="8229600" cy="857256"/>
          </a:xfrm>
        </p:spPr>
        <p:txBody>
          <a:bodyPr>
            <a:normAutofit/>
          </a:bodyPr>
          <a:lstStyle/>
          <a:p>
            <a:pPr algn="ctr"/>
            <a:r>
              <a:rPr lang="ru-RU" sz="2400" dirty="0" smtClean="0">
                <a:solidFill>
                  <a:schemeClr val="bg1"/>
                </a:solidFill>
                <a:latin typeface="Times New Roman" pitchFamily="18" charset="0"/>
                <a:cs typeface="Times New Roman" pitchFamily="18" charset="0"/>
              </a:rPr>
              <a:t>Объекты культурного наследия регионального значения и другие достопримечательности  Новокузнецка.</a:t>
            </a:r>
            <a:endParaRPr lang="ru-RU" sz="2400" dirty="0">
              <a:solidFill>
                <a:schemeClr val="bg1"/>
              </a:solidFill>
              <a:latin typeface="Times New Roman" pitchFamily="18" charset="0"/>
              <a:cs typeface="Times New Roman" pitchFamily="18" charset="0"/>
            </a:endParaRPr>
          </a:p>
        </p:txBody>
      </p:sp>
      <p:pic>
        <p:nvPicPr>
          <p:cNvPr id="5" name="Содержимое 4" descr="015.jpg"/>
          <p:cNvPicPr>
            <a:picLocks noGrp="1" noChangeAspect="1"/>
          </p:cNvPicPr>
          <p:nvPr>
            <p:ph sz="half" idx="1"/>
          </p:nvPr>
        </p:nvPicPr>
        <p:blipFill>
          <a:blip r:embed="rId2" cstate="print"/>
          <a:stretch>
            <a:fillRect/>
          </a:stretch>
        </p:blipFill>
        <p:spPr>
          <a:xfrm>
            <a:off x="1" y="1268760"/>
            <a:ext cx="3264362" cy="2448272"/>
          </a:xfrm>
          <a:prstGeom prst="rect">
            <a:avLst/>
          </a:prstGeom>
          <a:ln>
            <a:noFill/>
          </a:ln>
          <a:effectLst>
            <a:softEdge rad="112500"/>
          </a:effectLst>
        </p:spPr>
      </p:pic>
      <p:pic>
        <p:nvPicPr>
          <p:cNvPr id="6" name="Содержимое 5" descr="036.jpg"/>
          <p:cNvPicPr>
            <a:picLocks noGrp="1" noChangeAspect="1"/>
          </p:cNvPicPr>
          <p:nvPr>
            <p:ph sz="half" idx="2"/>
          </p:nvPr>
        </p:nvPicPr>
        <p:blipFill>
          <a:blip r:embed="rId3" cstate="print"/>
          <a:stretch>
            <a:fillRect/>
          </a:stretch>
        </p:blipFill>
        <p:spPr>
          <a:xfrm>
            <a:off x="5553872" y="1268760"/>
            <a:ext cx="3590128" cy="2351534"/>
          </a:xfrm>
          <a:prstGeom prst="rect">
            <a:avLst/>
          </a:prstGeom>
          <a:ln>
            <a:noFill/>
          </a:ln>
          <a:effectLst>
            <a:softEdge rad="112500"/>
          </a:effectLst>
        </p:spPr>
      </p:pic>
      <p:pic>
        <p:nvPicPr>
          <p:cNvPr id="7" name="Рисунок 6" descr="038.jpg"/>
          <p:cNvPicPr>
            <a:picLocks noChangeAspect="1"/>
          </p:cNvPicPr>
          <p:nvPr/>
        </p:nvPicPr>
        <p:blipFill>
          <a:blip r:embed="rId4" cstate="print"/>
          <a:stretch>
            <a:fillRect/>
          </a:stretch>
        </p:blipFill>
        <p:spPr>
          <a:xfrm>
            <a:off x="2915816" y="1628800"/>
            <a:ext cx="3247139" cy="2143112"/>
          </a:xfrm>
          <a:prstGeom prst="rect">
            <a:avLst/>
          </a:prstGeom>
          <a:ln>
            <a:noFill/>
          </a:ln>
          <a:effectLst>
            <a:softEdge rad="112500"/>
          </a:effectLst>
        </p:spPr>
      </p:pic>
      <p:pic>
        <p:nvPicPr>
          <p:cNvPr id="8" name="Рисунок 7" descr="800px-Бульвар_героев_004.jpg"/>
          <p:cNvPicPr>
            <a:picLocks noChangeAspect="1"/>
          </p:cNvPicPr>
          <p:nvPr/>
        </p:nvPicPr>
        <p:blipFill>
          <a:blip r:embed="rId5" cstate="print"/>
          <a:stretch>
            <a:fillRect/>
          </a:stretch>
        </p:blipFill>
        <p:spPr>
          <a:xfrm>
            <a:off x="2915816" y="4149080"/>
            <a:ext cx="3323862" cy="2492896"/>
          </a:xfrm>
          <a:prstGeom prst="rect">
            <a:avLst/>
          </a:prstGeom>
          <a:ln>
            <a:noFill/>
          </a:ln>
          <a:effectLst>
            <a:softEdge rad="112500"/>
          </a:effectLst>
        </p:spPr>
      </p:pic>
      <p:pic>
        <p:nvPicPr>
          <p:cNvPr id="9" name="Рисунок 8" descr="phoca_thumb_l_31.jpg"/>
          <p:cNvPicPr>
            <a:picLocks noChangeAspect="1"/>
          </p:cNvPicPr>
          <p:nvPr/>
        </p:nvPicPr>
        <p:blipFill>
          <a:blip r:embed="rId6" cstate="print"/>
          <a:stretch>
            <a:fillRect/>
          </a:stretch>
        </p:blipFill>
        <p:spPr>
          <a:xfrm>
            <a:off x="5940152" y="3789040"/>
            <a:ext cx="3048000" cy="2286000"/>
          </a:xfrm>
          <a:prstGeom prst="rect">
            <a:avLst/>
          </a:prstGeom>
          <a:ln>
            <a:noFill/>
          </a:ln>
          <a:effectLst>
            <a:softEdge rad="112500"/>
          </a:effectLst>
        </p:spPr>
      </p:pic>
      <p:pic>
        <p:nvPicPr>
          <p:cNvPr id="10" name="Рисунок 9" descr="Sad-metallurgov-KMK-007.jpg"/>
          <p:cNvPicPr>
            <a:picLocks noChangeAspect="1"/>
          </p:cNvPicPr>
          <p:nvPr/>
        </p:nvPicPr>
        <p:blipFill>
          <a:blip r:embed="rId7" cstate="print"/>
          <a:stretch>
            <a:fillRect/>
          </a:stretch>
        </p:blipFill>
        <p:spPr>
          <a:xfrm>
            <a:off x="0" y="3789040"/>
            <a:ext cx="3134122" cy="2350591"/>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Reka-Aba-002.jpg"/>
          <p:cNvPicPr>
            <a:picLocks noGrp="1" noChangeAspect="1"/>
          </p:cNvPicPr>
          <p:nvPr>
            <p:ph idx="1"/>
          </p:nvPr>
        </p:nvPicPr>
        <p:blipFill>
          <a:blip r:embed="rId2" cstate="print"/>
          <a:stretch>
            <a:fillRect/>
          </a:stretch>
        </p:blipFill>
        <p:spPr>
          <a:xfrm>
            <a:off x="1691680" y="5085184"/>
            <a:ext cx="2808312" cy="1772816"/>
          </a:xfrm>
          <a:prstGeom prst="rect">
            <a:avLst/>
          </a:prstGeom>
          <a:ln>
            <a:noFill/>
          </a:ln>
          <a:effectLst>
            <a:softEdge rad="112500"/>
          </a:effectLst>
        </p:spPr>
      </p:pic>
      <p:sp>
        <p:nvSpPr>
          <p:cNvPr id="2" name="Заголовок 1"/>
          <p:cNvSpPr>
            <a:spLocks noGrp="1"/>
          </p:cNvSpPr>
          <p:nvPr>
            <p:ph type="title"/>
          </p:nvPr>
        </p:nvSpPr>
        <p:spPr>
          <a:xfrm>
            <a:off x="467544" y="285728"/>
            <a:ext cx="8280920" cy="4367408"/>
          </a:xfrm>
        </p:spPr>
        <p:txBody>
          <a:bodyPr anchor="t">
            <a:normAutofit/>
          </a:bodyPr>
          <a:lstStyle/>
          <a:p>
            <a:r>
              <a:rPr lang="ru-RU" sz="1800" dirty="0" smtClean="0">
                <a:solidFill>
                  <a:schemeClr val="bg1"/>
                </a:solidFill>
                <a:latin typeface="Times New Roman" pitchFamily="18" charset="0"/>
                <a:cs typeface="Times New Roman" pitchFamily="18" charset="0"/>
              </a:rPr>
              <a:t>Новокузнецк сегодня- это современный город, с развитой инфраструктурой. С каждым годом жизнь в нём становится всё более комфортной для горожан. В наши дни Новокузнецк располагает мощным строительным комплексом, который при хорошем финансировании и грамотном проектировании способен решать поставленные перед городом задачи по строительству жилья, дорог, мостов и объектов соцкультбыта.</a:t>
            </a:r>
            <a:br>
              <a:rPr lang="ru-RU" sz="1800" dirty="0" smtClean="0">
                <a:solidFill>
                  <a:schemeClr val="bg1"/>
                </a:solidFill>
                <a:latin typeface="Times New Roman" pitchFamily="18" charset="0"/>
                <a:cs typeface="Times New Roman" pitchFamily="18" charset="0"/>
              </a:rPr>
            </a:br>
            <a:r>
              <a:rPr lang="ru-RU" sz="1800" dirty="0" smtClean="0">
                <a:solidFill>
                  <a:schemeClr val="bg1"/>
                </a:solidFill>
                <a:latin typeface="Times New Roman" pitchFamily="18" charset="0"/>
                <a:cs typeface="Times New Roman" pitchFamily="18" charset="0"/>
              </a:rPr>
              <a:t>Также Новокузнецк славен своими горожанами, которые и в мирное и в военное время трудились на благо Родины .Именно поэтому город получил 1 июля 1981 г. Орден Октябрьской Революции за заслуги трудящихся города в социалистическом строительстве, их большую роль в индустриализации страны и значительный вклад в обеспечении разгрома немецко-фашистских захватчиков в Великой Отечественной войне, и 4 февраля 1971 г. Орден Трудового Красного Знамени за успехи, достигнутые трудящимися города в выполнении заданий пятилетнего плана и особенно в развитии чёрной металлургии.</a:t>
            </a:r>
            <a:br>
              <a:rPr lang="ru-RU" sz="1800" dirty="0" smtClean="0">
                <a:solidFill>
                  <a:schemeClr val="bg1"/>
                </a:solidFill>
                <a:latin typeface="Times New Roman" pitchFamily="18" charset="0"/>
                <a:cs typeface="Times New Roman" pitchFamily="18" charset="0"/>
              </a:rPr>
            </a:br>
            <a:endParaRPr lang="ru-RU" sz="1800" dirty="0">
              <a:solidFill>
                <a:schemeClr val="bg1"/>
              </a:solidFill>
              <a:latin typeface="Times New Roman" pitchFamily="18" charset="0"/>
              <a:cs typeface="Times New Roman" pitchFamily="18" charset="0"/>
            </a:endParaRPr>
          </a:p>
        </p:txBody>
      </p:sp>
      <p:pic>
        <p:nvPicPr>
          <p:cNvPr id="6" name="Рисунок 5" descr="Suvorov_monument_Novokuznetsk.jpg"/>
          <p:cNvPicPr>
            <a:picLocks noChangeAspect="1"/>
          </p:cNvPicPr>
          <p:nvPr/>
        </p:nvPicPr>
        <p:blipFill>
          <a:blip r:embed="rId3" cstate="print"/>
          <a:stretch>
            <a:fillRect/>
          </a:stretch>
        </p:blipFill>
        <p:spPr>
          <a:xfrm>
            <a:off x="0" y="3717032"/>
            <a:ext cx="2771800" cy="2016224"/>
          </a:xfrm>
          <a:prstGeom prst="rect">
            <a:avLst/>
          </a:prstGeom>
          <a:ln>
            <a:noFill/>
          </a:ln>
          <a:effectLst>
            <a:softEdge rad="112500"/>
          </a:effectLst>
        </p:spPr>
      </p:pic>
      <p:pic>
        <p:nvPicPr>
          <p:cNvPr id="10" name="Рисунок 9" descr="phoca_thumb_l_5.jpg"/>
          <p:cNvPicPr>
            <a:picLocks noChangeAspect="1"/>
          </p:cNvPicPr>
          <p:nvPr/>
        </p:nvPicPr>
        <p:blipFill>
          <a:blip r:embed="rId4" cstate="print"/>
          <a:stretch>
            <a:fillRect/>
          </a:stretch>
        </p:blipFill>
        <p:spPr>
          <a:xfrm>
            <a:off x="5076056" y="4932040"/>
            <a:ext cx="2567947" cy="1925960"/>
          </a:xfrm>
          <a:prstGeom prst="rect">
            <a:avLst/>
          </a:prstGeom>
          <a:ln>
            <a:noFill/>
          </a:ln>
          <a:effectLst>
            <a:softEdge rad="112500"/>
          </a:effectLst>
        </p:spPr>
      </p:pic>
      <p:pic>
        <p:nvPicPr>
          <p:cNvPr id="11" name="Рисунок 10" descr="Ul.-Pavlovskogo-001.jpg"/>
          <p:cNvPicPr>
            <a:picLocks noChangeAspect="1"/>
          </p:cNvPicPr>
          <p:nvPr/>
        </p:nvPicPr>
        <p:blipFill>
          <a:blip r:embed="rId5" cstate="print"/>
          <a:stretch>
            <a:fillRect/>
          </a:stretch>
        </p:blipFill>
        <p:spPr>
          <a:xfrm>
            <a:off x="6228184" y="3789040"/>
            <a:ext cx="2654068" cy="1990551"/>
          </a:xfrm>
          <a:prstGeom prst="rect">
            <a:avLst/>
          </a:prstGeom>
          <a:ln>
            <a:noFill/>
          </a:ln>
          <a:effectLst>
            <a:softEdge rad="112500"/>
          </a:effectLst>
        </p:spPr>
      </p:pic>
      <p:pic>
        <p:nvPicPr>
          <p:cNvPr id="5" name="Рисунок 4" descr="Vokzal-002.jpg"/>
          <p:cNvPicPr>
            <a:picLocks noChangeAspect="1"/>
          </p:cNvPicPr>
          <p:nvPr/>
        </p:nvPicPr>
        <p:blipFill>
          <a:blip r:embed="rId6" cstate="print"/>
          <a:stretch>
            <a:fillRect/>
          </a:stretch>
        </p:blipFill>
        <p:spPr>
          <a:xfrm>
            <a:off x="3131840" y="3645024"/>
            <a:ext cx="3035829" cy="227687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Рисунок1.jpg"/>
          <p:cNvPicPr>
            <a:picLocks noGrp="1" noChangeAspect="1"/>
          </p:cNvPicPr>
          <p:nvPr>
            <p:ph idx="1"/>
          </p:nvPr>
        </p:nvPicPr>
        <p:blipFill>
          <a:blip r:embed="rId2" cstate="print"/>
          <a:stretch>
            <a:fillRect/>
          </a:stretch>
        </p:blipFill>
        <p:spPr>
          <a:xfrm>
            <a:off x="1626009" y="1641987"/>
            <a:ext cx="5891981" cy="4336026"/>
          </a:xfrm>
        </p:spPr>
      </p:pic>
      <p:sp>
        <p:nvSpPr>
          <p:cNvPr id="2" name="Заголовок 1"/>
          <p:cNvSpPr>
            <a:spLocks noGrp="1"/>
          </p:cNvSpPr>
          <p:nvPr>
            <p:ph type="title"/>
          </p:nvPr>
        </p:nvSpPr>
        <p:spPr>
          <a:xfrm>
            <a:off x="395536" y="285728"/>
            <a:ext cx="8229600" cy="500066"/>
          </a:xfrm>
        </p:spPr>
        <p:txBody>
          <a:bodyPr>
            <a:normAutofit fontScale="90000"/>
          </a:bodyPr>
          <a:lstStyle/>
          <a:p>
            <a:pPr algn="ctr"/>
            <a:r>
              <a:rPr lang="ru-RU" sz="3200" dirty="0" smtClean="0">
                <a:solidFill>
                  <a:schemeClr val="bg1"/>
                </a:solidFill>
                <a:latin typeface="Times New Roman" pitchFamily="18" charset="0"/>
                <a:cs typeface="Times New Roman" pitchFamily="18" charset="0"/>
              </a:rPr>
              <a:t>Новокузнецк-вторая столица Кузбасса.</a:t>
            </a:r>
            <a:endParaRPr lang="ru-RU" sz="3200" dirty="0">
              <a:solidFill>
                <a:schemeClr val="bg1"/>
              </a:solidFill>
              <a:latin typeface="Times New Roman" pitchFamily="18" charset="0"/>
              <a:cs typeface="Times New Roman" pitchFamily="18" charset="0"/>
            </a:endParaRPr>
          </a:p>
        </p:txBody>
      </p:sp>
      <p:sp>
        <p:nvSpPr>
          <p:cNvPr id="6" name="TextBox 5"/>
          <p:cNvSpPr txBox="1"/>
          <p:nvPr/>
        </p:nvSpPr>
        <p:spPr>
          <a:xfrm>
            <a:off x="755576" y="6357958"/>
            <a:ext cx="7200800" cy="369332"/>
          </a:xfrm>
          <a:prstGeom prst="rect">
            <a:avLst/>
          </a:prstGeom>
          <a:noFill/>
        </p:spPr>
        <p:txBody>
          <a:bodyPr wrap="square" rtlCol="0">
            <a:spAutoFit/>
          </a:bodyPr>
          <a:lstStyle/>
          <a:p>
            <a:pPr algn="ctr"/>
            <a:r>
              <a:rPr lang="ru-RU" dirty="0" smtClean="0">
                <a:solidFill>
                  <a:schemeClr val="bg1"/>
                </a:solidFill>
                <a:latin typeface="Times New Roman" pitchFamily="18" charset="0"/>
                <a:cs typeface="Times New Roman" pitchFamily="18" charset="0"/>
              </a:rPr>
              <a:t>На фото- Кузнецкая крепость</a:t>
            </a:r>
            <a:r>
              <a:rPr lang="ru-RU" dirty="0" smtClean="0">
                <a:solidFill>
                  <a:schemeClr val="bg1"/>
                </a:solidFill>
              </a:rPr>
              <a:t>.</a:t>
            </a:r>
            <a:endParaRPr lang="ru-RU" dirty="0">
              <a:solidFill>
                <a:schemeClr val="bg1"/>
              </a:solidFill>
            </a:endParaRPr>
          </a:p>
        </p:txBody>
      </p:sp>
      <p:sp>
        <p:nvSpPr>
          <p:cNvPr id="7" name="TextBox 6"/>
          <p:cNvSpPr txBox="1"/>
          <p:nvPr/>
        </p:nvSpPr>
        <p:spPr>
          <a:xfrm>
            <a:off x="214282" y="857232"/>
            <a:ext cx="8712969" cy="830997"/>
          </a:xfrm>
          <a:prstGeom prst="rect">
            <a:avLst/>
          </a:prstGeom>
          <a:noFill/>
        </p:spPr>
        <p:txBody>
          <a:bodyPr wrap="square" rtlCol="0">
            <a:spAutoFit/>
          </a:bodyPr>
          <a:lstStyle/>
          <a:p>
            <a:r>
              <a:rPr lang="ru-RU" sz="1600" dirty="0" smtClean="0">
                <a:solidFill>
                  <a:schemeClr val="bg1"/>
                </a:solidFill>
                <a:latin typeface="Times New Roman" pitchFamily="18" charset="0"/>
                <a:cs typeface="Times New Roman" pitchFamily="18" charset="0"/>
              </a:rPr>
              <a:t>Новокузнецк - крупнейший город Кемеровской области областного подчинения (Новокузнецкий городской округ); административный центр Новокузнецкого района Кемеровской области России. Расположен на левом и правом берегах реки Томи.</a:t>
            </a:r>
            <a:endParaRPr lang="ru-RU" sz="1600" dirty="0">
              <a:solidFill>
                <a:schemeClr val="bg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066800"/>
          </a:xfrm>
        </p:spPr>
        <p:txBody>
          <a:bodyPr>
            <a:normAutofit fontScale="90000"/>
          </a:bodyPr>
          <a:lstStyle/>
          <a:p>
            <a:pPr algn="ctr"/>
            <a:r>
              <a:rPr lang="ru-RU" dirty="0" smtClean="0">
                <a:solidFill>
                  <a:schemeClr val="bg1"/>
                </a:solidFill>
              </a:rPr>
              <a:t>Новокузнецк является одним из старейших городов Сибири.</a:t>
            </a:r>
            <a:endParaRPr lang="ru-RU" dirty="0">
              <a:solidFill>
                <a:schemeClr val="bg1"/>
              </a:solidFill>
            </a:endParaRPr>
          </a:p>
        </p:txBody>
      </p:sp>
      <p:pic>
        <p:nvPicPr>
          <p:cNvPr id="21" name="Содержимое 20" descr="Рисунок2.jpg"/>
          <p:cNvPicPr>
            <a:picLocks noGrp="1" noChangeAspect="1"/>
          </p:cNvPicPr>
          <p:nvPr>
            <p:ph sz="half" idx="1"/>
          </p:nvPr>
        </p:nvPicPr>
        <p:blipFill>
          <a:blip r:embed="rId2" cstate="print"/>
          <a:stretch>
            <a:fillRect/>
          </a:stretch>
        </p:blipFill>
        <p:spPr>
          <a:xfrm>
            <a:off x="642911" y="1357298"/>
            <a:ext cx="3571900" cy="2922673"/>
          </a:xfrm>
        </p:spPr>
      </p:pic>
      <p:pic>
        <p:nvPicPr>
          <p:cNvPr id="22" name="Содержимое 21" descr="Рисунок3.jpg"/>
          <p:cNvPicPr>
            <a:picLocks noGrp="1" noChangeAspect="1"/>
          </p:cNvPicPr>
          <p:nvPr>
            <p:ph sz="half" idx="2"/>
          </p:nvPr>
        </p:nvPicPr>
        <p:blipFill>
          <a:blip r:embed="rId3" cstate="print"/>
          <a:stretch>
            <a:fillRect/>
          </a:stretch>
        </p:blipFill>
        <p:spPr>
          <a:xfrm>
            <a:off x="4929190" y="1428736"/>
            <a:ext cx="3511296" cy="2913888"/>
          </a:xfrm>
        </p:spPr>
      </p:pic>
      <p:sp>
        <p:nvSpPr>
          <p:cNvPr id="9" name="TextBox 8"/>
          <p:cNvSpPr txBox="1"/>
          <p:nvPr/>
        </p:nvSpPr>
        <p:spPr>
          <a:xfrm>
            <a:off x="5500694" y="4572008"/>
            <a:ext cx="2428860" cy="369332"/>
          </a:xfrm>
          <a:prstGeom prst="rect">
            <a:avLst/>
          </a:prstGeom>
          <a:noFill/>
        </p:spPr>
        <p:txBody>
          <a:bodyPr wrap="square" rtlCol="0">
            <a:spAutoFit/>
          </a:bodyPr>
          <a:lstStyle/>
          <a:p>
            <a:r>
              <a:rPr lang="ru-RU" dirty="0" smtClean="0">
                <a:solidFill>
                  <a:schemeClr val="bg1"/>
                </a:solidFill>
              </a:rPr>
              <a:t>Карта Новокузнецка</a:t>
            </a:r>
            <a:endParaRPr lang="ru-RU" dirty="0">
              <a:solidFill>
                <a:schemeClr val="bg1"/>
              </a:solidFill>
            </a:endParaRPr>
          </a:p>
        </p:txBody>
      </p:sp>
      <p:sp>
        <p:nvSpPr>
          <p:cNvPr id="10" name="TextBox 9"/>
          <p:cNvSpPr txBox="1"/>
          <p:nvPr/>
        </p:nvSpPr>
        <p:spPr>
          <a:xfrm>
            <a:off x="571472" y="4429132"/>
            <a:ext cx="3666388" cy="369332"/>
          </a:xfrm>
          <a:prstGeom prst="rect">
            <a:avLst/>
          </a:prstGeom>
          <a:noFill/>
        </p:spPr>
        <p:txBody>
          <a:bodyPr wrap="none" rtlCol="0">
            <a:spAutoFit/>
          </a:bodyPr>
          <a:lstStyle/>
          <a:p>
            <a:r>
              <a:rPr lang="ru-RU" dirty="0" smtClean="0">
                <a:solidFill>
                  <a:schemeClr val="bg1"/>
                </a:solidFill>
              </a:rPr>
              <a:t>Так выглядит город со спутника</a:t>
            </a:r>
            <a:endParaRPr lang="ru-RU" dirty="0">
              <a:solidFill>
                <a:schemeClr val="bg1"/>
              </a:solidFill>
            </a:endParaRPr>
          </a:p>
        </p:txBody>
      </p:sp>
      <p:pic>
        <p:nvPicPr>
          <p:cNvPr id="11" name="Рисунок 10" descr="400px-Areanvkz.jpg"/>
          <p:cNvPicPr>
            <a:picLocks noChangeAspect="1"/>
          </p:cNvPicPr>
          <p:nvPr/>
        </p:nvPicPr>
        <p:blipFill>
          <a:blip r:embed="rId4" cstate="print"/>
          <a:stretch>
            <a:fillRect/>
          </a:stretch>
        </p:blipFill>
        <p:spPr>
          <a:xfrm>
            <a:off x="2285985" y="4818554"/>
            <a:ext cx="2357453" cy="1819588"/>
          </a:xfrm>
          <a:prstGeom prst="rect">
            <a:avLst/>
          </a:prstGeom>
        </p:spPr>
      </p:pic>
      <p:sp>
        <p:nvSpPr>
          <p:cNvPr id="12" name="TextBox 11"/>
          <p:cNvSpPr txBox="1"/>
          <p:nvPr/>
        </p:nvSpPr>
        <p:spPr>
          <a:xfrm>
            <a:off x="2928926" y="4725144"/>
            <a:ext cx="562954" cy="369332"/>
          </a:xfrm>
          <a:prstGeom prst="rect">
            <a:avLst/>
          </a:prstGeom>
          <a:noFill/>
        </p:spPr>
        <p:txBody>
          <a:bodyPr wrap="square" rtlCol="0">
            <a:spAutoFit/>
          </a:bodyPr>
          <a:lstStyle/>
          <a:p>
            <a:r>
              <a:rPr lang="ru-RU" dirty="0" smtClean="0"/>
              <a:t>11</a:t>
            </a:r>
            <a:endParaRPr lang="ru-RU" dirty="0"/>
          </a:p>
        </p:txBody>
      </p:sp>
      <p:sp>
        <p:nvSpPr>
          <p:cNvPr id="13" name="TextBox 12"/>
          <p:cNvSpPr txBox="1"/>
          <p:nvPr/>
        </p:nvSpPr>
        <p:spPr>
          <a:xfrm>
            <a:off x="3500430" y="4941168"/>
            <a:ext cx="285752" cy="369332"/>
          </a:xfrm>
          <a:prstGeom prst="rect">
            <a:avLst/>
          </a:prstGeom>
          <a:noFill/>
        </p:spPr>
        <p:txBody>
          <a:bodyPr wrap="square" rtlCol="0">
            <a:spAutoFit/>
          </a:bodyPr>
          <a:lstStyle/>
          <a:p>
            <a:r>
              <a:rPr lang="ru-RU" dirty="0" smtClean="0"/>
              <a:t>2</a:t>
            </a:r>
            <a:endParaRPr lang="ru-RU" dirty="0"/>
          </a:p>
        </p:txBody>
      </p:sp>
      <p:sp>
        <p:nvSpPr>
          <p:cNvPr id="14" name="TextBox 13"/>
          <p:cNvSpPr txBox="1"/>
          <p:nvPr/>
        </p:nvSpPr>
        <p:spPr>
          <a:xfrm flipH="1">
            <a:off x="4071934" y="5445224"/>
            <a:ext cx="428058" cy="369332"/>
          </a:xfrm>
          <a:prstGeom prst="rect">
            <a:avLst/>
          </a:prstGeom>
          <a:noFill/>
        </p:spPr>
        <p:txBody>
          <a:bodyPr wrap="square" rtlCol="0">
            <a:spAutoFit/>
          </a:bodyPr>
          <a:lstStyle/>
          <a:p>
            <a:r>
              <a:rPr lang="ru-RU" dirty="0" smtClean="0"/>
              <a:t>3</a:t>
            </a:r>
            <a:endParaRPr lang="ru-RU" dirty="0"/>
          </a:p>
        </p:txBody>
      </p:sp>
      <p:sp>
        <p:nvSpPr>
          <p:cNvPr id="15" name="TextBox 14"/>
          <p:cNvSpPr txBox="1"/>
          <p:nvPr/>
        </p:nvSpPr>
        <p:spPr>
          <a:xfrm>
            <a:off x="3500430" y="5733256"/>
            <a:ext cx="666000" cy="369332"/>
          </a:xfrm>
          <a:prstGeom prst="rect">
            <a:avLst/>
          </a:prstGeom>
          <a:noFill/>
        </p:spPr>
        <p:txBody>
          <a:bodyPr wrap="square" rtlCol="0">
            <a:spAutoFit/>
          </a:bodyPr>
          <a:lstStyle/>
          <a:p>
            <a:r>
              <a:rPr lang="ru-RU" dirty="0" smtClean="0"/>
              <a:t>4</a:t>
            </a:r>
            <a:endParaRPr lang="ru-RU" dirty="0"/>
          </a:p>
        </p:txBody>
      </p:sp>
      <p:sp>
        <p:nvSpPr>
          <p:cNvPr id="16" name="TextBox 15"/>
          <p:cNvSpPr txBox="1"/>
          <p:nvPr/>
        </p:nvSpPr>
        <p:spPr>
          <a:xfrm>
            <a:off x="3000364" y="5661248"/>
            <a:ext cx="581986" cy="369332"/>
          </a:xfrm>
          <a:prstGeom prst="rect">
            <a:avLst/>
          </a:prstGeom>
          <a:noFill/>
        </p:spPr>
        <p:txBody>
          <a:bodyPr wrap="square" rtlCol="0">
            <a:spAutoFit/>
          </a:bodyPr>
          <a:lstStyle/>
          <a:p>
            <a:r>
              <a:rPr lang="ru-RU" dirty="0" smtClean="0"/>
              <a:t>5</a:t>
            </a:r>
            <a:endParaRPr lang="ru-RU" dirty="0"/>
          </a:p>
        </p:txBody>
      </p:sp>
      <p:sp>
        <p:nvSpPr>
          <p:cNvPr id="17" name="TextBox 16"/>
          <p:cNvSpPr txBox="1"/>
          <p:nvPr/>
        </p:nvSpPr>
        <p:spPr>
          <a:xfrm>
            <a:off x="2786050" y="5929330"/>
            <a:ext cx="357190" cy="369332"/>
          </a:xfrm>
          <a:prstGeom prst="rect">
            <a:avLst/>
          </a:prstGeom>
          <a:noFill/>
        </p:spPr>
        <p:txBody>
          <a:bodyPr wrap="square" rtlCol="0">
            <a:spAutoFit/>
          </a:bodyPr>
          <a:lstStyle/>
          <a:p>
            <a:r>
              <a:rPr lang="ru-RU" dirty="0" smtClean="0"/>
              <a:t>6</a:t>
            </a:r>
            <a:endParaRPr lang="ru-RU" dirty="0"/>
          </a:p>
        </p:txBody>
      </p:sp>
      <p:sp>
        <p:nvSpPr>
          <p:cNvPr id="18" name="TextBox 17"/>
          <p:cNvSpPr txBox="1"/>
          <p:nvPr/>
        </p:nvSpPr>
        <p:spPr>
          <a:xfrm>
            <a:off x="5500694" y="5500703"/>
            <a:ext cx="3463794" cy="830997"/>
          </a:xfrm>
          <a:prstGeom prst="rect">
            <a:avLst/>
          </a:prstGeom>
          <a:noFill/>
        </p:spPr>
        <p:txBody>
          <a:bodyPr wrap="square" rtlCol="0">
            <a:spAutoFit/>
          </a:bodyPr>
          <a:lstStyle/>
          <a:p>
            <a:r>
              <a:rPr lang="ru-RU" sz="1200" dirty="0" smtClean="0">
                <a:solidFill>
                  <a:schemeClr val="bg1"/>
                </a:solidFill>
                <a:latin typeface="Times New Roman" pitchFamily="18" charset="0"/>
                <a:cs typeface="Times New Roman" pitchFamily="18" charset="0"/>
              </a:rPr>
              <a:t>Районы города:1-Новоильинский,2-Заводской,</a:t>
            </a:r>
          </a:p>
          <a:p>
            <a:r>
              <a:rPr lang="ru-RU" sz="1200" dirty="0" smtClean="0">
                <a:solidFill>
                  <a:schemeClr val="bg1"/>
                </a:solidFill>
                <a:latin typeface="Times New Roman" pitchFamily="18" charset="0"/>
                <a:cs typeface="Times New Roman" pitchFamily="18" charset="0"/>
              </a:rPr>
              <a:t>3-Орджоникидзевский,4-Кузнецкий,5-Центральный,</a:t>
            </a:r>
          </a:p>
          <a:p>
            <a:r>
              <a:rPr lang="ru-RU" sz="1200" dirty="0" smtClean="0">
                <a:solidFill>
                  <a:schemeClr val="bg1"/>
                </a:solidFill>
                <a:latin typeface="Times New Roman" pitchFamily="18" charset="0"/>
                <a:cs typeface="Times New Roman" pitchFamily="18" charset="0"/>
              </a:rPr>
              <a:t>6-Куйбышевский.</a:t>
            </a:r>
            <a:endParaRPr lang="ru-RU" sz="1200" dirty="0">
              <a:solidFill>
                <a:schemeClr val="bg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0267780630.jpg"/>
          <p:cNvPicPr>
            <a:picLocks noGrp="1" noChangeAspect="1"/>
          </p:cNvPicPr>
          <p:nvPr>
            <p:ph sz="quarter" idx="1"/>
          </p:nvPr>
        </p:nvPicPr>
        <p:blipFill>
          <a:blip r:embed="rId2" cstate="print"/>
          <a:stretch>
            <a:fillRect/>
          </a:stretch>
        </p:blipFill>
        <p:spPr>
          <a:xfrm>
            <a:off x="0" y="439472"/>
            <a:ext cx="5004048" cy="2585230"/>
          </a:xfrm>
          <a:prstGeom prst="rect">
            <a:avLst/>
          </a:prstGeom>
          <a:ln>
            <a:noFill/>
          </a:ln>
          <a:effectLst>
            <a:softEdge rad="112500"/>
          </a:effectLst>
        </p:spPr>
      </p:pic>
      <p:sp>
        <p:nvSpPr>
          <p:cNvPr id="3" name="Текст 2"/>
          <p:cNvSpPr>
            <a:spLocks noGrp="1"/>
          </p:cNvSpPr>
          <p:nvPr>
            <p:ph type="body" idx="2"/>
          </p:nvPr>
        </p:nvSpPr>
        <p:spPr>
          <a:xfrm>
            <a:off x="4968632" y="571480"/>
            <a:ext cx="4175368" cy="6021288"/>
          </a:xfrm>
        </p:spPr>
        <p:txBody>
          <a:bodyPr>
            <a:noAutofit/>
          </a:bodyPr>
          <a:lstStyle/>
          <a:p>
            <a:r>
              <a:rPr lang="ru-RU" sz="1000" dirty="0" smtClean="0">
                <a:solidFill>
                  <a:schemeClr val="bg1"/>
                </a:solidFill>
                <a:latin typeface="Times New Roman" pitchFamily="18" charset="0"/>
                <a:cs typeface="Times New Roman" pitchFamily="18" charset="0"/>
              </a:rPr>
              <a:t>Основан приблизительно в 1617—1618 гг. С 1620 года и до конца XVIII века острог, бывший первоначальным ядром города, находился на возвышении правого берега Томи.</a:t>
            </a:r>
          </a:p>
          <a:p>
            <a:r>
              <a:rPr lang="ru-RU" sz="1000" dirty="0" smtClean="0">
                <a:solidFill>
                  <a:schemeClr val="bg1"/>
                </a:solidFill>
                <a:latin typeface="Times New Roman" pitchFamily="18" charset="0"/>
                <a:cs typeface="Times New Roman" pitchFamily="18" charset="0"/>
              </a:rPr>
              <a:t>Современный Новокузнецк образован 3 июля 1931 решением Президиума ЦИК СССР из посёлка Сад-город (с 1929) при строящемся металлургическом заводе. Переименованный в мае 1932 в </a:t>
            </a:r>
            <a:r>
              <a:rPr lang="ru-RU" sz="1000" dirty="0" err="1" smtClean="0">
                <a:solidFill>
                  <a:schemeClr val="bg1"/>
                </a:solidFill>
                <a:latin typeface="Times New Roman" pitchFamily="18" charset="0"/>
                <a:cs typeface="Times New Roman" pitchFamily="18" charset="0"/>
              </a:rPr>
              <a:t>Сталинск</a:t>
            </a:r>
            <a:r>
              <a:rPr lang="ru-RU" sz="1000" dirty="0" smtClean="0">
                <a:solidFill>
                  <a:schemeClr val="bg1"/>
                </a:solidFill>
                <a:latin typeface="Times New Roman" pitchFamily="18" charset="0"/>
                <a:cs typeface="Times New Roman" pitchFamily="18" charset="0"/>
              </a:rPr>
              <a:t>, он перед этим в марте 1932 поглотил Кузнецк. 5 ноября 1961 г., Указом Президиума ВС РСФСР г. </a:t>
            </a:r>
            <a:r>
              <a:rPr lang="ru-RU" sz="1000" dirty="0" err="1" smtClean="0">
                <a:solidFill>
                  <a:schemeClr val="bg1"/>
                </a:solidFill>
                <a:latin typeface="Times New Roman" pitchFamily="18" charset="0"/>
                <a:cs typeface="Times New Roman" pitchFamily="18" charset="0"/>
              </a:rPr>
              <a:t>Сталинск</a:t>
            </a:r>
            <a:r>
              <a:rPr lang="ru-RU" sz="1000" dirty="0" smtClean="0">
                <a:solidFill>
                  <a:schemeClr val="bg1"/>
                </a:solidFill>
                <a:latin typeface="Times New Roman" pitchFamily="18" charset="0"/>
                <a:cs typeface="Times New Roman" pitchFamily="18" charset="0"/>
              </a:rPr>
              <a:t> переименован в г. Новокузнецк.</a:t>
            </a:r>
          </a:p>
          <a:p>
            <a:r>
              <a:rPr lang="ru-RU" sz="1000" dirty="0" smtClean="0">
                <a:solidFill>
                  <a:schemeClr val="bg1"/>
                </a:solidFill>
                <a:latin typeface="Times New Roman" pitchFamily="18" charset="0"/>
                <a:cs typeface="Times New Roman" pitchFamily="18" charset="0"/>
              </a:rPr>
              <a:t>Сталинская индустриализация СССР превратила в 1930-е город в важный угледобывающий и промышленный центр. В 1929 по проекту американской фирмы «</a:t>
            </a:r>
            <a:r>
              <a:rPr lang="ru-RU" sz="1000" dirty="0" err="1" smtClean="0">
                <a:solidFill>
                  <a:schemeClr val="bg1"/>
                </a:solidFill>
                <a:latin typeface="Times New Roman" pitchFamily="18" charset="0"/>
                <a:cs typeface="Times New Roman" pitchFamily="18" charset="0"/>
              </a:rPr>
              <a:t>Фрейн</a:t>
            </a:r>
            <a:r>
              <a:rPr lang="ru-RU" sz="1000" dirty="0" smtClean="0">
                <a:solidFill>
                  <a:schemeClr val="bg1"/>
                </a:solidFill>
                <a:latin typeface="Times New Roman" pitchFamily="18" charset="0"/>
                <a:cs typeface="Times New Roman" pitchFamily="18" charset="0"/>
              </a:rPr>
              <a:t>» под руководством главного инженера И. П. Бардина было начато строительство Кузнецкого металлургического комбината, пущенного в 1931, в 1941 были пущены эвакуированные Новокузнецкий алюминиевый завод и Кузнецкий завод ферросплавов, Кузнецкий Металлургический комбинат выпускал военную продукцию, из стали КМК были сделано несколько танковых соединений, был построен в 1961 — </a:t>
            </a:r>
            <a:r>
              <a:rPr lang="ru-RU" sz="1000" dirty="0" err="1" smtClean="0">
                <a:solidFill>
                  <a:schemeClr val="bg1"/>
                </a:solidFill>
                <a:latin typeface="Times New Roman" pitchFamily="18" charset="0"/>
                <a:cs typeface="Times New Roman" pitchFamily="18" charset="0"/>
              </a:rPr>
              <a:t>Западно-Сибирский</a:t>
            </a:r>
            <a:r>
              <a:rPr lang="ru-RU" sz="1000" dirty="0" smtClean="0">
                <a:solidFill>
                  <a:schemeClr val="bg1"/>
                </a:solidFill>
                <a:latin typeface="Times New Roman" pitchFamily="18" charset="0"/>
                <a:cs typeface="Times New Roman" pitchFamily="18" charset="0"/>
              </a:rPr>
              <a:t> металлургический комбинат. В 1941 в Новокузнецк было эвакуировано </a:t>
            </a:r>
            <a:r>
              <a:rPr lang="ru-RU" sz="1000" dirty="0" err="1" smtClean="0">
                <a:solidFill>
                  <a:schemeClr val="bg1"/>
                </a:solidFill>
                <a:latin typeface="Times New Roman" pitchFamily="18" charset="0"/>
                <a:cs typeface="Times New Roman" pitchFamily="18" charset="0"/>
              </a:rPr>
              <a:t>Виленское</a:t>
            </a:r>
            <a:r>
              <a:rPr lang="ru-RU" sz="1000" dirty="0" smtClean="0">
                <a:solidFill>
                  <a:schemeClr val="bg1"/>
                </a:solidFill>
                <a:latin typeface="Times New Roman" pitchFamily="18" charset="0"/>
                <a:cs typeface="Times New Roman" pitchFamily="18" charset="0"/>
              </a:rPr>
              <a:t> пехотное училище, которое готовило офицеров для РККА. С 1986 г. в стране начинается перестройка. Неудача экономической реформы 1987 г. приводит к началу шахтерской забастовки в Кемеровской области. </a:t>
            </a:r>
          </a:p>
          <a:p>
            <a:r>
              <a:rPr lang="ru-RU" sz="1000" dirty="0" smtClean="0">
                <a:solidFill>
                  <a:schemeClr val="bg1"/>
                </a:solidFill>
                <a:latin typeface="Times New Roman" pitchFamily="18" charset="0"/>
                <a:cs typeface="Times New Roman" pitchFamily="18" charset="0"/>
              </a:rPr>
              <a:t>К 1998 город пришёл в упадок. Кризис 1998 года и связанное с ним снижение курса рубля вновь сделали добычу угля и чёрную металлургию доходными.</a:t>
            </a:r>
          </a:p>
          <a:p>
            <a:r>
              <a:rPr lang="ru-RU" sz="1000" dirty="0" smtClean="0">
                <a:solidFill>
                  <a:schemeClr val="bg1"/>
                </a:solidFill>
                <a:latin typeface="Times New Roman" pitchFamily="18" charset="0"/>
                <a:cs typeface="Times New Roman" pitchFamily="18" charset="0"/>
              </a:rPr>
              <a:t>Экономический рост 2000-х годов привёл к активному жилищному и деловому строительству в городе.</a:t>
            </a:r>
            <a:endParaRPr lang="ru-RU" sz="1000" dirty="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a:off x="5292080" y="214290"/>
            <a:ext cx="3383280" cy="357190"/>
          </a:xfrm>
        </p:spPr>
        <p:txBody>
          <a:bodyPr>
            <a:normAutofit fontScale="90000"/>
          </a:bodyPr>
          <a:lstStyle/>
          <a:p>
            <a:pPr algn="ctr"/>
            <a:r>
              <a:rPr lang="ru-RU" dirty="0" smtClean="0">
                <a:solidFill>
                  <a:schemeClr val="bg1"/>
                </a:solidFill>
              </a:rPr>
              <a:t>История города</a:t>
            </a:r>
            <a:endParaRPr lang="ru-RU" dirty="0">
              <a:solidFill>
                <a:schemeClr val="bg1"/>
              </a:solidFill>
            </a:endParaRPr>
          </a:p>
        </p:txBody>
      </p:sp>
      <p:pic>
        <p:nvPicPr>
          <p:cNvPr id="6" name="Рисунок 5" descr="0280859269.jpg"/>
          <p:cNvPicPr>
            <a:picLocks noChangeAspect="1"/>
          </p:cNvPicPr>
          <p:nvPr/>
        </p:nvPicPr>
        <p:blipFill>
          <a:blip r:embed="rId3" cstate="print"/>
          <a:stretch>
            <a:fillRect/>
          </a:stretch>
        </p:blipFill>
        <p:spPr>
          <a:xfrm>
            <a:off x="0" y="3031941"/>
            <a:ext cx="4981848" cy="3826059"/>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oat_of_Arms_of_Novokuznetsk_(Kemerovo_oblast)_(1804).png"/>
          <p:cNvPicPr>
            <a:picLocks noGrp="1" noChangeAspect="1"/>
          </p:cNvPicPr>
          <p:nvPr>
            <p:ph idx="1"/>
          </p:nvPr>
        </p:nvPicPr>
        <p:blipFill>
          <a:blip r:embed="rId2" cstate="print"/>
          <a:stretch>
            <a:fillRect/>
          </a:stretch>
        </p:blipFill>
        <p:spPr>
          <a:xfrm>
            <a:off x="323528" y="1700808"/>
            <a:ext cx="1657350" cy="2019300"/>
          </a:xfrm>
        </p:spPr>
      </p:pic>
      <p:sp>
        <p:nvSpPr>
          <p:cNvPr id="2" name="Заголовок 1"/>
          <p:cNvSpPr>
            <a:spLocks noGrp="1"/>
          </p:cNvSpPr>
          <p:nvPr>
            <p:ph type="title"/>
          </p:nvPr>
        </p:nvSpPr>
        <p:spPr>
          <a:xfrm>
            <a:off x="539552" y="692696"/>
            <a:ext cx="8229600" cy="736040"/>
          </a:xfrm>
        </p:spPr>
        <p:txBody>
          <a:bodyPr/>
          <a:lstStyle/>
          <a:p>
            <a:pPr algn="ctr"/>
            <a:r>
              <a:rPr lang="ru-RU" dirty="0" smtClean="0">
                <a:solidFill>
                  <a:schemeClr val="bg1"/>
                </a:solidFill>
              </a:rPr>
              <a:t>Геральдика</a:t>
            </a:r>
            <a:endParaRPr lang="ru-RU" dirty="0">
              <a:solidFill>
                <a:schemeClr val="bg1"/>
              </a:solidFill>
            </a:endParaRPr>
          </a:p>
        </p:txBody>
      </p:sp>
      <p:pic>
        <p:nvPicPr>
          <p:cNvPr id="5" name="Рисунок 4" descr="Coat_of_Arms_of_Novokuznetsk_(Kemerovo_oblast)_soviet.png"/>
          <p:cNvPicPr>
            <a:picLocks noChangeAspect="1"/>
          </p:cNvPicPr>
          <p:nvPr/>
        </p:nvPicPr>
        <p:blipFill>
          <a:blip r:embed="rId3" cstate="print"/>
          <a:stretch>
            <a:fillRect/>
          </a:stretch>
        </p:blipFill>
        <p:spPr>
          <a:xfrm>
            <a:off x="7164288" y="3717032"/>
            <a:ext cx="1666875" cy="2495550"/>
          </a:xfrm>
          <a:prstGeom prst="rect">
            <a:avLst/>
          </a:prstGeom>
        </p:spPr>
      </p:pic>
      <p:sp>
        <p:nvSpPr>
          <p:cNvPr id="6" name="TextBox 5"/>
          <p:cNvSpPr txBox="1"/>
          <p:nvPr/>
        </p:nvSpPr>
        <p:spPr>
          <a:xfrm>
            <a:off x="2051720" y="1628800"/>
            <a:ext cx="6948264" cy="2246769"/>
          </a:xfrm>
          <a:prstGeom prst="rect">
            <a:avLst/>
          </a:prstGeom>
          <a:noFill/>
        </p:spPr>
        <p:txBody>
          <a:bodyPr wrap="square" rtlCol="0">
            <a:spAutoFit/>
          </a:bodyPr>
          <a:lstStyle/>
          <a:p>
            <a:r>
              <a:rPr lang="ru-RU" sz="1400" dirty="0" smtClean="0">
                <a:solidFill>
                  <a:schemeClr val="bg1"/>
                </a:solidFill>
                <a:latin typeface="Times New Roman" pitchFamily="18" charset="0"/>
                <a:cs typeface="Times New Roman" pitchFamily="18" charset="0"/>
              </a:rPr>
              <a:t>Исторический герб города был утвержден 12 марта 1804 года. Верхняя часть представляет собой герб Томской губернии: щит пересечён на зелень и золото, в зелени скачущий белый конь; в нижней части: в золоте стоящая в поле натурального цвета кузница с орудиями кузнечного ремесла перед ней.</a:t>
            </a:r>
          </a:p>
          <a:p>
            <a:r>
              <a:rPr lang="ru-RU" sz="1400" dirty="0" smtClean="0">
                <a:solidFill>
                  <a:schemeClr val="bg1"/>
                </a:solidFill>
                <a:latin typeface="Times New Roman" pitchFamily="18" charset="0"/>
                <a:cs typeface="Times New Roman" pitchFamily="18" charset="0"/>
              </a:rPr>
              <a:t>8 июля 1970 года решением горисполкома был утвержден новый герб города по варианту, предложенному архитектором </a:t>
            </a:r>
            <a:r>
              <a:rPr lang="ru-RU" sz="1400" dirty="0" err="1" smtClean="0">
                <a:solidFill>
                  <a:schemeClr val="bg1"/>
                </a:solidFill>
                <a:latin typeface="Times New Roman" pitchFamily="18" charset="0"/>
                <a:cs typeface="Times New Roman" pitchFamily="18" charset="0"/>
              </a:rPr>
              <a:t>Выповым</a:t>
            </a:r>
            <a:r>
              <a:rPr lang="ru-RU" sz="1400" dirty="0" smtClean="0">
                <a:solidFill>
                  <a:schemeClr val="bg1"/>
                </a:solidFill>
                <a:latin typeface="Times New Roman" pitchFamily="18" charset="0"/>
                <a:cs typeface="Times New Roman" pitchFamily="18" charset="0"/>
              </a:rPr>
              <a:t> А. В. Герб города представляет собой геральдический щит. На белом поле щита, олицетворяющем сибирскую природу, помещено стилизованное изображение разреза доменной печи красного цвета и чёрный квадрат, символизирующий основные отрасли промышленности города — </a:t>
            </a:r>
          </a:p>
          <a:p>
            <a:endParaRPr lang="ru-RU" sz="1400" dirty="0" smtClean="0">
              <a:latin typeface="Times New Roman" pitchFamily="18" charset="0"/>
              <a:cs typeface="Times New Roman" pitchFamily="18" charset="0"/>
            </a:endParaRPr>
          </a:p>
        </p:txBody>
      </p:sp>
      <p:sp>
        <p:nvSpPr>
          <p:cNvPr id="7" name="TextBox 6"/>
          <p:cNvSpPr txBox="1"/>
          <p:nvPr/>
        </p:nvSpPr>
        <p:spPr>
          <a:xfrm>
            <a:off x="251520" y="3789040"/>
            <a:ext cx="6840760" cy="1877437"/>
          </a:xfrm>
          <a:prstGeom prst="rect">
            <a:avLst/>
          </a:prstGeom>
          <a:noFill/>
        </p:spPr>
        <p:txBody>
          <a:bodyPr wrap="square" rtlCol="0">
            <a:spAutoFit/>
          </a:bodyPr>
          <a:lstStyle/>
          <a:p>
            <a:r>
              <a:rPr lang="ru-RU" sz="1400" dirty="0" smtClean="0">
                <a:solidFill>
                  <a:schemeClr val="bg1"/>
                </a:solidFill>
                <a:latin typeface="Times New Roman" pitchFamily="18" charset="0"/>
                <a:cs typeface="Times New Roman" pitchFamily="18" charset="0"/>
              </a:rPr>
              <a:t>металлургическую и угольную. От чёрного квадрата исходят лучи, отображающие энергию солнца, заключённого в угле. В верхней части щита помещается условное изображение стен Кузнецкой крепости, как дань уважения к историческому прошлому Кузнецкого края, символ преемственности поколений.</a:t>
            </a:r>
          </a:p>
          <a:p>
            <a:r>
              <a:rPr lang="ru-RU" sz="1400" dirty="0" smtClean="0">
                <a:solidFill>
                  <a:schemeClr val="bg1"/>
                </a:solidFill>
                <a:latin typeface="Times New Roman" pitchFamily="18" charset="0"/>
                <a:cs typeface="Times New Roman" pitchFamily="18" charset="0"/>
              </a:rPr>
              <a:t>После </a:t>
            </a:r>
            <a:r>
              <a:rPr lang="ru-RU" sz="1400" dirty="0" err="1" smtClean="0">
                <a:solidFill>
                  <a:schemeClr val="bg1"/>
                </a:solidFill>
                <a:latin typeface="Times New Roman" pitchFamily="18" charset="0"/>
                <a:cs typeface="Times New Roman" pitchFamily="18" charset="0"/>
              </a:rPr>
              <a:t>возврашения</a:t>
            </a:r>
            <a:r>
              <a:rPr lang="ru-RU" sz="1400" dirty="0" smtClean="0">
                <a:solidFill>
                  <a:schemeClr val="bg1"/>
                </a:solidFill>
                <a:latin typeface="Times New Roman" pitchFamily="18" charset="0"/>
                <a:cs typeface="Times New Roman" pitchFamily="18" charset="0"/>
              </a:rPr>
              <a:t> городу исторического герба после распада СССР, герб советского периода (от 1970 года) так и не был отменен, так что в настоящее время у города официально два герба.</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666882"/>
          </a:xfrm>
        </p:spPr>
        <p:txBody>
          <a:bodyPr>
            <a:normAutofit/>
          </a:bodyPr>
          <a:lstStyle/>
          <a:p>
            <a:pPr algn="ctr"/>
            <a:r>
              <a:rPr lang="ru-RU" sz="3200" dirty="0" smtClean="0">
                <a:solidFill>
                  <a:schemeClr val="bg1"/>
                </a:solidFill>
                <a:latin typeface="Times New Roman" pitchFamily="18" charset="0"/>
                <a:cs typeface="Times New Roman" pitchFamily="18" charset="0"/>
              </a:rPr>
              <a:t>Физико-географическая характеристика</a:t>
            </a:r>
            <a:endParaRPr lang="ru-RU" sz="3200" dirty="0">
              <a:solidFill>
                <a:schemeClr val="bg1"/>
              </a:solidFill>
              <a:latin typeface="Times New Roman" pitchFamily="18" charset="0"/>
              <a:cs typeface="Times New Roman" pitchFamily="18" charset="0"/>
            </a:endParaRPr>
          </a:p>
        </p:txBody>
      </p:sp>
      <p:sp>
        <p:nvSpPr>
          <p:cNvPr id="4" name="TextBox 3"/>
          <p:cNvSpPr txBox="1"/>
          <p:nvPr/>
        </p:nvSpPr>
        <p:spPr>
          <a:xfrm>
            <a:off x="1403648" y="1340768"/>
            <a:ext cx="2877263" cy="369332"/>
          </a:xfrm>
          <a:prstGeom prst="rect">
            <a:avLst/>
          </a:prstGeom>
          <a:noFill/>
        </p:spPr>
        <p:txBody>
          <a:bodyPr wrap="none" rtlCol="0">
            <a:spAutoFit/>
          </a:bodyPr>
          <a:lstStyle/>
          <a:p>
            <a:r>
              <a:rPr lang="ru-RU" dirty="0" smtClean="0">
                <a:solidFill>
                  <a:schemeClr val="bg1"/>
                </a:solidFill>
                <a:latin typeface="Times New Roman" pitchFamily="18" charset="0"/>
                <a:cs typeface="Times New Roman" pitchFamily="18" charset="0"/>
              </a:rPr>
              <a:t>Географическое положение</a:t>
            </a:r>
            <a:endParaRPr lang="ru-RU" dirty="0">
              <a:solidFill>
                <a:schemeClr val="bg1"/>
              </a:solidFill>
              <a:latin typeface="Times New Roman" pitchFamily="18" charset="0"/>
              <a:cs typeface="Times New Roman" pitchFamily="18" charset="0"/>
            </a:endParaRPr>
          </a:p>
        </p:txBody>
      </p:sp>
      <p:sp>
        <p:nvSpPr>
          <p:cNvPr id="5" name="TextBox 4"/>
          <p:cNvSpPr txBox="1"/>
          <p:nvPr/>
        </p:nvSpPr>
        <p:spPr>
          <a:xfrm>
            <a:off x="107504" y="1772816"/>
            <a:ext cx="5040559" cy="2708434"/>
          </a:xfrm>
          <a:prstGeom prst="rect">
            <a:avLst/>
          </a:prstGeom>
          <a:noFill/>
        </p:spPr>
        <p:txBody>
          <a:bodyPr wrap="square" rtlCol="0">
            <a:spAutoFit/>
          </a:bodyPr>
          <a:lstStyle/>
          <a:p>
            <a:r>
              <a:rPr lang="ru-RU" sz="1200" dirty="0" smtClean="0">
                <a:solidFill>
                  <a:schemeClr val="bg1"/>
                </a:solidFill>
                <a:latin typeface="Times New Roman" pitchFamily="18" charset="0"/>
                <a:cs typeface="Times New Roman" pitchFamily="18" charset="0"/>
              </a:rPr>
              <a:t>Город расположен под 53°45' </a:t>
            </a:r>
            <a:r>
              <a:rPr lang="ru-RU" sz="1200" dirty="0" err="1" smtClean="0">
                <a:solidFill>
                  <a:schemeClr val="bg1"/>
                </a:solidFill>
                <a:latin typeface="Times New Roman" pitchFamily="18" charset="0"/>
                <a:cs typeface="Times New Roman" pitchFamily="18" charset="0"/>
              </a:rPr>
              <a:t>с.ш</a:t>
            </a:r>
            <a:r>
              <a:rPr lang="ru-RU" sz="1200" dirty="0" smtClean="0">
                <a:solidFill>
                  <a:schemeClr val="bg1"/>
                </a:solidFill>
                <a:latin typeface="Times New Roman" pitchFamily="18" charset="0"/>
                <a:cs typeface="Times New Roman" pitchFamily="18" charset="0"/>
              </a:rPr>
              <a:t>. и 87°07' в.д., на высоте от 196 до 249 м над уровнем моря, в шестом (от Гринвича) часовом поясе.</a:t>
            </a:r>
          </a:p>
          <a:p>
            <a:r>
              <a:rPr lang="ru-RU" sz="1200" dirty="0" smtClean="0">
                <a:solidFill>
                  <a:schemeClr val="bg1"/>
                </a:solidFill>
                <a:latin typeface="Times New Roman" pitchFamily="18" charset="0"/>
                <a:cs typeface="Times New Roman" pitchFamily="18" charset="0"/>
              </a:rPr>
              <a:t>Новокузнецкий район характеризуется резко-континентальным климатом со значительными годовыми и суточными колебаниями температур. Это обусловлено не </a:t>
            </a:r>
            <a:r>
              <a:rPr lang="ru-RU" sz="1400" dirty="0" smtClean="0">
                <a:solidFill>
                  <a:schemeClr val="bg1"/>
                </a:solidFill>
                <a:latin typeface="Times New Roman" pitchFamily="18" charset="0"/>
                <a:cs typeface="Times New Roman" pitchFamily="18" charset="0"/>
              </a:rPr>
              <a:t>только</a:t>
            </a:r>
            <a:r>
              <a:rPr lang="ru-RU" sz="1200" dirty="0" smtClean="0">
                <a:solidFill>
                  <a:schemeClr val="bg1"/>
                </a:solidFill>
                <a:latin typeface="Times New Roman" pitchFamily="18" charset="0"/>
                <a:cs typeface="Times New Roman" pitchFamily="18" charset="0"/>
              </a:rPr>
              <a:t> региональным положением района внутри азиатского континента, но и его приуроченностью к зоне сочленения Кузнецкой котловины с горными сооружениями Кузнецкого Алатау, Горной </a:t>
            </a:r>
            <a:r>
              <a:rPr lang="ru-RU" sz="1200" dirty="0" err="1" smtClean="0">
                <a:solidFill>
                  <a:schemeClr val="bg1"/>
                </a:solidFill>
                <a:latin typeface="Times New Roman" pitchFamily="18" charset="0"/>
                <a:cs typeface="Times New Roman" pitchFamily="18" charset="0"/>
              </a:rPr>
              <a:t>Шории</a:t>
            </a:r>
            <a:r>
              <a:rPr lang="ru-RU" sz="1200" dirty="0" smtClean="0">
                <a:solidFill>
                  <a:schemeClr val="bg1"/>
                </a:solidFill>
                <a:latin typeface="Times New Roman" pitchFamily="18" charset="0"/>
                <a:cs typeface="Times New Roman" pitchFamily="18" charset="0"/>
              </a:rPr>
              <a:t> и Салаира. Существенное влияние на климат г. Новокузнецка также оказывает пространственная ориентировка основных геоморфологических элементов, в первую очередь — речных долин и водоразделов: река Томь подходит к городу с юго-востока, затем течёт на запад в широтном направлении, а в центре города резко поворачивает на север, северо-восток; река Кондома подходит к городу с юга, с предгорий Горной </a:t>
            </a:r>
            <a:r>
              <a:rPr lang="ru-RU" sz="1200" dirty="0" err="1" smtClean="0">
                <a:solidFill>
                  <a:schemeClr val="bg1"/>
                </a:solidFill>
                <a:latin typeface="Times New Roman" pitchFamily="18" charset="0"/>
                <a:cs typeface="Times New Roman" pitchFamily="18" charset="0"/>
              </a:rPr>
              <a:t>Шории</a:t>
            </a:r>
            <a:r>
              <a:rPr lang="ru-RU" sz="1200" dirty="0" smtClean="0">
                <a:solidFill>
                  <a:schemeClr val="bg1"/>
                </a:solidFill>
                <a:latin typeface="Times New Roman" pitchFamily="18" charset="0"/>
                <a:cs typeface="Times New Roman" pitchFamily="18" charset="0"/>
              </a:rPr>
              <a:t>, а река Аба — с запада со стороны </a:t>
            </a:r>
            <a:r>
              <a:rPr lang="ru-RU" sz="1200" dirty="0" err="1" smtClean="0">
                <a:solidFill>
                  <a:schemeClr val="bg1"/>
                </a:solidFill>
                <a:latin typeface="Times New Roman" pitchFamily="18" charset="0"/>
                <a:cs typeface="Times New Roman" pitchFamily="18" charset="0"/>
              </a:rPr>
              <a:t>Салаирского</a:t>
            </a:r>
            <a:r>
              <a:rPr lang="ru-RU" sz="1200" dirty="0" smtClean="0">
                <a:solidFill>
                  <a:schemeClr val="bg1"/>
                </a:solidFill>
                <a:latin typeface="Times New Roman" pitchFamily="18" charset="0"/>
                <a:cs typeface="Times New Roman" pitchFamily="18" charset="0"/>
              </a:rPr>
              <a:t> кряжа.</a:t>
            </a:r>
            <a:endParaRPr lang="ru-RU" sz="1200" dirty="0">
              <a:solidFill>
                <a:schemeClr val="bg1"/>
              </a:solidFill>
              <a:latin typeface="Times New Roman" pitchFamily="18" charset="0"/>
              <a:cs typeface="Times New Roman" pitchFamily="18" charset="0"/>
            </a:endParaRPr>
          </a:p>
        </p:txBody>
      </p:sp>
      <p:sp>
        <p:nvSpPr>
          <p:cNvPr id="6" name="TextBox 5"/>
          <p:cNvSpPr txBox="1"/>
          <p:nvPr/>
        </p:nvSpPr>
        <p:spPr>
          <a:xfrm>
            <a:off x="107505" y="4581128"/>
            <a:ext cx="5328591" cy="2031325"/>
          </a:xfrm>
          <a:prstGeom prst="rect">
            <a:avLst/>
          </a:prstGeom>
          <a:noFill/>
        </p:spPr>
        <p:txBody>
          <a:bodyPr wrap="square" rtlCol="0">
            <a:spAutoFit/>
          </a:bodyPr>
          <a:lstStyle/>
          <a:p>
            <a:pPr algn="ctr"/>
            <a:r>
              <a:rPr lang="ru-RU" dirty="0" smtClean="0">
                <a:solidFill>
                  <a:schemeClr val="bg1"/>
                </a:solidFill>
                <a:latin typeface="Times New Roman" pitchFamily="18" charset="0"/>
                <a:cs typeface="Times New Roman" pitchFamily="18" charset="0"/>
              </a:rPr>
              <a:t>Климат</a:t>
            </a:r>
            <a:endParaRPr lang="ru-RU" sz="1200" dirty="0" smtClean="0">
              <a:solidFill>
                <a:schemeClr val="bg1"/>
              </a:solidFill>
              <a:latin typeface="Times New Roman" pitchFamily="18" charset="0"/>
              <a:cs typeface="Times New Roman" pitchFamily="18" charset="0"/>
            </a:endParaRPr>
          </a:p>
          <a:p>
            <a:r>
              <a:rPr lang="ru-RU" sz="1200" dirty="0" smtClean="0">
                <a:solidFill>
                  <a:schemeClr val="bg1"/>
                </a:solidFill>
                <a:latin typeface="Times New Roman" pitchFamily="18" charset="0"/>
                <a:cs typeface="Times New Roman" pitchFamily="18" charset="0"/>
              </a:rPr>
              <a:t>Среднегодовая температура воздуха составляет +2,1 °C. В среднем насчитывается 280 солнечных дней в году. Средняя продолжительность безморозного периода — 123 дня. Город расположен в зоне достаточного увлажнения: в среднем выпадает около 600 мм осадков, причем около 450 мм приходится на тёплый период. Продолжительность снежного покрова около 160 дней. Средняя глубина промерзания почвы на территории города составляет около 190 см. Преобладающее направление ветров южное и юго-западное. Среднегодовая скорость ветров — 2,3 м/сек. В то же время повторяемость штилевой погоды составляет 25 %.</a:t>
            </a:r>
            <a:endParaRPr lang="ru-RU" sz="1200" dirty="0">
              <a:solidFill>
                <a:schemeClr val="bg1"/>
              </a:solidFill>
              <a:latin typeface="Times New Roman" pitchFamily="18" charset="0"/>
              <a:cs typeface="Times New Roman" pitchFamily="18" charset="0"/>
            </a:endParaRPr>
          </a:p>
        </p:txBody>
      </p:sp>
      <p:pic>
        <p:nvPicPr>
          <p:cNvPr id="8" name="Рисунок 7" descr="Ul.-Tol_jatti-003.jpg"/>
          <p:cNvPicPr>
            <a:picLocks noChangeAspect="1"/>
          </p:cNvPicPr>
          <p:nvPr/>
        </p:nvPicPr>
        <p:blipFill>
          <a:blip r:embed="rId2" cstate="print"/>
          <a:stretch>
            <a:fillRect/>
          </a:stretch>
        </p:blipFill>
        <p:spPr>
          <a:xfrm>
            <a:off x="5292080" y="4005064"/>
            <a:ext cx="3672408" cy="2708920"/>
          </a:xfrm>
          <a:prstGeom prst="rect">
            <a:avLst/>
          </a:prstGeom>
          <a:ln>
            <a:noFill/>
          </a:ln>
          <a:effectLst>
            <a:outerShdw blurRad="292100" dist="139700" dir="2700000" algn="tl" rotWithShape="0">
              <a:srgbClr val="333333">
                <a:alpha val="65000"/>
              </a:srgbClr>
            </a:outerShdw>
          </a:effectLst>
        </p:spPr>
      </p:pic>
      <p:pic>
        <p:nvPicPr>
          <p:cNvPr id="7" name="Рисунок 6" descr="Рисунок1.jpg"/>
          <p:cNvPicPr>
            <a:picLocks noChangeAspect="1"/>
          </p:cNvPicPr>
          <p:nvPr/>
        </p:nvPicPr>
        <p:blipFill>
          <a:blip r:embed="rId3" cstate="print"/>
          <a:stretch>
            <a:fillRect/>
          </a:stretch>
        </p:blipFill>
        <p:spPr>
          <a:xfrm>
            <a:off x="5292080" y="1196752"/>
            <a:ext cx="3672408" cy="275225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03848" y="836712"/>
            <a:ext cx="5940152" cy="5661248"/>
          </a:xfrm>
        </p:spPr>
        <p:txBody>
          <a:bodyPr>
            <a:noAutofit/>
          </a:bodyPr>
          <a:lstStyle/>
          <a:p>
            <a:pPr>
              <a:buNone/>
            </a:pPr>
            <a:r>
              <a:rPr lang="ru-RU" sz="1100" dirty="0" smtClean="0">
                <a:latin typeface="Times New Roman" pitchFamily="18" charset="0"/>
                <a:cs typeface="Times New Roman" pitchFamily="18" charset="0"/>
              </a:rPr>
              <a:t>     </a:t>
            </a:r>
          </a:p>
          <a:p>
            <a:pPr>
              <a:buNone/>
            </a:pPr>
            <a:r>
              <a:rPr lang="ru-RU" sz="1100" dirty="0" smtClean="0">
                <a:latin typeface="Times New Roman" pitchFamily="18" charset="0"/>
                <a:cs typeface="Times New Roman" pitchFamily="18" charset="0"/>
              </a:rPr>
              <a:t>                </a:t>
            </a:r>
            <a:r>
              <a:rPr lang="ru-RU" sz="1100" dirty="0" smtClean="0">
                <a:solidFill>
                  <a:schemeClr val="bg1"/>
                </a:solidFill>
                <a:latin typeface="Times New Roman" pitchFamily="18" charset="0"/>
                <a:cs typeface="Times New Roman" pitchFamily="18" charset="0"/>
              </a:rPr>
              <a:t>Экологическая ситуация в городе неблагополучна. Особенно серьёзно загрязнение воздуха. Атмосфера города запылена.По критериям Росгидромет уровень загрязнения атмосферы города оценивается как очень высокий. В 2009 году в атмосферу города было выброшено 325,9 тыс. тонн загрязняющих веществ 89 наименований. В основном это оксид углерода — 60,4 %, далее следуют диоксид серы — 12,3 %, твёрдые вещества — 10,6 %, метан — 10,1 %, диоксид азота — 4,8 %. Подавляющий вклад в загрязнение вносят заводы чёрной металлургии — 73 %, доля предприятий угольной промышленности составляет 9,5 %, энергетики — 8,5 %, цветной металлургии — 5,7 %. Наибольший объём выбросов загрязняющих веществ наблюдается в заводском районе города.</a:t>
            </a:r>
          </a:p>
          <a:p>
            <a:pPr>
              <a:buNone/>
            </a:pPr>
            <a:r>
              <a:rPr lang="ru-RU" sz="1100" dirty="0" smtClean="0">
                <a:solidFill>
                  <a:schemeClr val="bg1"/>
                </a:solidFill>
                <a:latin typeface="Times New Roman" pitchFamily="18" charset="0"/>
                <a:cs typeface="Times New Roman" pitchFamily="18" charset="0"/>
              </a:rPr>
              <a:t>          По данным министерства природных ресурсов и экологии России, Новокузнецк занимает 7 место в России по образованию отходов.</a:t>
            </a:r>
          </a:p>
          <a:p>
            <a:pPr>
              <a:buNone/>
            </a:pPr>
            <a:r>
              <a:rPr lang="ru-RU" sz="1100" dirty="0" smtClean="0">
                <a:solidFill>
                  <a:schemeClr val="bg1"/>
                </a:solidFill>
                <a:latin typeface="Times New Roman" pitchFamily="18" charset="0"/>
                <a:cs typeface="Times New Roman" pitchFamily="18" charset="0"/>
              </a:rPr>
              <a:t>        В 2009 году вышел на свою проектную мощность полигон твёрдых бытовых отходов «</a:t>
            </a:r>
            <a:r>
              <a:rPr lang="ru-RU" sz="1100" dirty="0" err="1" smtClean="0">
                <a:solidFill>
                  <a:schemeClr val="bg1"/>
                </a:solidFill>
                <a:latin typeface="Times New Roman" pitchFamily="18" charset="0"/>
                <a:cs typeface="Times New Roman" pitchFamily="18" charset="0"/>
              </a:rPr>
              <a:t>ЭкоЛэнд</a:t>
            </a:r>
            <a:r>
              <a:rPr lang="ru-RU" sz="1100" dirty="0" smtClean="0">
                <a:solidFill>
                  <a:schemeClr val="bg1"/>
                </a:solidFill>
                <a:latin typeface="Times New Roman" pitchFamily="18" charset="0"/>
                <a:cs typeface="Times New Roman" pitchFamily="18" charset="0"/>
              </a:rPr>
              <a:t>». Несмотря на положительную тенденцию снижения количества отходов производства и потребления, образующихся в течение года на территории города, в 2009 году в Новокузнецке образовалось 10,764 </a:t>
            </a:r>
            <a:r>
              <a:rPr lang="ru-RU" sz="1100" dirty="0" err="1" smtClean="0">
                <a:solidFill>
                  <a:schemeClr val="bg1"/>
                </a:solidFill>
                <a:latin typeface="Times New Roman" pitchFamily="18" charset="0"/>
                <a:cs typeface="Times New Roman" pitchFamily="18" charset="0"/>
              </a:rPr>
              <a:t>млн</a:t>
            </a:r>
            <a:r>
              <a:rPr lang="ru-RU" sz="1100" dirty="0" smtClean="0">
                <a:solidFill>
                  <a:schemeClr val="bg1"/>
                </a:solidFill>
                <a:latin typeface="Times New Roman" pitchFamily="18" charset="0"/>
                <a:cs typeface="Times New Roman" pitchFamily="18" charset="0"/>
              </a:rPr>
              <a:t> тонн бытовых отходов.</a:t>
            </a:r>
          </a:p>
          <a:p>
            <a:pPr>
              <a:buNone/>
            </a:pPr>
            <a:r>
              <a:rPr lang="ru-RU" sz="1100" dirty="0" smtClean="0">
                <a:solidFill>
                  <a:schemeClr val="bg1"/>
                </a:solidFill>
                <a:latin typeface="Times New Roman" pitchFamily="18" charset="0"/>
                <a:cs typeface="Times New Roman" pitchFamily="18" charset="0"/>
              </a:rPr>
              <a:t>         В 2009 году в городе создана Кузбасская Ассоциация переработчиков отходов. В Ассоциацию на сегодняшний день входит 14 </a:t>
            </a:r>
            <a:r>
              <a:rPr lang="ru-RU" sz="1100" dirty="0" err="1" smtClean="0">
                <a:solidFill>
                  <a:schemeClr val="bg1"/>
                </a:solidFill>
                <a:latin typeface="Times New Roman" pitchFamily="18" charset="0"/>
                <a:cs typeface="Times New Roman" pitchFamily="18" charset="0"/>
              </a:rPr>
              <a:t>отходоперерабатывающих</a:t>
            </a:r>
            <a:r>
              <a:rPr lang="ru-RU" sz="1100" dirty="0" smtClean="0">
                <a:solidFill>
                  <a:schemeClr val="bg1"/>
                </a:solidFill>
                <a:latin typeface="Times New Roman" pitchFamily="18" charset="0"/>
                <a:cs typeface="Times New Roman" pitchFamily="18" charset="0"/>
              </a:rPr>
              <a:t> предприятий. Предприятия Ассоциации утилизируют более 150 видов отходов производства и потребления, производят продукцию на основе вторичных ресурсов, разрабатывают все виды экологической документации. При поддержке Ассоциации и Администрации Новокузнецка все больше жителей и предприятий города переходят на систему селективного сбора мусора. За 2010 год участниками Ассоциации было переработано более 65 000 т промышленных и бытовых отходов. Из вторичных ресурсов производится </a:t>
            </a:r>
            <a:r>
              <a:rPr lang="ru-RU" sz="1100" dirty="0" err="1" smtClean="0">
                <a:solidFill>
                  <a:schemeClr val="bg1"/>
                </a:solidFill>
                <a:latin typeface="Times New Roman" pitchFamily="18" charset="0"/>
                <a:cs typeface="Times New Roman" pitchFamily="18" charset="0"/>
              </a:rPr>
              <a:t>экологичная</a:t>
            </a:r>
            <a:r>
              <a:rPr lang="ru-RU" sz="1100" dirty="0" smtClean="0">
                <a:solidFill>
                  <a:schemeClr val="bg1"/>
                </a:solidFill>
                <a:latin typeface="Times New Roman" pitchFamily="18" charset="0"/>
                <a:cs typeface="Times New Roman" pitchFamily="18" charset="0"/>
              </a:rPr>
              <a:t> продукция: специальное резиновое </a:t>
            </a:r>
            <a:r>
              <a:rPr lang="ru-RU" sz="1100" dirty="0" err="1" smtClean="0">
                <a:solidFill>
                  <a:schemeClr val="bg1"/>
                </a:solidFill>
                <a:latin typeface="Times New Roman" pitchFamily="18" charset="0"/>
                <a:cs typeface="Times New Roman" pitchFamily="18" charset="0"/>
              </a:rPr>
              <a:t>травмобезопасное</a:t>
            </a:r>
            <a:r>
              <a:rPr lang="ru-RU" sz="1100" dirty="0" smtClean="0">
                <a:solidFill>
                  <a:schemeClr val="bg1"/>
                </a:solidFill>
                <a:latin typeface="Times New Roman" pitchFamily="18" charset="0"/>
                <a:cs typeface="Times New Roman" pitchFamily="18" charset="0"/>
              </a:rPr>
              <a:t> покрытие для спортивных стадионов и детских площадок, резиновая тротуарная плитка, разноцветная декоративная мульча, полимерная гранула, мешки для мусора, канистры, лейки, несколько сортов макулатуры, синтетические флюсы и огнеупорные материалы.</a:t>
            </a:r>
          </a:p>
          <a:p>
            <a:pPr>
              <a:buNone/>
            </a:pPr>
            <a:r>
              <a:rPr lang="ru-RU" sz="1100" dirty="0" smtClean="0">
                <a:solidFill>
                  <a:schemeClr val="bg1"/>
                </a:solidFill>
                <a:latin typeface="Times New Roman" pitchFamily="18" charset="0"/>
                <a:cs typeface="Times New Roman" pitchFamily="18" charset="0"/>
              </a:rPr>
              <a:t>         На 2009 год по Новокузнецку гамма-фон определяется природными источниками. Мощность эффективной дозы внешнего излучения находится в диапазоне от 6.8 до 16.0 </a:t>
            </a:r>
            <a:r>
              <a:rPr lang="ru-RU" sz="1100" dirty="0" err="1" smtClean="0">
                <a:solidFill>
                  <a:schemeClr val="bg1"/>
                </a:solidFill>
                <a:latin typeface="Times New Roman" pitchFamily="18" charset="0"/>
                <a:cs typeface="Times New Roman" pitchFamily="18" charset="0"/>
              </a:rPr>
              <a:t>мкР</a:t>
            </a:r>
            <a:r>
              <a:rPr lang="ru-RU" sz="1100" dirty="0" smtClean="0">
                <a:solidFill>
                  <a:schemeClr val="bg1"/>
                </a:solidFill>
                <a:latin typeface="Times New Roman" pitchFamily="18" charset="0"/>
                <a:cs typeface="Times New Roman" pitchFamily="18" charset="0"/>
              </a:rPr>
              <a:t>/ч и не превышает действующий в РФ контрольный уровень.</a:t>
            </a:r>
          </a:p>
          <a:p>
            <a:endParaRPr lang="ru-RU" sz="1100" dirty="0"/>
          </a:p>
        </p:txBody>
      </p:sp>
      <p:sp>
        <p:nvSpPr>
          <p:cNvPr id="2" name="Заголовок 1"/>
          <p:cNvSpPr>
            <a:spLocks noGrp="1"/>
          </p:cNvSpPr>
          <p:nvPr>
            <p:ph type="title"/>
          </p:nvPr>
        </p:nvSpPr>
        <p:spPr>
          <a:xfrm>
            <a:off x="251520" y="332656"/>
            <a:ext cx="8291264" cy="773832"/>
          </a:xfrm>
        </p:spPr>
        <p:txBody>
          <a:bodyPr>
            <a:normAutofit/>
          </a:bodyPr>
          <a:lstStyle/>
          <a:p>
            <a:pPr algn="ctr"/>
            <a:r>
              <a:rPr lang="ru-RU" dirty="0" smtClean="0">
                <a:solidFill>
                  <a:schemeClr val="bg1"/>
                </a:solidFill>
                <a:latin typeface="Times New Roman" pitchFamily="18" charset="0"/>
                <a:cs typeface="Times New Roman" pitchFamily="18" charset="0"/>
              </a:rPr>
              <a:t>Экология</a:t>
            </a:r>
            <a:endParaRPr lang="ru-RU" dirty="0">
              <a:solidFill>
                <a:schemeClr val="bg1"/>
              </a:solidFill>
              <a:latin typeface="Times New Roman" pitchFamily="18" charset="0"/>
              <a:cs typeface="Times New Roman" pitchFamily="18" charset="0"/>
            </a:endParaRPr>
          </a:p>
        </p:txBody>
      </p:sp>
      <p:pic>
        <p:nvPicPr>
          <p:cNvPr id="5" name="Рисунок 4" descr="0_9a66b_3284cac0_XL.jpeg"/>
          <p:cNvPicPr>
            <a:picLocks noChangeAspect="1"/>
          </p:cNvPicPr>
          <p:nvPr/>
        </p:nvPicPr>
        <p:blipFill>
          <a:blip r:embed="rId2" cstate="print"/>
          <a:stretch>
            <a:fillRect/>
          </a:stretch>
        </p:blipFill>
        <p:spPr>
          <a:xfrm>
            <a:off x="-1" y="1196752"/>
            <a:ext cx="3575809" cy="2736304"/>
          </a:xfrm>
          <a:prstGeom prst="rect">
            <a:avLst/>
          </a:prstGeom>
          <a:ln>
            <a:solidFill>
              <a:schemeClr val="tx1"/>
            </a:solidFill>
          </a:ln>
        </p:spPr>
      </p:pic>
      <p:pic>
        <p:nvPicPr>
          <p:cNvPr id="6" name="Рисунок 5" descr="0_9a66d_9d6b40_XXL.jpeg"/>
          <p:cNvPicPr>
            <a:picLocks noChangeAspect="1"/>
          </p:cNvPicPr>
          <p:nvPr/>
        </p:nvPicPr>
        <p:blipFill>
          <a:blip r:embed="rId3" cstate="print"/>
          <a:stretch>
            <a:fillRect/>
          </a:stretch>
        </p:blipFill>
        <p:spPr>
          <a:xfrm>
            <a:off x="0" y="3933056"/>
            <a:ext cx="3563888" cy="2924944"/>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589640" cy="1024642"/>
          </a:xfrm>
        </p:spPr>
        <p:txBody>
          <a:bodyPr>
            <a:noAutofit/>
          </a:bodyPr>
          <a:lstStyle/>
          <a:p>
            <a:pPr algn="ctr"/>
            <a:r>
              <a:rPr lang="ru-RU" sz="2400" dirty="0" smtClean="0">
                <a:solidFill>
                  <a:schemeClr val="bg1"/>
                </a:solidFill>
                <a:latin typeface="Times New Roman" pitchFamily="18" charset="0"/>
                <a:cs typeface="Times New Roman" pitchFamily="18" charset="0"/>
              </a:rPr>
              <a:t>Новокузнецк - крупный промышленный город России. Наиболее развито металлургическое производство, химическое и производство машин и оборудования.</a:t>
            </a:r>
            <a:endParaRPr lang="ru-RU" sz="2400" dirty="0">
              <a:solidFill>
                <a:schemeClr val="bg1"/>
              </a:solidFill>
              <a:latin typeface="Times New Roman" pitchFamily="18" charset="0"/>
              <a:cs typeface="Times New Roman" pitchFamily="18" charset="0"/>
            </a:endParaRPr>
          </a:p>
        </p:txBody>
      </p:sp>
      <p:pic>
        <p:nvPicPr>
          <p:cNvPr id="6" name="Рисунок 5" descr="ZSMK-prokatnoe-proizvodstvo.jpg"/>
          <p:cNvPicPr>
            <a:picLocks noChangeAspect="1"/>
          </p:cNvPicPr>
          <p:nvPr/>
        </p:nvPicPr>
        <p:blipFill>
          <a:blip r:embed="rId2" cstate="print"/>
          <a:stretch>
            <a:fillRect/>
          </a:stretch>
        </p:blipFill>
        <p:spPr>
          <a:xfrm>
            <a:off x="500034" y="3143248"/>
            <a:ext cx="3998218" cy="2998664"/>
          </a:xfrm>
          <a:prstGeom prst="rect">
            <a:avLst/>
          </a:prstGeom>
          <a:ln>
            <a:noFill/>
          </a:ln>
          <a:effectLst>
            <a:softEdge rad="112500"/>
          </a:effectLst>
        </p:spPr>
      </p:pic>
      <p:pic>
        <p:nvPicPr>
          <p:cNvPr id="10" name="Рисунок 9" descr="800px-Kmk1.JPG"/>
          <p:cNvPicPr>
            <a:picLocks noChangeAspect="1"/>
          </p:cNvPicPr>
          <p:nvPr/>
        </p:nvPicPr>
        <p:blipFill>
          <a:blip r:embed="rId3" cstate="print"/>
          <a:stretch>
            <a:fillRect/>
          </a:stretch>
        </p:blipFill>
        <p:spPr>
          <a:xfrm>
            <a:off x="4067944" y="1700808"/>
            <a:ext cx="4221605" cy="3096344"/>
          </a:xfrm>
          <a:prstGeom prst="rect">
            <a:avLst/>
          </a:prstGeom>
          <a:ln>
            <a:noFill/>
          </a:ln>
          <a:effectLst>
            <a:softEdge rad="112500"/>
          </a:effectLst>
        </p:spPr>
      </p:pic>
      <p:sp>
        <p:nvSpPr>
          <p:cNvPr id="11" name="TextBox 10"/>
          <p:cNvSpPr txBox="1"/>
          <p:nvPr/>
        </p:nvSpPr>
        <p:spPr>
          <a:xfrm>
            <a:off x="4500562" y="5572140"/>
            <a:ext cx="3071834" cy="307777"/>
          </a:xfrm>
          <a:prstGeom prst="rect">
            <a:avLst/>
          </a:prstGeom>
          <a:noFill/>
        </p:spPr>
        <p:txBody>
          <a:bodyPr wrap="square" rtlCol="0">
            <a:spAutoFit/>
          </a:bodyPr>
          <a:lstStyle/>
          <a:p>
            <a:r>
              <a:rPr lang="ru-RU" sz="1400" dirty="0" smtClean="0">
                <a:solidFill>
                  <a:schemeClr val="bg1"/>
                </a:solidFill>
                <a:latin typeface="Times New Roman" pitchFamily="18" charset="0"/>
                <a:cs typeface="Times New Roman" pitchFamily="18" charset="0"/>
              </a:rPr>
              <a:t>ЗСМК прокатное производство</a:t>
            </a:r>
            <a:endParaRPr lang="ru-RU" sz="1400" dirty="0">
              <a:solidFill>
                <a:schemeClr val="bg1"/>
              </a:solidFill>
              <a:latin typeface="Times New Roman" pitchFamily="18" charset="0"/>
              <a:cs typeface="Times New Roman" pitchFamily="18" charset="0"/>
            </a:endParaRPr>
          </a:p>
        </p:txBody>
      </p:sp>
      <p:sp>
        <p:nvSpPr>
          <p:cNvPr id="13" name="TextBox 12"/>
          <p:cNvSpPr txBox="1"/>
          <p:nvPr/>
        </p:nvSpPr>
        <p:spPr>
          <a:xfrm>
            <a:off x="714348" y="1785926"/>
            <a:ext cx="3305200" cy="307777"/>
          </a:xfrm>
          <a:prstGeom prst="rect">
            <a:avLst/>
          </a:prstGeom>
          <a:noFill/>
        </p:spPr>
        <p:txBody>
          <a:bodyPr wrap="none" rtlCol="0">
            <a:spAutoFit/>
          </a:bodyPr>
          <a:lstStyle/>
          <a:p>
            <a:r>
              <a:rPr lang="ru-RU" sz="1400" dirty="0" smtClean="0">
                <a:solidFill>
                  <a:schemeClr val="bg1"/>
                </a:solidFill>
                <a:latin typeface="Times New Roman" pitchFamily="18" charset="0"/>
                <a:cs typeface="Times New Roman" pitchFamily="18" charset="0"/>
              </a:rPr>
              <a:t>Кузнецкий Металлургический Комбинат</a:t>
            </a:r>
            <a:endParaRPr lang="ru-RU" sz="1400" dirty="0">
              <a:solidFill>
                <a:schemeClr val="bg1"/>
              </a:solidFill>
              <a:latin typeface="Times New Roman" pitchFamily="18" charset="0"/>
              <a:cs typeface="Times New Roman" pitchFamily="18" charset="0"/>
            </a:endParaRPr>
          </a:p>
        </p:txBody>
      </p:sp>
      <p:sp>
        <p:nvSpPr>
          <p:cNvPr id="8" name="Содержимое 7"/>
          <p:cNvSpPr>
            <a:spLocks noGrp="1"/>
          </p:cNvSpPr>
          <p:nvPr>
            <p:ph idx="1"/>
          </p:nvPr>
        </p:nvSpPr>
        <p:spPr/>
        <p:txBody>
          <a:bodyPr/>
          <a:lstStyle/>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84784"/>
            <a:ext cx="9144000" cy="2232248"/>
          </a:xfrm>
        </p:spPr>
        <p:txBody>
          <a:bodyPr>
            <a:normAutofit/>
          </a:bodyPr>
          <a:lstStyle/>
          <a:p>
            <a:pPr>
              <a:buNone/>
            </a:pPr>
            <a:r>
              <a:rPr lang="ru-RU" sz="1600" dirty="0" smtClean="0">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Помимо своих промышленных комплексов Южная столица Кузбасса славится своими культурными достопримечательностями. Так Новокузнецк имеет Объекты культурного наследия федерального значения</a:t>
            </a:r>
            <a:r>
              <a:rPr lang="en-US" sz="1600" dirty="0" smtClean="0">
                <a:solidFill>
                  <a:schemeClr val="bg1"/>
                </a:solidFill>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rPr>
              <a:t>.</a:t>
            </a:r>
            <a:endParaRPr lang="ru-RU" sz="1600" dirty="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a:off x="467544" y="214290"/>
            <a:ext cx="8229600" cy="1285884"/>
          </a:xfrm>
        </p:spPr>
        <p:txBody>
          <a:bodyPr>
            <a:normAutofit/>
          </a:bodyPr>
          <a:lstStyle/>
          <a:p>
            <a:pPr algn="ctr"/>
            <a:r>
              <a:rPr lang="ru-RU" sz="3200" b="1" dirty="0" smtClean="0">
                <a:solidFill>
                  <a:schemeClr val="bg1"/>
                </a:solidFill>
                <a:latin typeface="Times New Roman" pitchFamily="18" charset="0"/>
                <a:cs typeface="Times New Roman" pitchFamily="18" charset="0"/>
              </a:rPr>
              <a:t>Архитектура и достопримечательности города.</a:t>
            </a:r>
            <a:endParaRPr lang="ru-RU" sz="3200" b="1" dirty="0">
              <a:solidFill>
                <a:schemeClr val="bg1"/>
              </a:solidFill>
              <a:latin typeface="Times New Roman" pitchFamily="18" charset="0"/>
              <a:cs typeface="Times New Roman" pitchFamily="18" charset="0"/>
            </a:endParaRPr>
          </a:p>
        </p:txBody>
      </p:sp>
      <p:pic>
        <p:nvPicPr>
          <p:cNvPr id="4" name="Рисунок 3" descr="4a83263cfba2.jpg"/>
          <p:cNvPicPr>
            <a:picLocks noChangeAspect="1"/>
          </p:cNvPicPr>
          <p:nvPr/>
        </p:nvPicPr>
        <p:blipFill>
          <a:blip r:embed="rId2" cstate="print"/>
          <a:stretch>
            <a:fillRect/>
          </a:stretch>
        </p:blipFill>
        <p:spPr>
          <a:xfrm>
            <a:off x="0" y="2852936"/>
            <a:ext cx="3611894" cy="2708920"/>
          </a:xfrm>
          <a:prstGeom prst="rect">
            <a:avLst/>
          </a:prstGeom>
          <a:ln>
            <a:noFill/>
          </a:ln>
          <a:effectLst>
            <a:softEdge rad="112500"/>
          </a:effectLst>
        </p:spPr>
      </p:pic>
      <p:pic>
        <p:nvPicPr>
          <p:cNvPr id="5" name="Рисунок 4" descr="0_3d10d_37214ce7_XL.jpg"/>
          <p:cNvPicPr>
            <a:picLocks noChangeAspect="1"/>
          </p:cNvPicPr>
          <p:nvPr/>
        </p:nvPicPr>
        <p:blipFill>
          <a:blip r:embed="rId3" cstate="print"/>
          <a:stretch>
            <a:fillRect/>
          </a:stretch>
        </p:blipFill>
        <p:spPr>
          <a:xfrm>
            <a:off x="3347864" y="2492896"/>
            <a:ext cx="3269468" cy="2276872"/>
          </a:xfrm>
          <a:prstGeom prst="rect">
            <a:avLst/>
          </a:prstGeom>
          <a:ln>
            <a:noFill/>
          </a:ln>
          <a:effectLst>
            <a:softEdge rad="112500"/>
          </a:effectLst>
        </p:spPr>
      </p:pic>
      <p:pic>
        <p:nvPicPr>
          <p:cNvPr id="6" name="Рисунок 5" descr="153e410790edbccb47a92c43d1006ca4.jpg"/>
          <p:cNvPicPr>
            <a:picLocks noChangeAspect="1"/>
          </p:cNvPicPr>
          <p:nvPr/>
        </p:nvPicPr>
        <p:blipFill>
          <a:blip r:embed="rId4" cstate="print"/>
          <a:stretch>
            <a:fillRect/>
          </a:stretch>
        </p:blipFill>
        <p:spPr>
          <a:xfrm>
            <a:off x="6087399" y="3212976"/>
            <a:ext cx="3056601" cy="2210941"/>
          </a:xfrm>
          <a:prstGeom prst="rect">
            <a:avLst/>
          </a:prstGeom>
          <a:ln>
            <a:noFill/>
          </a:ln>
          <a:effectLst>
            <a:softEdge rad="112500"/>
          </a:effectLst>
        </p:spPr>
      </p:pic>
      <p:sp>
        <p:nvSpPr>
          <p:cNvPr id="7" name="TextBox 6"/>
          <p:cNvSpPr txBox="1"/>
          <p:nvPr/>
        </p:nvSpPr>
        <p:spPr>
          <a:xfrm>
            <a:off x="0" y="5517232"/>
            <a:ext cx="3491880" cy="276999"/>
          </a:xfrm>
          <a:prstGeom prst="rect">
            <a:avLst/>
          </a:prstGeom>
          <a:noFill/>
        </p:spPr>
        <p:txBody>
          <a:bodyPr wrap="square" rtlCol="0">
            <a:spAutoFit/>
          </a:bodyPr>
          <a:lstStyle/>
          <a:p>
            <a:r>
              <a:rPr lang="ru-RU" sz="1200" dirty="0" smtClean="0">
                <a:solidFill>
                  <a:schemeClr val="bg1"/>
                </a:solidFill>
                <a:latin typeface="Times New Roman" pitchFamily="18" charset="0"/>
                <a:cs typeface="Times New Roman" pitchFamily="18" charset="0"/>
              </a:rPr>
              <a:t>Остатки древней крепости, «Кузнецкая крепость».</a:t>
            </a:r>
            <a:endParaRPr lang="ru-RU" sz="1200" dirty="0">
              <a:solidFill>
                <a:schemeClr val="bg1"/>
              </a:solidFill>
            </a:endParaRPr>
          </a:p>
        </p:txBody>
      </p:sp>
      <p:sp>
        <p:nvSpPr>
          <p:cNvPr id="9" name="TextBox 8"/>
          <p:cNvSpPr txBox="1"/>
          <p:nvPr/>
        </p:nvSpPr>
        <p:spPr>
          <a:xfrm>
            <a:off x="2411760" y="2276872"/>
            <a:ext cx="4896544" cy="276999"/>
          </a:xfrm>
          <a:prstGeom prst="rect">
            <a:avLst/>
          </a:prstGeom>
          <a:noFill/>
        </p:spPr>
        <p:txBody>
          <a:bodyPr wrap="square" rtlCol="0">
            <a:spAutoFit/>
          </a:bodyPr>
          <a:lstStyle/>
          <a:p>
            <a:r>
              <a:rPr lang="ru-RU" sz="1200" dirty="0" smtClean="0">
                <a:solidFill>
                  <a:schemeClr val="bg1"/>
                </a:solidFill>
                <a:latin typeface="Times New Roman" pitchFamily="18" charset="0"/>
                <a:cs typeface="Times New Roman" pitchFamily="18" charset="0"/>
              </a:rPr>
              <a:t>Дом, в котором в 1857 г. жил писатель Достоевский Федор Михайлович.</a:t>
            </a:r>
            <a:endParaRPr lang="ru-RU" sz="1200" dirty="0">
              <a:solidFill>
                <a:schemeClr val="bg1"/>
              </a:solidFill>
            </a:endParaRPr>
          </a:p>
        </p:txBody>
      </p:sp>
      <p:sp>
        <p:nvSpPr>
          <p:cNvPr id="10" name="TextBox 9"/>
          <p:cNvSpPr txBox="1"/>
          <p:nvPr/>
        </p:nvSpPr>
        <p:spPr>
          <a:xfrm>
            <a:off x="6300192" y="5301208"/>
            <a:ext cx="3312368" cy="830997"/>
          </a:xfrm>
          <a:prstGeom prst="rect">
            <a:avLst/>
          </a:prstGeom>
          <a:noFill/>
        </p:spPr>
        <p:txBody>
          <a:bodyPr wrap="square" rtlCol="0">
            <a:spAutoFit/>
          </a:bodyPr>
          <a:lstStyle/>
          <a:p>
            <a:r>
              <a:rPr lang="ru-RU" sz="1200" dirty="0" smtClean="0">
                <a:solidFill>
                  <a:schemeClr val="bg1"/>
                </a:solidFill>
                <a:latin typeface="Times New Roman" pitchFamily="18" charset="0"/>
                <a:cs typeface="Times New Roman" pitchFamily="18" charset="0"/>
              </a:rPr>
              <a:t>Пантеон — могила </a:t>
            </a:r>
            <a:r>
              <a:rPr lang="ru-RU" sz="1200" dirty="0" err="1" smtClean="0">
                <a:solidFill>
                  <a:schemeClr val="bg1"/>
                </a:solidFill>
                <a:latin typeface="Times New Roman" pitchFamily="18" charset="0"/>
                <a:cs typeface="Times New Roman" pitchFamily="18" charset="0"/>
              </a:rPr>
              <a:t>Курако</a:t>
            </a:r>
            <a:r>
              <a:rPr lang="ru-RU" sz="1200" dirty="0" smtClean="0">
                <a:solidFill>
                  <a:schemeClr val="bg1"/>
                </a:solidFill>
                <a:latin typeface="Times New Roman" pitchFamily="18" charset="0"/>
                <a:cs typeface="Times New Roman" pitchFamily="18" charset="0"/>
              </a:rPr>
              <a:t> Михаила Константиновича</a:t>
            </a:r>
            <a:r>
              <a:rPr lang="ru-RU" dirty="0" smtClean="0">
                <a:solidFill>
                  <a:schemeClr val="bg1"/>
                </a:solidFill>
                <a:latin typeface="Times New Roman" pitchFamily="18" charset="0"/>
                <a:cs typeface="Times New Roman" pitchFamily="18" charset="0"/>
              </a:rPr>
              <a:t>.</a:t>
            </a:r>
          </a:p>
          <a:p>
            <a:endParaRPr lang="ru-RU" dirty="0"/>
          </a:p>
        </p:txBody>
      </p:sp>
      <p:pic>
        <p:nvPicPr>
          <p:cNvPr id="11" name="Рисунок 10" descr="6172189459_2089b03170.jpg"/>
          <p:cNvPicPr>
            <a:picLocks noChangeAspect="1"/>
          </p:cNvPicPr>
          <p:nvPr/>
        </p:nvPicPr>
        <p:blipFill>
          <a:blip r:embed="rId5" cstate="print"/>
          <a:stretch>
            <a:fillRect/>
          </a:stretch>
        </p:blipFill>
        <p:spPr>
          <a:xfrm>
            <a:off x="3491880" y="4797152"/>
            <a:ext cx="2851611" cy="1904876"/>
          </a:xfrm>
          <a:prstGeom prst="rect">
            <a:avLst/>
          </a:prstGeom>
          <a:ln>
            <a:noFill/>
          </a:ln>
          <a:effectLst>
            <a:softEdge rad="112500"/>
          </a:effectLst>
        </p:spPr>
      </p:pic>
      <p:sp>
        <p:nvSpPr>
          <p:cNvPr id="12" name="TextBox 11"/>
          <p:cNvSpPr txBox="1"/>
          <p:nvPr/>
        </p:nvSpPr>
        <p:spPr>
          <a:xfrm>
            <a:off x="3635896" y="6581001"/>
            <a:ext cx="2420214" cy="276999"/>
          </a:xfrm>
          <a:prstGeom prst="rect">
            <a:avLst/>
          </a:prstGeom>
          <a:noFill/>
        </p:spPr>
        <p:txBody>
          <a:bodyPr wrap="none" rtlCol="0">
            <a:spAutoFit/>
          </a:bodyPr>
          <a:lstStyle/>
          <a:p>
            <a:r>
              <a:rPr lang="ru-RU" sz="1200" dirty="0" smtClean="0">
                <a:solidFill>
                  <a:schemeClr val="bg1"/>
                </a:solidFill>
                <a:latin typeface="Times New Roman" pitchFamily="18" charset="0"/>
                <a:cs typeface="Times New Roman" pitchFamily="18" charset="0"/>
              </a:rPr>
              <a:t>Дворец культуры и техники КМК.</a:t>
            </a:r>
            <a:endParaRPr lang="ru-RU" sz="1200"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232</TotalTime>
  <Words>1266</Words>
  <Application>Microsoft Office PowerPoint</Application>
  <PresentationFormat>Экран (4:3)</PresentationFormat>
  <Paragraphs>53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Экскурсия по г.Новокузнецку. «Новокузнецк-вторая столица Кузбасса»</vt:lpstr>
      <vt:lpstr>Новокузнецк-вторая столица Кузбасса.</vt:lpstr>
      <vt:lpstr>Новокузнецк является одним из старейших городов Сибири.</vt:lpstr>
      <vt:lpstr>История города</vt:lpstr>
      <vt:lpstr>Геральдика</vt:lpstr>
      <vt:lpstr>Физико-географическая характеристика</vt:lpstr>
      <vt:lpstr>Экология</vt:lpstr>
      <vt:lpstr>Новокузнецк - крупный промышленный город России. Наиболее развито металлургическое производство, химическое и производство машин и оборудования.</vt:lpstr>
      <vt:lpstr>Архитектура и достопримечательности города.</vt:lpstr>
      <vt:lpstr>Объекты культурного наследия регионального значения и другие достопримечательности  Новокузнецка.</vt:lpstr>
      <vt:lpstr>Новокузнецк сегодня- это современный город, с развитой инфраструктурой. С каждым годом жизнь в нём становится всё более комфортной для горожан. В наши дни Новокузнецк располагает мощным строительным комплексом, который при хорошем финансировании и грамотном проектировании способен решать поставленные перед городом задачи по строительству жилья, дорог, мостов и объектов соцкультбыта. Также Новокузнецк славен своими горожанами, которые и в мирное и в военное время трудились на благо Родины .Именно поэтому город получил 1 июля 1981 г. Орден Октябрьской Революции за заслуги трудящихся города в социалистическом строительстве, их большую роль в индустриализации страны и значительный вклад в обеспечении разгрома немецко-фашистских захватчиков в Великой Отечественной войне, и 4 февраля 1971 г. Орден Трудового Красного Знамени за успехи, достигнутые трудящимися города в выполнении заданий пятилетнего плана и особенно в развитии чёрной металлургии.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Экскурсия по г.Новокузнецку.</dc:title>
  <dc:creator>123</dc:creator>
  <cp:lastModifiedBy>Admin</cp:lastModifiedBy>
  <cp:revision>32</cp:revision>
  <dcterms:created xsi:type="dcterms:W3CDTF">2012-04-16T13:16:43Z</dcterms:created>
  <dcterms:modified xsi:type="dcterms:W3CDTF">2013-10-05T10:14:37Z</dcterms:modified>
</cp:coreProperties>
</file>