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  <p:sldMasterId id="2147483762" r:id="rId3"/>
    <p:sldMasterId id="2147483778" r:id="rId4"/>
    <p:sldMasterId id="2147483792" r:id="rId5"/>
    <p:sldMasterId id="2147483805" r:id="rId6"/>
    <p:sldMasterId id="2147483817" r:id="rId7"/>
    <p:sldMasterId id="2147483829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3" r:id="rId36"/>
    <p:sldId id="295" r:id="rId3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7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60350"/>
            <a:ext cx="9144000" cy="1800225"/>
          </a:xfrm>
          <a:prstGeom prst="rect">
            <a:avLst/>
          </a:prstGeom>
          <a:solidFill>
            <a:srgbClr val="FCFAD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FCFAD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80DE6DD-9D24-483A-B211-C389D777AE2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116D0-A9FE-4D79-B684-09A0FF8596B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5E113-5E71-49D3-8AE9-37AB6E90E1D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55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55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5B21-8431-471E-AD8B-56C4A37A7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3A2F-B1A7-4D38-97D0-DB33C2A22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0967F-5880-4717-BA09-5F33A1588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CA1B-22C1-4FA0-B26D-CE9CC009E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3411-29FC-4195-AB18-6857046D9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ABD6-659C-40A2-83B5-54C1AF83E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6C49-BE3C-4700-9971-F15907DF4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695E-D913-471B-B015-BAF53AB2C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DD16B-A634-4DFE-948A-DA8CBEA8AA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6402-99CB-4685-8030-F4D29DDA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7F7-3672-49F8-AAF7-9E2DB6763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6B8CB-6C71-4DD7-BBCE-EFD48B042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D890-C154-4913-8699-51AB553A8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AF1F-B17B-40C1-9320-6DDACEF0B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19C4-E318-45EF-8148-8CB395C74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7D9A-7782-40F3-926F-A57C8C47D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6410-5FD8-45CD-860B-4271BF86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3D64-2978-49D0-AED2-F83FE0FF1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BD19-F0C3-458C-93E3-54DB3721A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5F292-1046-41F6-99CE-349D35989A9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DC56-0FAE-44B9-ABAD-306632D84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9B43-9768-4985-999F-B6380BF9E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18F3-9E4F-4849-836A-73AA31650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F40E-33B5-432C-AED0-807F501B8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4CE3-D034-4DAF-AAF3-E0B54C1A6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B3D1-53AD-4F56-AB38-EAF32D412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D1DE-4E42-4861-887C-893C6D4C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D42D-9D8C-47E7-B5C2-FB314296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E8008-6CC9-4B8B-AEE5-4DFC09288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6096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19400" y="4114800"/>
            <a:ext cx="6096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EAEB-0B10-4D44-B0E2-A194369C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31DB8-CFB5-4A07-92FA-3D22F8F029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E44F-FF08-4C25-AD36-215C63E1A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525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25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5B87-D19D-4946-AA1C-631D41B6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626D-8E78-4BEA-BD21-46FE42336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58D7-C173-4019-B037-0BCF68E40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44E2-73DA-4CB0-86D1-77A0C416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F146-BF65-4B6D-8B54-86A24E345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3A4B-E624-4F0A-8A7E-803D14FDE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4EC3-1EF3-468D-8710-CF6271BA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6D189-4C35-4823-9212-EEFAEBEA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FED6-7DA8-4A00-BB35-FA59EAC4D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10CF1-B8FA-4D8D-8E94-CF07976FB3C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83B6-58F7-4BD4-8E69-B6B94F9E8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985D-7D97-4057-AF6F-51B339844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8FE1-5D39-4301-AABE-BB709476C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D85B-AD69-449E-9F67-62157C36B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61463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4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2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9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9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5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</p:grpSp>
      <p:sp>
        <p:nvSpPr>
          <p:cNvPr id="17720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721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049F-A43E-4A4F-8B0C-D484F5079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73619-083D-42BC-88C8-348E00080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B6D3-24C8-4E3A-8369-0A42F93D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5113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3838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5D69-8C77-4062-AAD5-FEDD5451F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0E31A-1862-41B7-8BEB-F4C9942EC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6FDC-406F-4DB9-912C-1393E6097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ADE72-6440-4E55-944B-5ED02AE6A3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EA23-C1C2-4991-874A-0F934DE79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B0B3-FC3C-411B-96F1-4AAA67DD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1417-A17E-404E-8031-93B10ABE9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3049-C41E-4BC8-860F-2457D704D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663" y="227013"/>
            <a:ext cx="5454650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132B-ADBD-41B9-A6CC-A98989F75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3" y="227013"/>
            <a:ext cx="74755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65113" y="1598613"/>
            <a:ext cx="7385050" cy="4497387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8898-D94A-4BA7-B0F3-63C107896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D672-AFBA-4046-B712-540DF877F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6FB8-8052-43EB-AA3B-3AA087FBE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F224-35E7-4641-AB60-6317D8A66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CE2A-A11E-4E68-A312-C95A8DDEE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D43FB-C285-424B-916B-A79E683D1D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ED18-209C-4808-90B0-FF764DC5D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D0698-4336-4B98-80B3-26F31366A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9966-794C-4131-88A1-2103BF98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4CB3-1043-4A3C-B530-10FADC378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103D-2E93-463A-AEF3-D3F4B8A63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B463B-3EEF-42F3-9E65-6E6DA4726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7384-5F3B-4812-BF9E-0D7FBA51D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FCDD-D007-4871-9792-1A4D58CB9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9278-781D-4690-AAB9-B6538B6EA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71FB5-11CC-4232-A7C3-E44A96DC5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C198F-05B5-4523-9294-D84BAE1183B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3D45-11C9-4DFE-A860-CCD001C59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7677-CFFA-4CEB-9576-0B71C3B8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2062-F442-41BC-8E97-38AD84F6B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ADB1-941A-41C5-A95D-DCD5C4E37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B19D-7B87-463B-B413-CEBFFE36A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A860-1983-4D94-BFF8-AE6CE571B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3100-E536-4156-888C-55E84717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C912-8D27-472F-AAE6-FE94F0F67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A6FA-890A-40EF-AB1A-4D87A217A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9E4E-06DA-4B29-9DB3-319FCA2FD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B9407-8C22-410A-956E-FFFC1768C93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7EA3-2388-423B-BB4C-615B09B8D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8F81-B208-4551-849D-AB6740977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9CE2-BC59-47C1-8DB7-158FA090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749F-A7A3-48D4-B5E6-BAF9C97A2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3EBE-AA30-4188-BD45-018529F92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268F-1C7F-4434-9166-DAD7AC46A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B1F3-F73B-4016-8021-6481BA2F9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ACEE-7C22-45E0-BFC0-1484CBE4E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3006-C635-4CFD-99F6-8EA90BA04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E4557-7436-405F-83FA-4B0105AAD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3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itchFamily="34" charset="0"/>
              </a:defRPr>
            </a:lvl1pPr>
          </a:lstStyle>
          <a:p>
            <a:fld id="{7222AA9F-4A5A-498F-86AB-B6BE4D2B2CE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45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1D5221C-7AF1-4FA7-A7AD-2C45D7D4E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F9D8E4DC-6DDF-480F-A52C-D121D208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515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5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5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56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515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15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fld id="{D958F780-8779-4899-94EA-B50184691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1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61463" cy="6870700"/>
            <a:chOff x="0" y="0"/>
            <a:chExt cx="5770" cy="4328"/>
          </a:xfrm>
        </p:grpSpPr>
        <p:sp>
          <p:nvSpPr>
            <p:cNvPr id="1761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sp>
          <p:nvSpPr>
            <p:cNvPr id="1761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sp>
          <p:nvSpPr>
            <p:cNvPr id="1761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761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4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61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2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1761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176141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176142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9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176143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17614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9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1761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5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pic>
              <p:nvPicPr>
                <p:cNvPr id="1335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333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61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  <p:sp>
          <p:nvSpPr>
            <p:cNvPr id="1761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1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eaLnBrk="1" hangingPunct="1">
                <a:defRPr/>
              </a:pPr>
              <a:endParaRPr kumimoji="1" lang="ru-RU" b="0">
                <a:latin typeface="Arial" pitchFamily="34" charset="0"/>
              </a:endParaRPr>
            </a:p>
          </p:txBody>
        </p:sp>
      </p:grpSp>
      <p:sp>
        <p:nvSpPr>
          <p:cNvPr id="1331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0663" y="227013"/>
            <a:ext cx="7475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113" y="1598613"/>
            <a:ext cx="738505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8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213" y="6242050"/>
            <a:ext cx="17811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8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248400"/>
            <a:ext cx="3454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8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73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itchFamily="34" charset="0"/>
              </a:defRPr>
            </a:lvl1pPr>
          </a:lstStyle>
          <a:p>
            <a:pPr>
              <a:defRPr/>
            </a:pPr>
            <a:fld id="{84F346E2-8DA5-4693-B39D-DEB90096D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kumimoji="1" lang="ru-RU" sz="2400" b="0">
              <a:latin typeface="Times New Roman" pitchFamily="18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2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j-lt"/>
              </a:defRPr>
            </a:lvl1pPr>
          </a:lstStyle>
          <a:p>
            <a:pPr>
              <a:defRPr/>
            </a:pPr>
            <a:fld id="{93C051F4-332A-4133-8BCD-0B6BE5C22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CC4411BF-05AA-49B4-8ADE-0C022D2C3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42598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0">
                <a:latin typeface="Arial" pitchFamily="34" charset="0"/>
              </a:endParaRPr>
            </a:p>
          </p:txBody>
        </p:sp>
        <p:pic>
          <p:nvPicPr>
            <p:cNvPr id="16393" name="Picture 4" descr="slidemaster_med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59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5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5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663FEEBF-4CC7-46E8-83E9-147A7373C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/>
      <p:bldP spid="42599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259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5barvinok119.jpg"/>
          <p:cNvPicPr>
            <a:picLocks noGrp="1" noChangeAspect="1"/>
          </p:cNvPicPr>
          <p:nvPr isPhoto="1"/>
        </p:nvPicPr>
        <p:blipFill>
          <a:blip r:embed="rId2" cstate="print">
            <a:lum bright="3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206084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EE3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Кровоостанавливающие растения</a:t>
            </a:r>
            <a:endParaRPr lang="ru-RU" sz="4800" i="1" dirty="0">
              <a:solidFill>
                <a:srgbClr val="EE37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Тысячелистник обыкновенный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Achillea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millefolium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сложноцветных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Compositae</a:t>
            </a:r>
            <a:endParaRPr lang="ru-RU" sz="3200" dirty="0"/>
          </a:p>
        </p:txBody>
      </p:sp>
      <p:pic>
        <p:nvPicPr>
          <p:cNvPr id="4" name="Содержимое 3" descr="achille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600400" cy="3930929"/>
          </a:xfrm>
        </p:spPr>
      </p:pic>
      <p:sp>
        <p:nvSpPr>
          <p:cNvPr id="5" name="Прямоугольник 4"/>
          <p:cNvSpPr/>
          <p:nvPr/>
        </p:nvSpPr>
        <p:spPr>
          <a:xfrm>
            <a:off x="4139952" y="1700808"/>
            <a:ext cx="4644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Основное действие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кровоостанавливающее, противовоспалительное.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Эффективен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при лечении хронических заболеваний печени, особенно сопровождающихся желтухой; при хронических заболеваниях мочевыводящих путей. Обладает антиаритмическим эффектом. Назначается при гинекологической патологии, сопровождаемой обильными кровотечениями.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Горец перечный, перец водяной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Polygonum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hydropiper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гречишных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Polygonaceae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ru-RU" dirty="0"/>
          </a:p>
        </p:txBody>
      </p:sp>
      <p:pic>
        <p:nvPicPr>
          <p:cNvPr id="4" name="Содержимое 3" descr="Горец переч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686810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14847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Однолетнее </a:t>
            </a:r>
            <a:r>
              <a:rPr lang="ru-RU" dirty="0" smtClean="0"/>
              <a:t>травянистое растение 30 — 60 </a:t>
            </a:r>
            <a:r>
              <a:rPr lang="ru-RU" i="1" dirty="0" smtClean="0"/>
              <a:t>см </a:t>
            </a:r>
            <a:r>
              <a:rPr lang="ru-RU" dirty="0" smtClean="0"/>
              <a:t>высотой. Стебли часто красноватые, прямостоящие, ветвистые. Листья продолговато-ланцетные, суженные на обоих концах, по краю волнистые; прилистники срослись в пленчатый раструб — влагалище. Цветки мелкие, зеленовато-розовые, собранные в узкие редкие кисти. Плоды — орешки черные, плоские с одной и выпуклые с другой стороны. Цветет с июля по сентябрь. Все растение ядовито.</a:t>
            </a:r>
          </a:p>
          <a:p>
            <a:r>
              <a:rPr lang="ru-RU" dirty="0" smtClean="0"/>
              <a:t>Лекарственным сырьем является трава (</a:t>
            </a:r>
            <a:r>
              <a:rPr lang="ru-RU" dirty="0" err="1" smtClean="0"/>
              <a:t>Herba</a:t>
            </a:r>
            <a:r>
              <a:rPr lang="ru-RU" dirty="0" smtClean="0"/>
              <a:t> </a:t>
            </a:r>
            <a:r>
              <a:rPr lang="ru-RU" dirty="0" err="1" smtClean="0"/>
              <a:t>Polygoni</a:t>
            </a:r>
            <a:r>
              <a:rPr lang="ru-RU" dirty="0" smtClean="0"/>
              <a:t> </a:t>
            </a:r>
            <a:r>
              <a:rPr lang="ru-RU" dirty="0" err="1" smtClean="0"/>
              <a:t>hydropiperis</a:t>
            </a:r>
            <a:r>
              <a:rPr lang="ru-RU" dirty="0" smtClean="0"/>
              <a:t>). Собирается трава во время цветения, срезаются растения на высоте 10 — 15 </a:t>
            </a:r>
            <a:r>
              <a:rPr lang="ru-RU" i="1" dirty="0" smtClean="0"/>
              <a:t>см</a:t>
            </a:r>
            <a:r>
              <a:rPr lang="ru-RU" dirty="0" smtClean="0"/>
              <a:t> от земли, сушатся в тени на открытом воздухе или под навесом, чердаке или сушилке.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Горец перечный, перец водяной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Polygonum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hydropiper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гречишных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Polygonaceae</a:t>
            </a:r>
            <a:endParaRPr lang="ru-RU" sz="3200" dirty="0"/>
          </a:p>
        </p:txBody>
      </p:sp>
      <p:pic>
        <p:nvPicPr>
          <p:cNvPr id="4" name="Содержимое 3" descr="vodyanoy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714750" cy="3743325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700808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Основное действие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кровоостанавливающее, повышающее мускулатуру матки.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Эффективен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как лечебное средство при желудочных, кишечных, геморроидальных и маточных кровотечениях. Рекомендуется при поносах. Используется (в виде полосканий) для лечения пародонтоза.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2955"/>
          </a:xfrm>
        </p:spPr>
        <p:txBody>
          <a:bodyPr/>
          <a:lstStyle/>
          <a:p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Барбарис обыкновенный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Berberis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vulgaris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Семейство барбарисовых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Berberidaceae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Барбар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980729"/>
            <a:ext cx="4045410" cy="3816424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980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Кустарник </a:t>
            </a:r>
            <a:r>
              <a:rPr lang="ru-RU" dirty="0" smtClean="0"/>
              <a:t>до 1 — 2,5 </a:t>
            </a:r>
            <a:r>
              <a:rPr lang="ru-RU" i="1" dirty="0" smtClean="0"/>
              <a:t>м</a:t>
            </a:r>
            <a:r>
              <a:rPr lang="ru-RU" dirty="0" smtClean="0"/>
              <a:t> высотой, сильно ветвистый, с </a:t>
            </a:r>
            <a:r>
              <a:rPr lang="ru-RU" dirty="0" err="1" smtClean="0"/>
              <a:t>трехраздельными</a:t>
            </a:r>
            <a:r>
              <a:rPr lang="ru-RU" dirty="0" smtClean="0"/>
              <a:t> колючками на ветвях; из пазух колючек развиваются укороченные ветви с пучками листьев. Листья продолговатые, по краю реснитчато-мелкопильчатые, короткочерешковые. Цветки светло-желтые, в поникающих кистях. Плоды — красная </a:t>
            </a:r>
            <a:r>
              <a:rPr lang="ru-RU" dirty="0" err="1" smtClean="0"/>
              <a:t>одно-двухсеменная</a:t>
            </a:r>
            <a:r>
              <a:rPr lang="ru-RU" dirty="0" smtClean="0"/>
              <a:t> ягода. Цветет в мае — июне.</a:t>
            </a:r>
          </a:p>
          <a:p>
            <a:r>
              <a:rPr lang="ru-RU" dirty="0" smtClean="0"/>
              <a:t>Лекарственным сырьем служат листья барбариса (</a:t>
            </a:r>
            <a:r>
              <a:rPr lang="ru-RU" dirty="0" err="1" smtClean="0"/>
              <a:t>Folia</a:t>
            </a:r>
            <a:r>
              <a:rPr lang="ru-RU" dirty="0" smtClean="0"/>
              <a:t> </a:t>
            </a:r>
            <a:r>
              <a:rPr lang="ru-RU" dirty="0" err="1" smtClean="0"/>
              <a:t>Berberis</a:t>
            </a:r>
            <a:r>
              <a:rPr lang="ru-RU" dirty="0" smtClean="0"/>
              <a:t> </a:t>
            </a:r>
            <a:r>
              <a:rPr lang="ru-RU" dirty="0" err="1" smtClean="0"/>
              <a:t>vulgaris</a:t>
            </a:r>
            <a:r>
              <a:rPr lang="ru-RU" dirty="0" smtClean="0"/>
              <a:t>), собираемые после цветения растения.</a:t>
            </a:r>
          </a:p>
          <a:p>
            <a:r>
              <a:rPr lang="ru-RU" dirty="0" smtClean="0"/>
              <a:t>Все части растения содержат алкалоиды: берберин, кора —  </a:t>
            </a:r>
            <a:r>
              <a:rPr lang="ru-RU" dirty="0" err="1" smtClean="0"/>
              <a:t>бербамин</a:t>
            </a:r>
            <a:r>
              <a:rPr lang="ru-RU" dirty="0" smtClean="0"/>
              <a:t>, </a:t>
            </a:r>
            <a:r>
              <a:rPr lang="ru-RU" dirty="0" err="1" smtClean="0"/>
              <a:t>колумбамин</a:t>
            </a:r>
            <a:r>
              <a:rPr lang="ru-RU" dirty="0" smtClean="0"/>
              <a:t>, </a:t>
            </a:r>
            <a:r>
              <a:rPr lang="ru-RU" dirty="0" err="1" smtClean="0"/>
              <a:t>леонтидин</a:t>
            </a:r>
            <a:r>
              <a:rPr lang="ru-RU" dirty="0" smtClean="0"/>
              <a:t>, </a:t>
            </a:r>
            <a:r>
              <a:rPr lang="ru-RU" dirty="0" err="1" smtClean="0"/>
              <a:t>оксиакантин</a:t>
            </a:r>
            <a:r>
              <a:rPr lang="ru-RU" dirty="0" smtClean="0"/>
              <a:t>, </a:t>
            </a:r>
            <a:r>
              <a:rPr lang="ru-RU" dirty="0" err="1" smtClean="0"/>
              <a:t>ятроррицин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листьях барбариса больше других алкалоидов содержится берберина. В период плодоношения растения в листьях появляются витамин Е и эфирное масло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Барбарис обыкновенный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Berberis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vulgaris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Семейство барбарисовых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Berberidaceae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67201892_barbari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52737"/>
            <a:ext cx="4355976" cy="3960440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119675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Основное действие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снижает артериальное кровяное давление, замедляет сокращения сердца, увеличивает 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амплитуду, способствует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сокращению мускулатуры матки и, сжимая кровеносные сосуды матки, оказывает кровоостанавливающий эффект при маточных кровотечениях.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u="sng" dirty="0" err="1" smtClean="0">
                <a:latin typeface="Arial" pitchFamily="34" charset="0"/>
                <a:cs typeface="Arial" pitchFamily="34" charset="0"/>
              </a:rPr>
              <a:t>Эффективен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:снижают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тонус мускулатуры желчного  пузыря, уменьшают  амплитуду их сокращений, способствуют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желчеотделению, повышает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свертываемость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крови, тонизирует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кишечник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возбуждает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аппетит.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Гвоздика разноцветная —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Dianthus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versicolor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Fisch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гвоздичных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Caryophyllaceae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возд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842994" cy="2880320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170080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Многолетнее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растение, травянистое, до 60 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высоты. Имеет толстое корневище с пучком придаточных корней. Стебли прямостоячие — цилиндрические, узловатые. Листья простые, супротивные, сидячие, линейные, шероховато-опушенные, особенно в нижней части. Цветки крупные, одиночные, обоеполые, правильные, розово-пурпурные, пятичленные. Плод — коробочка. Цветет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июне-июле.Лекарственным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сырьем служит трава (стебли, листья) и цветки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гвоздики.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Сбор сырья производится во время цветения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Гвоздика разноцветная —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Dianthus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versicolor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Fisch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гвоздичных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Caryophyllaceae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pic>
        <p:nvPicPr>
          <p:cNvPr id="6" name="Содержимое 5" descr="1119118_oooooooooooooooooooooooooooooooooooo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40769"/>
            <a:ext cx="4224470" cy="3168352"/>
          </a:xfrm>
        </p:spPr>
      </p:pic>
      <p:sp>
        <p:nvSpPr>
          <p:cNvPr id="7" name="Прямоугольник 6"/>
          <p:cNvSpPr/>
          <p:nvPr/>
        </p:nvSpPr>
        <p:spPr>
          <a:xfrm>
            <a:off x="4283968" y="15567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Экспериментальные исследования показали, что отвар гвоздики полевой является активным маточным средством, не обладающим побочным действием. Ее препараты менее активны (в 3 — 4 раза), чем спорыньи, но они не ядовиты. Препараты гвоздики рекомендуются при атонии матки, обильных менструациях.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народной медицине полевая гвоздика применяется как маточное средство и при геморроидальных кровотечениях.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Горец почечуйный, почечуйная трава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Polygonum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persicaria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гречишных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Polygonaceae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орец почечуй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266169" cy="4530725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1412776"/>
            <a:ext cx="5652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Однолетнее </a:t>
            </a:r>
            <a:r>
              <a:rPr lang="ru-RU" dirty="0" smtClean="0"/>
              <a:t>травянистое растение со стержневым   корнем. Стебель прямой, слабоветвистый, в нижней части слегка </a:t>
            </a:r>
            <a:r>
              <a:rPr lang="ru-RU" dirty="0" smtClean="0"/>
              <a:t>приподнимающийся,20 </a:t>
            </a:r>
            <a:r>
              <a:rPr lang="ru-RU" dirty="0" smtClean="0"/>
              <a:t>— 50 </a:t>
            </a:r>
            <a:r>
              <a:rPr lang="ru-RU" i="1" dirty="0" smtClean="0"/>
              <a:t>см</a:t>
            </a:r>
            <a:r>
              <a:rPr lang="ru-RU" dirty="0" smtClean="0"/>
              <a:t> высоты; листья 3 — 10 </a:t>
            </a:r>
            <a:r>
              <a:rPr lang="ru-RU" i="1" dirty="0" smtClean="0"/>
              <a:t>см</a:t>
            </a:r>
            <a:r>
              <a:rPr lang="ru-RU" dirty="0" smtClean="0"/>
              <a:t> длины, ланцетные, почти сидячие, голые, сверху с бурыми пятнами или без них. Сросшиеся в трубку прилистники образуют раструбы, плотно прилегающие к стеблю, </a:t>
            </a:r>
            <a:r>
              <a:rPr lang="ru-RU" dirty="0" err="1" smtClean="0"/>
              <a:t>прижатоволосистые</a:t>
            </a:r>
            <a:r>
              <a:rPr lang="ru-RU" dirty="0" smtClean="0"/>
              <a:t>, по верхнему краю с длинными ресничками. Кисти соцветий конечные, плотные, толстоватые, 2 — 3 </a:t>
            </a:r>
            <a:r>
              <a:rPr lang="ru-RU" i="1" dirty="0" smtClean="0"/>
              <a:t>см</a:t>
            </a:r>
            <a:r>
              <a:rPr lang="ru-RU" dirty="0" smtClean="0"/>
              <a:t> длины; околоцветник пятичленный, простой, венчиковидный, розовый, реже беловатый без железок; тычинок шесть; пестик один с верхней, одногнездной завязью и 2 — 3 столбиками. Плоды — яйцевидные орешки, с обеих сторон плоско-выпуклые или почти трехгранные, черные, лоснящиеся, заключенные в остающийся околоцветник. Цветет с июля до осени.</a:t>
            </a:r>
          </a:p>
          <a:p>
            <a:r>
              <a:rPr lang="ru-RU" dirty="0" smtClean="0"/>
              <a:t>Лекарственным сырьем является надземная часть — </a:t>
            </a:r>
            <a:r>
              <a:rPr lang="ru-RU" dirty="0" smtClean="0"/>
              <a:t>трава, </a:t>
            </a:r>
            <a:r>
              <a:rPr lang="ru-RU" dirty="0" smtClean="0"/>
              <a:t>собираемая во время цветения. Высушивается трава в тени или в сушилке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Горец почечуйный, почечуйная трава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Polygonum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persicaria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гречишных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Polygonaceae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-03-gorec-grechish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300984" cy="4398264"/>
          </a:xfrm>
        </p:spPr>
      </p:pic>
      <p:sp>
        <p:nvSpPr>
          <p:cNvPr id="5" name="Прямоугольник 4"/>
          <p:cNvSpPr/>
          <p:nvPr/>
        </p:nvSpPr>
        <p:spPr>
          <a:xfrm>
            <a:off x="3851920" y="1484784"/>
            <a:ext cx="5292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научной медицине применяется как нежное слабительное при атонических и спастических запорах, как кровоостанавливающее при геморроидальных и маточных кровотечениях. Это применение находит подтверждение в опытах, которыми установлено, что препараты из почечуйной травы повышают свертываемость крови, тонус матки и кишечника, суживают сосуды, однако не повышая при этом артериального давления, усиливают деятельность сердца.</a:t>
            </a:r>
          </a:p>
          <a:p>
            <a:r>
              <a:rPr lang="ru-RU" dirty="0" smtClean="0"/>
              <a:t>В народной медицине препараты горца употребляют при геморрое, как мочегонное и болеутоляющее средство.</a:t>
            </a:r>
          </a:p>
          <a:p>
            <a:r>
              <a:rPr lang="ru-RU" dirty="0" smtClean="0"/>
              <a:t>При головных болях рекомендуется прикладывать к голове траву.</a:t>
            </a:r>
          </a:p>
          <a:p>
            <a:r>
              <a:rPr lang="ru-RU" dirty="0" smtClean="0"/>
              <a:t>Препараты: настой, жидкий экстракт.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Калина обыкновенная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Viburnum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opulus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жимолостных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Caprifoliaceae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Ка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237842" cy="3888432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1340768"/>
            <a:ext cx="46440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Кустарник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 3 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высоты с бурой или красно-бурой корой. Ветки голые, листья супротивные, трехлопастные, черешковые. Цветки белые в щитковидных полузонтиках. Плод ягодовидный с одной косточкой, красный, горького вкуса.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Лекарственным сырьем является кора 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Cortex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Viburni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Снимается кора весной, разрезается на полосы и высушивается на открытом воздухе или в хорошо проветриваемых помещениях.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Лекарственные растения отличаются большим разнообразием химического состава и содержат многие десятки веществ, как биологически (фармакологически) активных, так и индифферентных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Калина обыкновенная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Viburnum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opulus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жимолостных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Caprifoliaceae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kal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3888432" cy="3240360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340768"/>
            <a:ext cx="47880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Основное действие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повышает тонус мускулатуры матки, кровоостанавливающее, сосудосуживающее.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u="sng" dirty="0" smtClean="0">
                <a:latin typeface="Arial" pitchFamily="34" charset="0"/>
                <a:cs typeface="Arial" pitchFamily="34" charset="0"/>
              </a:rPr>
              <a:t>Эффективна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как средство, стимулирующее заживление ран и порезов; обладает мочегонным действием. Используется как противовоспалительное средство, особенно действенное при заболеваниях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бронхо-легочной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системы. Цветки калины рекомендованы как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противопоносное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средство и хорошо снимают желудочные и кишечные колики. Широко применяется калина при маточных кровотечениях, особенно в климактерический период и в связи с нарушениями менструального цикла.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Кошачья лапка двудомная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Antennaria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dioica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L.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Gaertn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сложноцветных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Compositae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ошачья лап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681409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1412776"/>
            <a:ext cx="5238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Многолетнее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травянистое бело- или серовато-опушенное растение 10 — 30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 см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высотой. Стебель простой. Листья очередные, цельные, зеленые; прикорневые — широкие, при основании сердцевидные или почковидные; стеблевые — узкие чешуйчатые. Цветки мелкие, собраны в немногочисленные корзинки на верхушке стеблей, обертки черепитчатые, многорядные из красных, розовых или белых листочков. Корзинки собраны в зонтиковидные соцветия. Растение двудомное. Мужские и женские растения встречаются вместе. Цветет в мае —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июне.В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качестве лекарственного сырья используется трава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цветочные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корзинки.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Трава собирается в период цветения. Цветочные корзинки собирают, когда они не вполне распустились. Однако при этом следует иметь в виду, что мелкие, слишком рано собранные корзинки и корзинки, поздно собранные, с осыпающимися цветками, к применению не пригодны. Сушку производят в хорошо вентилируемых помещениях, на чердаке или на открытом воздухе.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Кошачья лапка двудомная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Antennaria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dioica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L.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Gaertn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сложноцветных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Compositae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75px-Antennaria_dioica_21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619375" cy="3971925"/>
          </a:xfrm>
        </p:spPr>
      </p:pic>
      <p:sp>
        <p:nvSpPr>
          <p:cNvPr id="5" name="Прямоугольник 4"/>
          <p:cNvSpPr/>
          <p:nvPr/>
        </p:nvSpPr>
        <p:spPr>
          <a:xfrm>
            <a:off x="3275856" y="1628800"/>
            <a:ext cx="57241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Применяется трава кошачьих лапок, главным образом, как кровоостанавливающее средство при различных кровотечениях. Назначается в форме настоя. Дозировка может быть очень разнообразной ввиду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неядовитости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растения.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желудочных и кишечных кровотечениях рекомендуют назначать внутрь настои, приготовленные из расчета 1:200 или 1:100 по 1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ст. л.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через 10 — 30 минут до остановки кровотечения. При кровоточивости десен и носовых кровотечениях назначают стерильные настои в виде тампонов и полосканий. При геморроидальных кровотечениях настои назначают в виде примочек или тампонов. При кровохаркании, маточных и раневых кровотечениях настои приготовляются из расчета 1:10 или 1:20 и назначаются по 1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ст. л.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через 1 — 1,5 часа до остановки кровотечения.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Корзинки кошачьих лапок обладают желчегонным действием и применяются в форме отваров (1:20 — 1:50) как желчегонное при гепатитах и холециститах.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народной медицине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применяют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как кровоостанавливающее при различных кровотечениях.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Спорынья, маточные рожки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Claviceps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purpurea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Tulasne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Семейство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Hypocreaceae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из класса сумчатых грибов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Ascomycetes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Спорын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3212665" cy="3960440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1628800"/>
            <a:ext cx="55801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Гриб-паразит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поражающий завязь цветущих растений злаков. На пораженных растениях появляются, вместо зерновок, рожки — склероции спорыньи темно-фиолетового цвета. Склероции — плотные сплетения грибницы — гифов гриба, длиною 1/3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По созревании опадают на землю, зимуют в почве, а весною прорастают головчатыми образованиями на ножках (стромами). На стромах развиваются плодовые тела со спорами. Споры по созревании распространяются ветром и заражают новые растения. Рожки очень ядовиты, попав в зерно и будучи смолоты вместе с ним, они отравляют муку. Употребление в пищу муки, пораженной спорыньей, вызывает отравление — «злые корчи». Появляется спорынья в посевах ржи и других злаков в конце июня — начале июля. Собираются рожки со ржи в сухую погоду и высушиваются в тени.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Спорынья, маточные рожки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Claviceps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purpurea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Tulasne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Семейство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Hypocreaceae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из класса сумчатых грибов —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Ascomycetes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7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2882900" cy="3429000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628800"/>
            <a:ext cx="62281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научной медицине спорынья издавна является признанным маточным средством.  Действие  препарата  спорыньи обусловлено наличием в ней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эргоалкалоидов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(фармакологически активными являются, главным образом, левовращающие изомеры), обладающих избирательным действием на матку. Алкалоиды спорыньи вызывают сильное и длительное сокращение маточной мускулатуры, сжимая при этом сосуды матки, способствуют остановке кровотечений. Энергичное сокращение мускулатуры матки, вызываемое алкалоидами спорыньи, ускоряет и инволюцию матки после родов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спорынья токсична и может вызвать отравление, применение ее препаратов должно производиться только по назначению и под контролем врача.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Кровохлебка лекарственная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krovoxl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128219" cy="3528392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1052736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Основное действие</a:t>
            </a:r>
            <a:r>
              <a:rPr lang="ru-RU" dirty="0" smtClean="0"/>
              <a:t>: кровоостанавливающее, вяжущее, противовоспалительное, </a:t>
            </a:r>
            <a:r>
              <a:rPr lang="ru-RU" dirty="0" err="1" smtClean="0"/>
              <a:t>противопоносное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Эффективна</a:t>
            </a:r>
            <a:r>
              <a:rPr lang="ru-RU" dirty="0" smtClean="0"/>
              <a:t>: при лечении энтероколитов, геморрое, при маточных кровотечениях. Рекомендована для лечения язвенного колита.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Способ применения</a:t>
            </a:r>
            <a:r>
              <a:rPr lang="ru-RU" dirty="0" smtClean="0"/>
              <a:t>: 1/2 чайной ложки высушенного и измельченного корневища залить 1 стаканом холодной воды, выдержать 8 часов, затем нагреть до кипения и варить на малом огне 10—15 минут. Процедить, остудить. Принимать по 2—3 столовые ложки в день (за 2 приема) после еды.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Яснотка белая (глухая крапива)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jasn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5"/>
            <a:ext cx="2880320" cy="3273091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836712"/>
            <a:ext cx="57241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Основное действие</a:t>
            </a:r>
            <a:r>
              <a:rPr lang="ru-RU" dirty="0" smtClean="0"/>
              <a:t>: повышает тонус мускулатуры матки, кровоостанавливающее, </a:t>
            </a:r>
            <a:r>
              <a:rPr lang="ru-RU" dirty="0" err="1" smtClean="0"/>
              <a:t>общетонизирующее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Эффективна</a:t>
            </a:r>
            <a:r>
              <a:rPr lang="ru-RU" dirty="0" smtClean="0"/>
              <a:t>: как противовоспалительное и вяжущее средство, применяемое при многих заболеваниях, особенно выражено действие при болезнях мочевыделительной системы. Используется при поносах; рекомендована для лечения невротических состояний, несмотря на тонизирующий эффект.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Способ применения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smtClean="0"/>
              <a:t>4-6 ч. Л. </a:t>
            </a:r>
            <a:r>
              <a:rPr lang="ru-RU" dirty="0" smtClean="0"/>
              <a:t>цветков яснотки белой залить 2 стаканами кипятка и настоять в термосе 2—3 часа. Процедить, остудить. Это — суточная доза. Принимать по 1/2 стакана 4 раза в день.</a:t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dirty="0" smtClean="0"/>
              <a:t>. Высушенные цветки измельчить в ступке до получения порошка. Принимать «на кончике ножа» 3 раза в день во время еды.</a:t>
            </a:r>
            <a:br>
              <a:rPr lang="ru-RU" dirty="0" smtClean="0"/>
            </a:br>
            <a:r>
              <a:rPr lang="ru-RU" dirty="0" smtClean="0"/>
              <a:t>3</a:t>
            </a:r>
            <a:r>
              <a:rPr lang="ru-RU" dirty="0" smtClean="0"/>
              <a:t>. Около 30 </a:t>
            </a:r>
            <a:r>
              <a:rPr lang="ru-RU" dirty="0" smtClean="0"/>
              <a:t>г </a:t>
            </a:r>
            <a:r>
              <a:rPr lang="ru-RU" dirty="0" smtClean="0"/>
              <a:t>листьев залить 1 </a:t>
            </a:r>
            <a:r>
              <a:rPr lang="ru-RU" dirty="0" smtClean="0"/>
              <a:t>л </a:t>
            </a:r>
            <a:r>
              <a:rPr lang="ru-RU" dirty="0" smtClean="0"/>
              <a:t>воды, довести до кипения и варить 10—15 </a:t>
            </a:r>
            <a:r>
              <a:rPr lang="ru-RU" dirty="0" smtClean="0"/>
              <a:t>мин. </a:t>
            </a:r>
            <a:r>
              <a:rPr lang="ru-RU" dirty="0" smtClean="0"/>
              <a:t>Процедить, остудить. Отвар принимать по 1 </a:t>
            </a:r>
            <a:r>
              <a:rPr lang="ru-RU" dirty="0" smtClean="0"/>
              <a:t>ст. л. </a:t>
            </a:r>
            <a:r>
              <a:rPr lang="ru-RU" dirty="0" smtClean="0"/>
              <a:t>4—5 раз в день. Этот же отвар можно использовать для спринцеваний при белях.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Софора японская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sofora-yap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182754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3563888" y="836712"/>
            <a:ext cx="55801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Основное действие</a:t>
            </a:r>
            <a:r>
              <a:rPr lang="ru-RU" sz="1600" dirty="0" smtClean="0"/>
              <a:t>: кровоостанавливающее, тонизирующее стенки капилляров.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Эффективна</a:t>
            </a:r>
            <a:r>
              <a:rPr lang="ru-RU" sz="1600" dirty="0" smtClean="0"/>
              <a:t>: для лечения и профилактики всех видов кровоизлияний, причиной которых является повышенная ломкость и проницаемость капилляров — при кровоизлияниях в мозг, в сетчатку глаз, при гипертонии, </a:t>
            </a:r>
            <a:r>
              <a:rPr lang="ru-RU" sz="1600" dirty="0" err="1" smtClean="0"/>
              <a:t>диабетe</a:t>
            </a:r>
            <a:r>
              <a:rPr lang="ru-RU" sz="1600" dirty="0" smtClean="0"/>
              <a:t>, атеросклерозе, почечных болезнях, язвенном колите. Применяется наружно для лечения ран, ожогов, трофических язв, воспалительных процессах.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Способ применения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1. Высушенные и измельченные бутоны растереть в порошок, пользуясь ступкой. Принимать порошок по 1/3 — 1/2 </a:t>
            </a:r>
            <a:r>
              <a:rPr lang="ru-RU" sz="1600" dirty="0" smtClean="0"/>
              <a:t>ч. Л. </a:t>
            </a:r>
            <a:r>
              <a:rPr lang="ru-RU" sz="1600" dirty="0" smtClean="0"/>
              <a:t>3—4 раза в день, запивая 1/2 стакана теплого чая.</a:t>
            </a:r>
            <a:br>
              <a:rPr lang="ru-RU" sz="1600" dirty="0" smtClean="0"/>
            </a:br>
            <a:r>
              <a:rPr lang="ru-RU" sz="1600" dirty="0" smtClean="0"/>
              <a:t>2</a:t>
            </a:r>
            <a:r>
              <a:rPr lang="ru-RU" sz="1600" dirty="0" smtClean="0"/>
              <a:t>. </a:t>
            </a:r>
            <a:r>
              <a:rPr lang="ru-RU" sz="1600" dirty="0" smtClean="0"/>
              <a:t>20 г </a:t>
            </a:r>
            <a:r>
              <a:rPr lang="ru-RU" sz="1600" dirty="0" smtClean="0"/>
              <a:t>цветков залить 100 мл 70%-ного спирта и настоять в прохладном, темном месте не менее 7 дней. Принимать по 30—40 капель 3 раза в день.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 Одну часть спелых плодов софоры японской залить 5 частями 70%-ного спирта и настоять не менее 10 дней. Применять наружно для промывания ран или в форме компрессов при гнойных ранах, хронических язвах и ожогах.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Лагохилус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опьяняющий (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Lagochilus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inebrians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семейства губоцветных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Labiatae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veresk-obyknoven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203848" cy="4271797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1484784"/>
            <a:ext cx="55446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Колючий, почти шаровидный многолетний полукустарник высотой 20-60 см. Стебли многочисленные, сильноветвистые, у основания деревянистые, густоопушенные. Листья супротивные, широкояйцевидные, с двух сторон покрыты рассеянными волосками и железками. Цветет в мае - июне. Цветки сидячие, на верхушке стебля собраны в колосовидное соцветие. Плод - коричневый орешек. Созревает в августе - сентябре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Применяют </a:t>
            </a:r>
            <a:r>
              <a:rPr lang="ru-RU" dirty="0" smtClean="0"/>
              <a:t>при травматических, носовых, легочных, геморроидальных, маточных и других кровотечениях. Его рекомендуют использовать при обильных и долго продолжающихся месячных, перед обширными оперативными вмешательствами и при гемофилии.</a:t>
            </a:r>
          </a:p>
          <a:p>
            <a:r>
              <a:rPr lang="ru-RU" dirty="0" smtClean="0"/>
              <a:t>Внутреннее и местное применение препаратов этого растения уменьшает кровоточивость тканей и ускоряет рассасывание гематом.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AFCEA28A1ECBB742B894DE65445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476672"/>
            <a:ext cx="3990591" cy="5400600"/>
          </a:xfrm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4572000" y="364014"/>
            <a:ext cx="41754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Применение целебных трав в традиционной медицине сейчас особенно актуально. У растений есть масса преимуществ по сравнению с химическими медикаментозными препаратами.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Основные плюсы их применения - отсутствие побочных эффектов и комплексное воздействие на организм, но и применять необходимо также с осторожностью.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2011\Local Settings\Temporary Internet Files\Content.IE5\8M08FB4V\MC90044505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764704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Спектр биологической активности лекарственных растений определяется наличием достаточного числа веществ разных химических классов и групп, которые в том или ином количестве присутствуют практически в каждом лекарственном растении (эфирные масла, дубильные вещества,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флавоноиды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и пр.). Количество веществ в лекарственных растениях может колебаться от десятков до сотен. Всем этим обусловлено доминирование того или иного фармакологического эффекта конкретного растения и его осмысленный выбор при назначении с лечебными или профилактическими целями.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2011\Local Settings\Temporary Internet Files\Content.IE5\2HR9SP02\MP9002553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163" cy="70294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48680"/>
            <a:ext cx="50760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Наряду с этим лечебные свойства лекарственных растений зависят от присутствия в них ряда веществ с уникальным фармакологическим действием. Такие вещества содержатся лишь в лекарственных растениях определенных видов или в близких видах ботанического семейства и придают лекарственным растениям узкую, строго определенную биологическую активность. Именно эта специфическая активность выходит на первый план и определяет «фармакологическое лицо» препаратов данного лекарственного растения и смысл 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узконацеленного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применения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фитотерапии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 descr="C:\Documents and Settings\2011\Local Settings\Temporary Internet Files\Content.IE5\ROKIEBGG\MP9002015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" y="0"/>
            <a:ext cx="9142785" cy="6957392"/>
          </a:xfrm>
          <a:prstGeom prst="rect">
            <a:avLst/>
          </a:prstGeom>
          <a:noFill/>
        </p:spPr>
      </p:pic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-171400"/>
            <a:ext cx="914400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Кровоостанавливающие средства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лекарственные вещества, способствующие свёртыванию крови (являются факторами свёртывания крови либо способствуют образованию этих факторов) и применяются для остановки кровотечений. Как кровоостанавливающие средства используют препараты некоторых лекарственных растений: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настой, жидкий экстракт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настойка пастушьей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сумки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жидкий экстракт листьев крапивы,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экстракт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настой травы тысячелистника,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препараты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 травы водяного перца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настойка барбариса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твар гвоздики полевой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астой и жидкий экстракт Горца почечуйного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жидкого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экстракт калины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астой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кошачьих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лапок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спорынья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маточные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рожки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твар кровохлебки лекарственной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45624" cy="1287016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Пастушья сумка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Capsella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bursa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pastoris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крестоцветных —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Cruciferae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ru-RU" dirty="0"/>
          </a:p>
        </p:txBody>
      </p:sp>
      <p:pic>
        <p:nvPicPr>
          <p:cNvPr id="7" name="Содержимое 6" descr="Пастушья сум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3999" cy="594928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980728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Растет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как сорняк по садам, огородам, полям, вдоль дорог, по пустырям и мусорным местам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Однолетнее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или озимое травянистое растение до 20 — 30 </a:t>
            </a:r>
            <a:r>
              <a:rPr lang="ru-RU" sz="20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см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высоты. Корень стержневой, тонкий, ветвистый. Стебли в числе одного или нескольких прямостоячие, круглые, обильно ветвящиеся. Листья прикорневые черешковые в розетке, ланцетовидные или продолговатые,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перистовыемчатые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или раздельные; стеблевые — сидячие, стеблеобъемлющие, ланцетные,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цельнокрайние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Цветки мелкие, белые, в верхушечных кистях. Плоды —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трехугольные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стручки с выемкой наверху, сплющенные со стороны швов. Цветет с апреля до осени.</a:t>
            </a:r>
          </a:p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Лекарственным сырьем является трава без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корней, срезанная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во время цветения, высушенная в тени на воздухе или в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сушилках. </a:t>
            </a:r>
            <a:r>
              <a:rPr lang="ru-RU" sz="2000" dirty="0" smtClean="0"/>
              <a:t>Препараты </a:t>
            </a:r>
            <a:r>
              <a:rPr lang="ru-RU" sz="2000" dirty="0"/>
              <a:t>пастушьей сумки употребляются в качестве кровоостанавливающего средства при почечных, легочных и маточных кровотечениях. Препараты обладают способностью не только усиливать сокращение матки, но и суживать периферические сосуды.</a:t>
            </a:r>
          </a:p>
          <a:p>
            <a:r>
              <a:rPr lang="ru-RU" sz="2000" dirty="0"/>
              <a:t>Препараты: настой, жидкий экстракт и настойка.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тибетской медицине пастушья сумка считается лучшим средством для остановки рвоты.</a:t>
            </a:r>
          </a:p>
          <a:p>
            <a:r>
              <a:rPr lang="ru-RU" sz="2000" dirty="0"/>
              <a:t>В некоторых странах пастушья сумка является огородным растением, ее траву используют для приготовления борщей, супов, пюре, в свежем и сухом виде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700808"/>
          </a:xfrm>
        </p:spPr>
        <p:txBody>
          <a:bodyPr/>
          <a:lstStyle/>
          <a:p>
            <a:r>
              <a:rPr lang="ru-RU" sz="3200" b="0" i="1" dirty="0" smtClean="0">
                <a:latin typeface="Arial" pitchFamily="34" charset="0"/>
                <a:cs typeface="Arial" pitchFamily="34" charset="0"/>
              </a:rPr>
              <a:t>Крапива двудомная — </a:t>
            </a:r>
            <a:r>
              <a:rPr lang="en-US" sz="3200" b="0" i="1" dirty="0" err="1" smtClean="0">
                <a:latin typeface="Arial" pitchFamily="34" charset="0"/>
                <a:cs typeface="Arial" pitchFamily="34" charset="0"/>
              </a:rPr>
              <a:t>Urtica</a:t>
            </a:r>
            <a:r>
              <a:rPr lang="en-US" sz="32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i="1" dirty="0" err="1" smtClean="0">
                <a:latin typeface="Arial" pitchFamily="34" charset="0"/>
                <a:cs typeface="Arial" pitchFamily="34" charset="0"/>
              </a:rPr>
              <a:t>dioica</a:t>
            </a:r>
            <a:r>
              <a:rPr lang="en-US" sz="3200" b="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i="1" dirty="0" smtClean="0">
                <a:latin typeface="Arial" pitchFamily="34" charset="0"/>
                <a:cs typeface="Arial" pitchFamily="34" charset="0"/>
              </a:rPr>
              <a:t>Семейство   крапивных — </a:t>
            </a:r>
            <a:r>
              <a:rPr lang="en-US" sz="3200" b="0" i="1" dirty="0" err="1" smtClean="0">
                <a:latin typeface="Arial" pitchFamily="34" charset="0"/>
                <a:cs typeface="Arial" pitchFamily="34" charset="0"/>
              </a:rPr>
              <a:t>Urticaceae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ru-RU" dirty="0"/>
          </a:p>
        </p:txBody>
      </p:sp>
      <p:pic>
        <p:nvPicPr>
          <p:cNvPr id="4" name="Содержимое 3" descr="Крапи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128459" cy="3600400"/>
          </a:xfrm>
        </p:spPr>
      </p:pic>
      <p:sp>
        <p:nvSpPr>
          <p:cNvPr id="8" name="Прямоугольник 7"/>
          <p:cNvSpPr/>
          <p:nvPr/>
        </p:nvSpPr>
        <p:spPr>
          <a:xfrm>
            <a:off x="4572000" y="9486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Крапива двудомная — многолетнее двудомное травянистое растение до 1 </a:t>
            </a:r>
            <a:r>
              <a:rPr lang="ru-RU" i="1" dirty="0"/>
              <a:t>м</a:t>
            </a:r>
            <a:r>
              <a:rPr lang="ru-RU" dirty="0"/>
              <a:t> высоты. Корневище ползучее, в узлах покрыто пучками придаточных корней. Стебель прямой бороздчатый, слабо четырехгранный, вверху ветвящийся. Листья супротивные, с прилистниками, простые, черешковые, сердцевидные, </a:t>
            </a:r>
            <a:r>
              <a:rPr lang="ru-RU" dirty="0" err="1"/>
              <a:t>крупнопильчатые</a:t>
            </a:r>
            <a:r>
              <a:rPr lang="ru-RU" dirty="0"/>
              <a:t> по краю, как и стебель покрыты жгучими волосками. Цветки мелкие однополые, зеленые в пазушных кистях. Мужские цветки с </a:t>
            </a:r>
            <a:r>
              <a:rPr lang="ru-RU" dirty="0" err="1"/>
              <a:t>четырехраздельным</a:t>
            </a:r>
            <a:r>
              <a:rPr lang="ru-RU" dirty="0"/>
              <a:t> околоцветником и 4 тычинками. Женские — с </a:t>
            </a:r>
            <a:r>
              <a:rPr lang="ru-RU" dirty="0" err="1"/>
              <a:t>четырехлопастным</a:t>
            </a:r>
            <a:r>
              <a:rPr lang="ru-RU" dirty="0"/>
              <a:t> околоцветником</a:t>
            </a:r>
            <a:r>
              <a:rPr lang="ru-RU" dirty="0" smtClean="0"/>
              <a:t>, </a:t>
            </a:r>
            <a:r>
              <a:rPr lang="ru-RU" dirty="0"/>
              <a:t>одним пестиком и одногнездной завязью. Плод — орешек. Цветет с половины июня до осени.</a:t>
            </a:r>
          </a:p>
          <a:p>
            <a:r>
              <a:rPr lang="ru-RU" dirty="0"/>
              <a:t>Лекарственным сырьем являются </a:t>
            </a:r>
            <a:r>
              <a:rPr lang="ru-RU" dirty="0" smtClean="0"/>
              <a:t>листья собранные </a:t>
            </a:r>
            <a:r>
              <a:rPr lang="ru-RU" dirty="0"/>
              <a:t>во время цветения.</a:t>
            </a:r>
          </a:p>
          <a:p>
            <a:r>
              <a:rPr lang="ru-RU" dirty="0"/>
              <a:t>Не следует смешивать крапиву двудомную с крапивой </a:t>
            </a:r>
            <a:r>
              <a:rPr lang="ru-RU" dirty="0" smtClean="0"/>
              <a:t>жгучей.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0" i="1" dirty="0" smtClean="0">
                <a:latin typeface="Arial" pitchFamily="34" charset="0"/>
                <a:cs typeface="Arial" pitchFamily="34" charset="0"/>
              </a:rPr>
              <a:t>Крапива двудомная — </a:t>
            </a:r>
            <a:r>
              <a:rPr lang="en-US" sz="3200" b="0" i="1" dirty="0" err="1" smtClean="0">
                <a:latin typeface="Arial" pitchFamily="34" charset="0"/>
                <a:cs typeface="Arial" pitchFamily="34" charset="0"/>
              </a:rPr>
              <a:t>Urtica</a:t>
            </a:r>
            <a:r>
              <a:rPr lang="en-US" sz="32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i="1" dirty="0" err="1" smtClean="0">
                <a:latin typeface="Arial" pitchFamily="34" charset="0"/>
                <a:cs typeface="Arial" pitchFamily="34" charset="0"/>
              </a:rPr>
              <a:t>dioica</a:t>
            </a:r>
            <a:r>
              <a:rPr lang="en-US" sz="3200" b="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i="1" dirty="0" smtClean="0">
                <a:latin typeface="Arial" pitchFamily="34" charset="0"/>
                <a:cs typeface="Arial" pitchFamily="34" charset="0"/>
              </a:rPr>
              <a:t>Семейство   крапивных — </a:t>
            </a:r>
            <a:r>
              <a:rPr lang="en-US" sz="3200" b="0" i="1" dirty="0" err="1" smtClean="0">
                <a:latin typeface="Arial" pitchFamily="34" charset="0"/>
                <a:cs typeface="Arial" pitchFamily="34" charset="0"/>
              </a:rPr>
              <a:t>Urticaceae</a:t>
            </a:r>
            <a:endParaRPr lang="ru-RU" sz="3200" dirty="0"/>
          </a:p>
        </p:txBody>
      </p:sp>
      <p:pic>
        <p:nvPicPr>
          <p:cNvPr id="4" name="Содержимое 3" descr="004_1280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500500" cy="4392488"/>
          </a:xfrm>
        </p:spPr>
      </p:pic>
      <p:sp>
        <p:nvSpPr>
          <p:cNvPr id="8" name="Прямоугольник 7"/>
          <p:cNvSpPr/>
          <p:nvPr/>
        </p:nvSpPr>
        <p:spPr>
          <a:xfrm>
            <a:off x="4644008" y="1052736"/>
            <a:ext cx="4086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Основное действие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общеукрепляющее, кровоостанавливающее, мочегонное, противовоспалительное.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Эффективна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при астении, малокровии, артериальной гипотензии; используется при неврозах, эпилепсии, атеросклерозе. Хороший эффект у больных хроническим бронхитом, бронхиальной астмой, туберкулезом легких, коклюшем. Рекомендована при многих заболеваниях печени и желчевыводящих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путей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Обладает противовоспалительным действием, особенно выраженным при патологии мочевыделительной системы. Применяется при гинекологических заболеваниях, протекающих с кровотечениями и кровоизлияниями. Назначается при подагре, ревматизме, диатезах, экземе, геморрое. Повышает лактацию у кормящих женщин. Понижает уровень сахара у больных сахарным диабетом.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6612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Принимаемый внутрь сок или настой крапивы ускоряет заживление ран, язв, свищей за счет ускорения процессов регенерации пораженных тканей. Свежий сок молодой крапивы применяется при желчнокаменной и почечнокаменной болезнях. Для этих же целей назначается корень и семя крапивы. Показано применение крапивы при лечении аллергических отеков кожи и сенной лихорадке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926976"/>
          </a:xfrm>
        </p:spPr>
        <p:txBody>
          <a:bodyPr/>
          <a:lstStyle/>
          <a:p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Тысячелистник обыкновенный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Achillea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millefolium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Семейство сложноцветных —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Compositae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Тысячелист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3" y="1628800"/>
            <a:ext cx="3687960" cy="3024336"/>
          </a:xfrm>
        </p:spPr>
      </p:pic>
      <p:sp>
        <p:nvSpPr>
          <p:cNvPr id="5" name="Прямоугольник 4"/>
          <p:cNvSpPr/>
          <p:nvPr/>
        </p:nvSpPr>
        <p:spPr>
          <a:xfrm>
            <a:off x="3779912" y="1556792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Многолетнее</a:t>
            </a:r>
            <a:r>
              <a:rPr lang="ru-RU" dirty="0" smtClean="0"/>
              <a:t>, травянистое до 60 </a:t>
            </a:r>
            <a:r>
              <a:rPr lang="ru-RU" i="1" dirty="0" smtClean="0"/>
              <a:t>см</a:t>
            </a:r>
            <a:r>
              <a:rPr lang="ru-RU" dirty="0" smtClean="0"/>
              <a:t> высотой растение. Корни тонкие, многочисленные, на толстом, почти ползучем корневище. Стебли прямые, тонкие, голые или опушенные. Листья очередные, стеблевые, сидячие, прикорневые, черешковые, линейные, </a:t>
            </a:r>
            <a:r>
              <a:rPr lang="ru-RU" dirty="0" err="1" smtClean="0"/>
              <a:t>дважды-трижды</a:t>
            </a:r>
            <a:r>
              <a:rPr lang="ru-RU" dirty="0" smtClean="0"/>
              <a:t> </a:t>
            </a:r>
            <a:r>
              <a:rPr lang="ru-RU" dirty="0" err="1" smtClean="0"/>
              <a:t>перисторассеченные</a:t>
            </a:r>
            <a:r>
              <a:rPr lang="ru-RU" dirty="0" smtClean="0"/>
              <a:t> с заостренными дольками. Цветки мелкие, краевые белые, язычковые, средние — трубчатые, желтые, собраны в корзинки и щитковидные соцветия. Цветоложе выпуклое, пленчатое. Плоды — семянки бурые, белоокаймленные. Цветет с июня по сентябрь.</a:t>
            </a:r>
          </a:p>
          <a:p>
            <a:r>
              <a:rPr lang="ru-RU" dirty="0" smtClean="0"/>
              <a:t>Лекарственным сырьем являются трава (</a:t>
            </a:r>
            <a:r>
              <a:rPr lang="ru-RU" dirty="0" err="1" smtClean="0"/>
              <a:t>Herba</a:t>
            </a:r>
            <a:r>
              <a:rPr lang="ru-RU" dirty="0" smtClean="0"/>
              <a:t> </a:t>
            </a:r>
            <a:r>
              <a:rPr lang="ru-RU" dirty="0" err="1" smtClean="0"/>
              <a:t>Millefolii</a:t>
            </a:r>
            <a:r>
              <a:rPr lang="ru-RU" dirty="0" smtClean="0"/>
              <a:t>) и цветки (</a:t>
            </a:r>
            <a:r>
              <a:rPr lang="ru-RU" dirty="0" err="1" smtClean="0"/>
              <a:t>Flores</a:t>
            </a:r>
            <a:r>
              <a:rPr lang="ru-RU" dirty="0" smtClean="0"/>
              <a:t> </a:t>
            </a:r>
            <a:r>
              <a:rPr lang="ru-RU" dirty="0" err="1" smtClean="0"/>
              <a:t>Millefolii</a:t>
            </a:r>
            <a:r>
              <a:rPr lang="ru-RU" dirty="0" smtClean="0"/>
              <a:t> </a:t>
            </a:r>
            <a:r>
              <a:rPr lang="ru-RU" dirty="0" err="1" smtClean="0"/>
              <a:t>seu</a:t>
            </a:r>
            <a:r>
              <a:rPr lang="ru-RU" dirty="0" smtClean="0"/>
              <a:t> </a:t>
            </a:r>
            <a:r>
              <a:rPr lang="ru-RU" dirty="0" err="1" smtClean="0"/>
              <a:t>Summitatus</a:t>
            </a:r>
            <a:r>
              <a:rPr lang="ru-RU" dirty="0" smtClean="0"/>
              <a:t>), собранные в период цветения растения. Сушатся в тени на воздухе или под крышей, на чердаках и в сушилках.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Конфликтология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Конфликтолог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онфликтологи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фликтология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фликтология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бщий доклад">
  <a:themeElements>
    <a:clrScheme name="Общий доклад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Общий доклад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бщий доклад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имоно">
  <a:themeElements>
    <a:clrScheme name="Кимоно 8">
      <a:dk1>
        <a:srgbClr val="000000"/>
      </a:dk1>
      <a:lt1>
        <a:srgbClr val="F0EED8"/>
      </a:lt1>
      <a:dk2>
        <a:srgbClr val="666729"/>
      </a:dk2>
      <a:lt2>
        <a:srgbClr val="3F3B19"/>
      </a:lt2>
      <a:accent1>
        <a:srgbClr val="E9D47D"/>
      </a:accent1>
      <a:accent2>
        <a:srgbClr val="D4DD91"/>
      </a:accent2>
      <a:accent3>
        <a:srgbClr val="F6F5E9"/>
      </a:accent3>
      <a:accent4>
        <a:srgbClr val="000000"/>
      </a:accent4>
      <a:accent5>
        <a:srgbClr val="F2E6BF"/>
      </a:accent5>
      <a:accent6>
        <a:srgbClr val="C0C883"/>
      </a:accent6>
      <a:hlink>
        <a:srgbClr val="9D943F"/>
      </a:hlink>
      <a:folHlink>
        <a:srgbClr val="C9C177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бзор проекта">
  <a:themeElements>
    <a:clrScheme name="Обзор проекта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EFEFD">
                <a:gamma/>
                <a:shade val="46275"/>
                <a:invGamma/>
              </a:srgbClr>
            </a:gs>
            <a:gs pos="50000">
              <a:srgbClr val="CEFEFD"/>
            </a:gs>
            <a:gs pos="100000">
              <a:srgbClr val="CEFEFD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134</TotalTime>
  <Words>1147</Words>
  <Application>Microsoft Office PowerPoint</Application>
  <PresentationFormat>Экран (4:3)</PresentationFormat>
  <Paragraphs>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Тема1</vt:lpstr>
      <vt:lpstr>Клен</vt:lpstr>
      <vt:lpstr>Общий доклад</vt:lpstr>
      <vt:lpstr>Сотрудничество</vt:lpstr>
      <vt:lpstr>Кимоно</vt:lpstr>
      <vt:lpstr>Обзор проекта</vt:lpstr>
      <vt:lpstr>Оформление по умолчанию</vt:lpstr>
      <vt:lpstr>План</vt:lpstr>
      <vt:lpstr>Слайд 1</vt:lpstr>
      <vt:lpstr>Слайд 2</vt:lpstr>
      <vt:lpstr>Слайд 3</vt:lpstr>
      <vt:lpstr>Слайд 4</vt:lpstr>
      <vt:lpstr>Слайд 5</vt:lpstr>
      <vt:lpstr>Пастушья сумка — Capsella bursa pastoris Семейство крестоцветных — Cruciferae </vt:lpstr>
      <vt:lpstr>Крапива двудомная — Urtica dioica Семейство   крапивных — Urticaceae </vt:lpstr>
      <vt:lpstr>Крапива двудомная — Urtica dioica Семейство   крапивных — Urticaceae</vt:lpstr>
      <vt:lpstr>Тысячелистник обыкновенный — Achillea millefolium Семейство сложноцветных — Compositae </vt:lpstr>
      <vt:lpstr>Тысячелистник обыкновенный — Achillea millefolium Семейство сложноцветных — Compositae</vt:lpstr>
      <vt:lpstr>Горец перечный, перец водяной — Polygonum hydropiper Семейство гречишных — Polygonaceae </vt:lpstr>
      <vt:lpstr>Горец перечный, перец водяной — Polygonum hydropiper Семейство гречишных — Polygonaceae</vt:lpstr>
      <vt:lpstr>Барбарис обыкновенный — Berberis vulgaris Семейство барбарисовых — Berberidaceae </vt:lpstr>
      <vt:lpstr>Барбарис обыкновенный — Berberis vulgaris Семейство барбарисовых — Berberidaceae </vt:lpstr>
      <vt:lpstr>Гвоздика разноцветная — Dianthus versicolor Fisch. Семейство гвоздичных — Caryophyllaceae </vt:lpstr>
      <vt:lpstr>Гвоздика разноцветная — Dianthus versicolor Fisch. Семейство гвоздичных — Caryophyllaceae </vt:lpstr>
      <vt:lpstr>Горец почечуйный, почечуйная трава — Polygonum persicaria.  Семейство гречишных — Polygonaceae </vt:lpstr>
      <vt:lpstr>Горец почечуйный, почечуйная трава — Polygonum persicaria.  Семейство гречишных — Polygonaceae </vt:lpstr>
      <vt:lpstr>Калина обыкновенная — Viburnum opulus Семейство жимолостных — Caprifoliaceae </vt:lpstr>
      <vt:lpstr>Калина обыкновенная — Viburnum opulus Семейство жимолостных — Caprifoliaceae </vt:lpstr>
      <vt:lpstr>Кошачья лапка двудомная — Antennaria dioica L. Gaertn. Семейство сложноцветных — Compositae </vt:lpstr>
      <vt:lpstr>Кошачья лапка двудомная — Antennaria dioica L. Gaertn. Семейство сложноцветных — Compositae </vt:lpstr>
      <vt:lpstr>Спорынья, маточные рожки — Claviceps purpurea Tulasne. Семейство — Hypocreaceae из класса сумчатых грибов — Ascomycetes </vt:lpstr>
      <vt:lpstr>Спорынья, маточные рожки — Claviceps purpurea Tulasne. Семейство — Hypocreaceae из класса сумчатых грибов — Ascomycetes </vt:lpstr>
      <vt:lpstr>Кровохлебка лекарственная </vt:lpstr>
      <vt:lpstr>Яснотка белая (глухая крапива) </vt:lpstr>
      <vt:lpstr>Софора японская </vt:lpstr>
      <vt:lpstr>Лагохилус опьяняющий (Lagochilus inebrians) семейства губоцветных (Labiatae). 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warwara</dc:creator>
  <cp:lastModifiedBy>warwara</cp:lastModifiedBy>
  <cp:revision>15</cp:revision>
  <dcterms:created xsi:type="dcterms:W3CDTF">2012-03-29T09:59:48Z</dcterms:created>
  <dcterms:modified xsi:type="dcterms:W3CDTF">2012-03-29T14:30:58Z</dcterms:modified>
</cp:coreProperties>
</file>