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74" r:id="rId3"/>
    <p:sldId id="275" r:id="rId4"/>
    <p:sldId id="257" r:id="rId5"/>
    <p:sldId id="260" r:id="rId6"/>
    <p:sldId id="267" r:id="rId7"/>
    <p:sldId id="276" r:id="rId8"/>
    <p:sldId id="277" r:id="rId9"/>
    <p:sldId id="258" r:id="rId10"/>
    <p:sldId id="279" r:id="rId11"/>
    <p:sldId id="278" r:id="rId12"/>
    <p:sldId id="263" r:id="rId13"/>
    <p:sldId id="262" r:id="rId14"/>
    <p:sldId id="271" r:id="rId15"/>
  </p:sldIdLst>
  <p:sldSz cx="9144000" cy="6858000" type="screen4x3"/>
  <p:notesSz cx="6854825" cy="9664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39"/>
    <a:srgbClr val="00A249"/>
    <a:srgbClr val="008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55" d="100"/>
          <a:sy n="55" d="100"/>
        </p:scale>
        <p:origin x="-102" y="-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ANDRIY\PRESENTATION\Bank%20assurance%20Yalta\retail_2years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ANDRIY\PRESENTATION\Bank%20assurance%20Yalta\retail_2years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ANDRIY\PRESENTATION\Bank%20assurance%20Yalta\retail_2year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Динамика</a:t>
            </a:r>
            <a:r>
              <a:rPr lang="ru-RU" sz="1200" baseline="0">
                <a:latin typeface="Times New Roman" pitchFamily="18" charset="0"/>
                <a:cs typeface="Times New Roman" pitchFamily="18" charset="0"/>
              </a:rPr>
              <a:t> кредитного портфеля физ.лиц ТОП-25 банков по объему розничного портфеля *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1599593536383768"/>
          <c:y val="0.2541610785298723"/>
          <c:w val="0.74745252128356243"/>
          <c:h val="0.5171209368059767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Лист5!$C$48:$E$48</c:f>
              <c:numCache>
                <c:formatCode>dd/mm/yyyy</c:formatCode>
                <c:ptCount val="3"/>
                <c:pt idx="0">
                  <c:v>39630</c:v>
                </c:pt>
                <c:pt idx="1">
                  <c:v>39995</c:v>
                </c:pt>
                <c:pt idx="2">
                  <c:v>40360</c:v>
                </c:pt>
              </c:numCache>
            </c:numRef>
          </c:cat>
          <c:val>
            <c:numRef>
              <c:f>Лист5!$C$49:$E$49</c:f>
              <c:numCache>
                <c:formatCode>#,##0.0</c:formatCode>
                <c:ptCount val="3"/>
                <c:pt idx="0">
                  <c:v>223.71371032995475</c:v>
                </c:pt>
                <c:pt idx="1">
                  <c:v>212.51526827951918</c:v>
                </c:pt>
                <c:pt idx="2">
                  <c:v>178.07720572430972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21"/>
        <c:axId val="69868544"/>
        <c:axId val="81658624"/>
      </c:barChart>
      <c:dateAx>
        <c:axId val="69868544"/>
        <c:scaling>
          <c:orientation val="minMax"/>
          <c:max val="40360"/>
          <c:min val="39630"/>
        </c:scaling>
        <c:delete val="1"/>
        <c:axPos val="b"/>
        <c:numFmt formatCode="[$-F800]dddd\,\ mmmm\ dd\,\ yyyy" sourceLinked="0"/>
        <c:majorTickMark val="out"/>
        <c:minorTickMark val="none"/>
        <c:tickLblPos val="none"/>
        <c:crossAx val="81658624"/>
        <c:crosses val="autoZero"/>
        <c:auto val="1"/>
        <c:lblOffset val="100"/>
        <c:baseTimeUnit val="years"/>
        <c:majorUnit val="1"/>
        <c:majorTimeUnit val="years"/>
        <c:minorUnit val="1"/>
        <c:minorTimeUnit val="years"/>
      </c:dateAx>
      <c:valAx>
        <c:axId val="816586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 sz="1100">
                    <a:latin typeface="Times New Roman" pitchFamily="18" charset="0"/>
                    <a:cs typeface="Times New Roman" pitchFamily="18" charset="0"/>
                  </a:rPr>
                  <a:t>Объем выданных кредитов физ.лицам,</a:t>
                </a:r>
                <a:r>
                  <a:rPr lang="ru-RU" sz="1100" baseline="0">
                    <a:latin typeface="Times New Roman" pitchFamily="18" charset="0"/>
                    <a:cs typeface="Times New Roman" pitchFamily="18" charset="0"/>
                  </a:rPr>
                  <a:t> млрд.грн.</a:t>
                </a:r>
                <a:endParaRPr lang="ru-RU" sz="11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3.2299155866264438E-2"/>
              <c:y val="0.17219127075226093"/>
            </c:manualLayout>
          </c:layout>
          <c:overlay val="0"/>
        </c:title>
        <c:numFmt formatCode="#,##0.0" sourceLinked="1"/>
        <c:majorTickMark val="out"/>
        <c:minorTickMark val="none"/>
        <c:tickLblPos val="nextTo"/>
        <c:crossAx val="69868544"/>
        <c:crossesAt val="39630"/>
        <c:crossBetween val="between"/>
      </c:valAx>
    </c:plotArea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Динамика</a:t>
            </a:r>
            <a:r>
              <a:rPr lang="ru-RU" sz="1200" baseline="0">
                <a:latin typeface="Times New Roman" pitchFamily="18" charset="0"/>
                <a:cs typeface="Times New Roman" pitchFamily="18" charset="0"/>
              </a:rPr>
              <a:t> собранных чистых страховых платежей страховщиками Украины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1599593536383777"/>
          <c:y val="0.2541610785298723"/>
          <c:w val="0.74745252128356243"/>
          <c:h val="0.5171209368059767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Лист5!$C$48:$E$48</c:f>
              <c:numCache>
                <c:formatCode>dd/mm/yyyy</c:formatCode>
                <c:ptCount val="3"/>
                <c:pt idx="0">
                  <c:v>39630</c:v>
                </c:pt>
                <c:pt idx="1">
                  <c:v>39995</c:v>
                </c:pt>
                <c:pt idx="2">
                  <c:v>40360</c:v>
                </c:pt>
              </c:numCache>
            </c:numRef>
          </c:cat>
          <c:val>
            <c:numRef>
              <c:f>Лист5!$C$58:$C$60</c:f>
              <c:numCache>
                <c:formatCode>0.0</c:formatCode>
                <c:ptCount val="3"/>
                <c:pt idx="0">
                  <c:v>12.4</c:v>
                </c:pt>
                <c:pt idx="1">
                  <c:v>16</c:v>
                </c:pt>
                <c:pt idx="2">
                  <c:v>12.7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21"/>
        <c:axId val="81701504"/>
        <c:axId val="81715584"/>
      </c:barChart>
      <c:dateAx>
        <c:axId val="81701504"/>
        <c:scaling>
          <c:orientation val="minMax"/>
          <c:max val="40360"/>
          <c:min val="39630"/>
        </c:scaling>
        <c:delete val="1"/>
        <c:axPos val="b"/>
        <c:numFmt formatCode="[$-F800]dddd\,\ mmmm\ dd\,\ yyyy" sourceLinked="0"/>
        <c:majorTickMark val="out"/>
        <c:minorTickMark val="none"/>
        <c:tickLblPos val="none"/>
        <c:crossAx val="81715584"/>
        <c:crosses val="autoZero"/>
        <c:auto val="1"/>
        <c:lblOffset val="100"/>
        <c:baseTimeUnit val="years"/>
        <c:majorUnit val="1"/>
        <c:majorTimeUnit val="years"/>
        <c:minorUnit val="1"/>
        <c:minorTimeUnit val="years"/>
      </c:dateAx>
      <c:valAx>
        <c:axId val="817155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r>
                  <a:rPr lang="ru-RU" sz="1200" baseline="0">
                    <a:latin typeface="Arial" pitchFamily="34" charset="0"/>
                    <a:cs typeface="Arial" pitchFamily="34" charset="0"/>
                  </a:rPr>
                  <a:t>млрд.грн.</a:t>
                </a:r>
                <a:endParaRPr lang="ru-RU" sz="120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7.7855774459805183E-2"/>
              <c:y val="0.38233665895620661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81701504"/>
        <c:crossesAt val="39630"/>
        <c:crossBetween val="between"/>
      </c:valAx>
    </c:plotArea>
    <c:plotVisOnly val="1"/>
    <c:dispBlanksAs val="gap"/>
    <c:showDLblsOverMax val="0"/>
  </c:chart>
  <c:spPr>
    <a:ln>
      <a:solidFill>
        <a:srgbClr val="4F81BD"/>
      </a:solidFill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Динамика</a:t>
            </a:r>
            <a:r>
              <a:rPr lang="ru-RU" sz="1400" baseline="0"/>
              <a:t> чистых комиссионных доходов украинских банков</a:t>
            </a:r>
            <a:endParaRPr lang="ru-RU" sz="14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1599593536383788"/>
          <c:y val="0.2541610785298723"/>
          <c:w val="0.74745252128356243"/>
          <c:h val="0.5171209368059767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Лист5!$C$48:$E$48</c:f>
              <c:numCache>
                <c:formatCode>dd/mm/yyyy</c:formatCode>
                <c:ptCount val="3"/>
                <c:pt idx="0">
                  <c:v>39630</c:v>
                </c:pt>
                <c:pt idx="1">
                  <c:v>39995</c:v>
                </c:pt>
                <c:pt idx="2">
                  <c:v>40360</c:v>
                </c:pt>
              </c:numCache>
            </c:numRef>
          </c:cat>
          <c:val>
            <c:numRef>
              <c:f>Лист5!$C$67:$C$69</c:f>
              <c:numCache>
                <c:formatCode>0.0</c:formatCode>
                <c:ptCount val="3"/>
                <c:pt idx="0">
                  <c:v>7</c:v>
                </c:pt>
                <c:pt idx="1">
                  <c:v>6.2</c:v>
                </c:pt>
                <c:pt idx="2">
                  <c:v>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21"/>
        <c:axId val="81745792"/>
        <c:axId val="81747328"/>
      </c:barChart>
      <c:dateAx>
        <c:axId val="81745792"/>
        <c:scaling>
          <c:orientation val="minMax"/>
          <c:max val="40360"/>
          <c:min val="39630"/>
        </c:scaling>
        <c:delete val="1"/>
        <c:axPos val="b"/>
        <c:numFmt formatCode="[$-F800]dddd\,\ mmmm\ dd\,\ yyyy" sourceLinked="0"/>
        <c:majorTickMark val="out"/>
        <c:minorTickMark val="none"/>
        <c:tickLblPos val="none"/>
        <c:crossAx val="81747328"/>
        <c:crosses val="autoZero"/>
        <c:auto val="1"/>
        <c:lblOffset val="100"/>
        <c:baseTimeUnit val="years"/>
        <c:majorUnit val="1"/>
        <c:majorTimeUnit val="years"/>
        <c:minorUnit val="1"/>
        <c:minorTimeUnit val="years"/>
      </c:dateAx>
      <c:valAx>
        <c:axId val="817473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r>
                  <a:rPr lang="ru-RU" sz="1200" baseline="0">
                    <a:latin typeface="Arial" pitchFamily="34" charset="0"/>
                    <a:cs typeface="Arial" pitchFamily="34" charset="0"/>
                  </a:rPr>
                  <a:t>млрд.грн.</a:t>
                </a:r>
                <a:endParaRPr lang="ru-RU" sz="120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7.4707308082181553E-2"/>
              <c:y val="0.34555549012357956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81745792"/>
        <c:crossesAt val="39630"/>
        <c:crossBetween val="between"/>
      </c:valAx>
    </c:plotArea>
    <c:plotVisOnly val="1"/>
    <c:dispBlanksAs val="gap"/>
    <c:showDLblsOverMax val="0"/>
  </c:chart>
  <c:spPr>
    <a:ln>
      <a:solidFill>
        <a:srgbClr val="4F81BD"/>
      </a:solidFill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0.25862</cdr:x>
      <cdr:y>0.79412</cdr:y>
    </cdr:from>
    <cdr:to>
      <cdr:x>0.44191</cdr:x>
      <cdr:y>0.87459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71570" y="1928826"/>
          <a:ext cx="759427" cy="195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900" dirty="0"/>
            <a:t>01.07.2008</a:t>
          </a:r>
        </a:p>
      </cdr:txBody>
    </cdr:sp>
  </cdr:relSizeAnchor>
  <cdr:relSizeAnchor xmlns:cdr="http://schemas.openxmlformats.org/drawingml/2006/chartDrawing">
    <cdr:from>
      <cdr:x>0.5</cdr:x>
      <cdr:y>0.79412</cdr:y>
    </cdr:from>
    <cdr:to>
      <cdr:x>0.68852</cdr:x>
      <cdr:y>0.86818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71702" y="1928826"/>
          <a:ext cx="781100" cy="179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900" dirty="0"/>
            <a:t>01.07.2009</a:t>
          </a:r>
        </a:p>
      </cdr:txBody>
    </cdr:sp>
  </cdr:relSizeAnchor>
  <cdr:relSizeAnchor xmlns:cdr="http://schemas.openxmlformats.org/drawingml/2006/chartDrawing">
    <cdr:from>
      <cdr:x>0.75862</cdr:x>
      <cdr:y>0.79412</cdr:y>
    </cdr:from>
    <cdr:to>
      <cdr:x>0.93901</cdr:x>
      <cdr:y>0.86177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143272" y="1928826"/>
          <a:ext cx="747412" cy="1643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900" dirty="0"/>
            <a:t>01.07.2010</a:t>
          </a:r>
        </a:p>
      </cdr:txBody>
    </cdr:sp>
  </cdr:relSizeAnchor>
  <cdr:relSizeAnchor xmlns:cdr="http://schemas.openxmlformats.org/drawingml/2006/chartDrawing">
    <cdr:from>
      <cdr:x>0.29014</cdr:x>
      <cdr:y>0.88592</cdr:y>
    </cdr:from>
    <cdr:to>
      <cdr:x>0.81044</cdr:x>
      <cdr:y>0.96925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28750" y="2843731"/>
          <a:ext cx="2562226" cy="2674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000"/>
            <a:t>* с учетом изменения курсов валют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0.2882</cdr:x>
      <cdr:y>0.79891</cdr:y>
    </cdr:from>
    <cdr:to>
      <cdr:x>0.4386</cdr:x>
      <cdr:y>0.8772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73541" y="1951873"/>
          <a:ext cx="612409" cy="1912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2007г. 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0.52632</cdr:x>
      <cdr:y>0.81872</cdr:y>
    </cdr:from>
    <cdr:to>
      <cdr:x>0.64912</cdr:x>
      <cdr:y>0.90644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43140" y="2000264"/>
          <a:ext cx="500066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2008г.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0.78947</cdr:x>
      <cdr:y>0.81872</cdr:y>
    </cdr:from>
    <cdr:to>
      <cdr:x>0.91839</cdr:x>
      <cdr:y>0.88418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214710" y="2000264"/>
          <a:ext cx="524961" cy="159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2009г.</a:t>
          </a:r>
          <a:endParaRPr lang="ru-RU" sz="10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0.23984</cdr:x>
      <cdr:y>0.81871</cdr:y>
    </cdr:from>
    <cdr:to>
      <cdr:x>0.47776</cdr:x>
      <cdr:y>0.90204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81095" y="2362864"/>
          <a:ext cx="1171580" cy="2404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1000" dirty="0"/>
            <a:t>I </a:t>
          </a:r>
          <a:r>
            <a:rPr lang="ru-RU" sz="1000" dirty="0"/>
            <a:t>полугодие 2008</a:t>
          </a:r>
        </a:p>
      </cdr:txBody>
    </cdr:sp>
  </cdr:relSizeAnchor>
  <cdr:relSizeAnchor xmlns:cdr="http://schemas.openxmlformats.org/drawingml/2006/chartDrawing">
    <cdr:from>
      <cdr:x>0.47389</cdr:x>
      <cdr:y>0.81871</cdr:y>
    </cdr:from>
    <cdr:to>
      <cdr:x>0.7118</cdr:x>
      <cdr:y>0.90204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33620" y="2362864"/>
          <a:ext cx="1171580" cy="2404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1000" dirty="0"/>
            <a:t>I </a:t>
          </a:r>
          <a:r>
            <a:rPr lang="ru-RU" sz="1000" dirty="0"/>
            <a:t>полугодие 2009</a:t>
          </a:r>
        </a:p>
      </cdr:txBody>
    </cdr:sp>
  </cdr:relSizeAnchor>
  <cdr:relSizeAnchor xmlns:cdr="http://schemas.openxmlformats.org/drawingml/2006/chartDrawing">
    <cdr:from>
      <cdr:x>0.71567</cdr:x>
      <cdr:y>0.82201</cdr:y>
    </cdr:from>
    <cdr:to>
      <cdr:x>0.95358</cdr:x>
      <cdr:y>0.90534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524245" y="2372389"/>
          <a:ext cx="1171580" cy="2404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1000" dirty="0"/>
            <a:t>I </a:t>
          </a:r>
          <a:r>
            <a:rPr lang="ru-RU" sz="1000" dirty="0"/>
            <a:t>полугодие 2010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424" cy="4832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2815" y="0"/>
            <a:ext cx="2970424" cy="4832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CC4CB-C89B-4F20-A4D6-570F4DE6DB5C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1238" y="725488"/>
            <a:ext cx="4832350" cy="3624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3" y="4590733"/>
            <a:ext cx="5483860" cy="4349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179788"/>
            <a:ext cx="2970424" cy="4832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2815" y="9179788"/>
            <a:ext cx="2970424" cy="4832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7BFC6-855D-400F-80FF-EE99B7670E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50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7BFC6-855D-400F-80FF-EE99B7670E2F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D05B-EA3B-428A-A8C4-A543DE8A746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8645-DD3E-4783-BB9C-C3B0003A8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D05B-EA3B-428A-A8C4-A543DE8A746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8645-DD3E-4783-BB9C-C3B0003A8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D05B-EA3B-428A-A8C4-A543DE8A746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8645-DD3E-4783-BB9C-C3B0003A8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D05B-EA3B-428A-A8C4-A543DE8A746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8645-DD3E-4783-BB9C-C3B0003A8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D05B-EA3B-428A-A8C4-A543DE8A746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8645-DD3E-4783-BB9C-C3B0003A8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D05B-EA3B-428A-A8C4-A543DE8A746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8645-DD3E-4783-BB9C-C3B0003A8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D05B-EA3B-428A-A8C4-A543DE8A746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8645-DD3E-4783-BB9C-C3B0003A8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D05B-EA3B-428A-A8C4-A543DE8A746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8645-DD3E-4783-BB9C-C3B0003A8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D05B-EA3B-428A-A8C4-A543DE8A746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8645-DD3E-4783-BB9C-C3B0003A8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D05B-EA3B-428A-A8C4-A543DE8A746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8645-DD3E-4783-BB9C-C3B0003A8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D05B-EA3B-428A-A8C4-A543DE8A746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78645-DD3E-4783-BB9C-C3B0003A8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7D05B-EA3B-428A-A8C4-A543DE8A746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78645-DD3E-4783-BB9C-C3B0003A8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2857496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Verdana" pitchFamily="34" charset="0"/>
              </a:rPr>
              <a:t>«Необходимость и значимость дальнейшего развития банкострахования в Украине»</a:t>
            </a:r>
            <a:endParaRPr lang="ru-RU" sz="2400" b="1" i="1" dirty="0"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868" y="600076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823B"/>
                </a:solidFill>
                <a:latin typeface="Verdana" pitchFamily="34" charset="0"/>
              </a:rPr>
              <a:t>Ялта-2010</a:t>
            </a:r>
            <a:endParaRPr lang="ru-RU" b="1" i="1" dirty="0">
              <a:solidFill>
                <a:srgbClr val="00823B"/>
              </a:solidFill>
              <a:latin typeface="Verdana" pitchFamily="34" charset="0"/>
            </a:endParaRPr>
          </a:p>
        </p:txBody>
      </p:sp>
      <p:sp>
        <p:nvSpPr>
          <p:cNvPr id="7" name="Rectangle 180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57224" y="285728"/>
            <a:ext cx="79502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sz="3200" b="1" dirty="0">
                <a:solidFill>
                  <a:srgbClr val="339966"/>
                </a:solidFill>
                <a:latin typeface="Arial" charset="0"/>
              </a:rPr>
              <a:t>Банк «Финансы и Кредит»</a:t>
            </a:r>
            <a:endParaRPr lang="en-US" sz="3200" b="1" dirty="0">
              <a:solidFill>
                <a:srgbClr val="339966"/>
              </a:solidFill>
              <a:latin typeface="Arial" charset="0"/>
            </a:endParaRPr>
          </a:p>
        </p:txBody>
      </p:sp>
      <p:pic>
        <p:nvPicPr>
          <p:cNvPr id="8" name="Picture 1799" descr="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000108"/>
            <a:ext cx="1174750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3000396" cy="26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0034" y="3429001"/>
            <a:ext cx="8286808" cy="2554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latin typeface="Verdana" pitchFamily="34" charset="0"/>
              </a:rPr>
              <a:t>В данных условиях, оптимальным способом для банков избежать рисков банкротства компаний, невыплаты страхового возмещения, и ущерба имиджу является…..</a:t>
            </a:r>
          </a:p>
          <a:p>
            <a:pPr algn="just"/>
            <a:endParaRPr lang="ru-RU" sz="2000" b="1" i="1" dirty="0" smtClean="0">
              <a:latin typeface="Verdana" pitchFamily="34" charset="0"/>
            </a:endParaRPr>
          </a:p>
          <a:p>
            <a:pPr algn="ctr"/>
            <a:r>
              <a:rPr lang="uk-UA" sz="2000" b="1" i="1" dirty="0" smtClean="0">
                <a:solidFill>
                  <a:srgbClr val="FF0000"/>
                </a:solidFill>
                <a:latin typeface="Verdana" pitchFamily="34" charset="0"/>
              </a:rPr>
              <a:t>РАЗВИТИЕ БАНКОСТРАХОВАНИЯ С РОДСТВЕННОЙ СТРАХОВОЙ КОМПАНИЕЙ</a:t>
            </a:r>
            <a:r>
              <a:rPr lang="ru-RU" sz="2000" b="1" i="1" dirty="0" smtClean="0">
                <a:solidFill>
                  <a:srgbClr val="FF0000"/>
                </a:solidFill>
                <a:latin typeface="Verdana" pitchFamily="34" charset="0"/>
              </a:rPr>
              <a:t>!</a:t>
            </a:r>
          </a:p>
          <a:p>
            <a:pPr algn="just"/>
            <a:endParaRPr lang="ru-RU" sz="2000" b="1" i="1" dirty="0"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857232"/>
            <a:ext cx="8286808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457200" indent="-457200" algn="ctr">
              <a:spcBef>
                <a:spcPts val="600"/>
              </a:spcBef>
              <a:spcAft>
                <a:spcPts val="600"/>
              </a:spcAft>
            </a:pPr>
            <a:r>
              <a:rPr lang="ru-RU" sz="1600" i="1" dirty="0" smtClean="0">
                <a:latin typeface="Verdana" pitchFamily="34" charset="0"/>
              </a:rPr>
              <a:t>      На сегодня страховой рынок Украины характеризуется наличием большого количества участников (более 400 участников)!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034" y="2143116"/>
            <a:ext cx="8286808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457200" indent="-457200" algn="ctr">
              <a:spcBef>
                <a:spcPts val="600"/>
              </a:spcBef>
              <a:spcAft>
                <a:spcPts val="600"/>
              </a:spcAft>
            </a:pPr>
            <a:r>
              <a:rPr lang="ru-RU" sz="1600" i="1" dirty="0" smtClean="0">
                <a:latin typeface="Verdana" pitchFamily="34" charset="0"/>
              </a:rPr>
              <a:t>      Основная деятельность значительной части страховиков связана не со страхованием рисков, а является оптимизационной!  </a:t>
            </a:r>
          </a:p>
        </p:txBody>
      </p:sp>
      <p:sp>
        <p:nvSpPr>
          <p:cNvPr id="15" name="Стрелка вниз 31"/>
          <p:cNvSpPr>
            <a:spLocks noChangeArrowheads="1"/>
          </p:cNvSpPr>
          <p:nvPr/>
        </p:nvSpPr>
        <p:spPr bwMode="auto">
          <a:xfrm>
            <a:off x="4500562" y="1500174"/>
            <a:ext cx="214314" cy="571504"/>
          </a:xfrm>
          <a:prstGeom prst="downArrow">
            <a:avLst>
              <a:gd name="adj1" fmla="val 50000"/>
              <a:gd name="adj2" fmla="val 50001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buFont typeface="Wingdings" pitchFamily="2" charset="2"/>
              <a:buChar char="§"/>
              <a:tabLst>
                <a:tab pos="190500" algn="l"/>
              </a:tabLst>
            </a:pP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6" name="Стрелка вниз 31"/>
          <p:cNvSpPr>
            <a:spLocks noChangeArrowheads="1"/>
          </p:cNvSpPr>
          <p:nvPr/>
        </p:nvSpPr>
        <p:spPr bwMode="auto">
          <a:xfrm>
            <a:off x="4500562" y="2786058"/>
            <a:ext cx="214314" cy="571504"/>
          </a:xfrm>
          <a:prstGeom prst="downArrow">
            <a:avLst>
              <a:gd name="adj1" fmla="val 50000"/>
              <a:gd name="adj2" fmla="val 50001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buFont typeface="Wingdings" pitchFamily="2" charset="2"/>
              <a:buChar char="§"/>
              <a:tabLst>
                <a:tab pos="190500" algn="l"/>
              </a:tabLst>
            </a:pP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3000396" cy="26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58" y="500042"/>
            <a:ext cx="8429684" cy="61436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i="1" dirty="0" smtClean="0">
                <a:latin typeface="Verdana" pitchFamily="34" charset="0"/>
              </a:rPr>
              <a:t>Некоторые особенности банкострахования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i="1" dirty="0" smtClean="0">
                <a:latin typeface="Verdana" pitchFamily="34" charset="0"/>
              </a:rPr>
              <a:t>  Страховые продукты требуют активного продвижения, «навязывания» их клиентам (в отличие от банковских продуктов, которые преимущественно продаются «по запросу»).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i="1" dirty="0" smtClean="0">
                <a:latin typeface="Verdana" pitchFamily="34" charset="0"/>
              </a:rPr>
              <a:t>  При </a:t>
            </a:r>
            <a:r>
              <a:rPr lang="ru-RU" i="1" dirty="0" err="1" smtClean="0">
                <a:latin typeface="Verdana" pitchFamily="34" charset="0"/>
              </a:rPr>
              <a:t>банкостраховании</a:t>
            </a:r>
            <a:r>
              <a:rPr lang="ru-RU" i="1" dirty="0" smtClean="0">
                <a:latin typeface="Verdana" pitchFamily="34" charset="0"/>
              </a:rPr>
              <a:t> иногда возникает конфликт интересов (когда некоторые продукты банка схожие со страховыми продуктами).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i="1" dirty="0" smtClean="0">
                <a:latin typeface="Verdana" pitchFamily="34" charset="0"/>
              </a:rPr>
              <a:t>  Когда банкострахование поставлено на поток - теряется персонализированное сопровождение страховой услуги.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i="1" dirty="0" smtClean="0">
                <a:latin typeface="Verdana" pitchFamily="34" charset="0"/>
              </a:rPr>
              <a:t>  Визиты клиентов в отделения банков крайне недлительны, поэтому мало времени, чтобы разъяснить специфику некоторых страховок.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i="1" dirty="0" smtClean="0">
                <a:latin typeface="Verdana" pitchFamily="34" charset="0"/>
              </a:rPr>
              <a:t>  Негибкость (</a:t>
            </a:r>
            <a:r>
              <a:rPr lang="ru-RU" i="1" dirty="0" err="1" smtClean="0">
                <a:latin typeface="Verdana" pitchFamily="34" charset="0"/>
              </a:rPr>
              <a:t>стандартизированность</a:t>
            </a:r>
            <a:r>
              <a:rPr lang="ru-RU" i="1" dirty="0" smtClean="0">
                <a:latin typeface="Verdana" pitchFamily="34" charset="0"/>
              </a:rPr>
              <a:t>) страховых продуктов в </a:t>
            </a:r>
            <a:r>
              <a:rPr lang="ru-RU" i="1" dirty="0" err="1" smtClean="0">
                <a:latin typeface="Verdana" pitchFamily="34" charset="0"/>
              </a:rPr>
              <a:t>банкостраховании</a:t>
            </a:r>
            <a:r>
              <a:rPr lang="ru-RU" i="1" dirty="0" smtClean="0">
                <a:latin typeface="Verdana" pitchFamily="34" charset="0"/>
              </a:rPr>
              <a:t> ( при необходимости их нельзя подстроить под отдельного клиента).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i="1" dirty="0" smtClean="0">
                <a:latin typeface="Verdana" pitchFamily="34" charset="0"/>
              </a:rPr>
              <a:t>  Необходимость разработки для банков эффективной системы отбора партнеров-страховщиков для </a:t>
            </a:r>
            <a:r>
              <a:rPr lang="ru-RU" i="1" dirty="0" err="1" smtClean="0">
                <a:latin typeface="Verdana" pitchFamily="34" charset="0"/>
              </a:rPr>
              <a:t>банкострахования</a:t>
            </a:r>
            <a:r>
              <a:rPr lang="ru-RU" i="1" dirty="0" smtClean="0">
                <a:latin typeface="Verdana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3000396" cy="26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20" y="928670"/>
            <a:ext cx="8429684" cy="46474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000" b="1" i="1" dirty="0" smtClean="0">
                <a:latin typeface="Verdana" pitchFamily="34" charset="0"/>
              </a:rPr>
              <a:t>Проблемы развития банкострахования в Украине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i="1" dirty="0" smtClean="0">
                <a:latin typeface="Verdana" pitchFamily="34" charset="0"/>
              </a:rPr>
              <a:t> отсутствие благоприятного климата для развития в первую очередь пенсионных программ и страхования жизни;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i="1" dirty="0" smtClean="0">
                <a:latin typeface="Verdana" pitchFamily="34" charset="0"/>
              </a:rPr>
              <a:t> низкая платежеспособность населения и невысокий уровень финансовой грамотности;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i="1" dirty="0" smtClean="0">
                <a:latin typeface="Verdana" pitchFamily="34" charset="0"/>
              </a:rPr>
              <a:t> недостаточность актуальной информации о деятельности страховщиков;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i="1" dirty="0" smtClean="0">
                <a:latin typeface="Verdana" pitchFamily="34" charset="0"/>
              </a:rPr>
              <a:t> ограниченное количество страховщиков с многолетней историей и безупречной деловой репутацией;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i="1" dirty="0" smtClean="0">
                <a:latin typeface="Verdana" pitchFamily="34" charset="0"/>
              </a:rPr>
              <a:t> всеобщее снижение доверия к банкам и страховым компаниям;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i="1" dirty="0" smtClean="0">
                <a:latin typeface="Verdana" pitchFamily="34" charset="0"/>
              </a:rPr>
              <a:t> неподготовленность персонала банков для продажи некоторых видов страховых продуктов, необходимы дополнительные тренинги.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3000396" cy="26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58" y="571480"/>
            <a:ext cx="8501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000" b="1" i="1" dirty="0" smtClean="0">
                <a:latin typeface="Verdana" pitchFamily="34" charset="0"/>
              </a:rPr>
              <a:t>Значимость развития банкострахования в Украине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34" y="1357298"/>
            <a:ext cx="8215370" cy="44012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i="1" dirty="0" smtClean="0">
                <a:latin typeface="Verdana" pitchFamily="34" charset="0"/>
              </a:rPr>
              <a:t>  Активное продвижение отечественными банками страховых продуктов будет стимулировать рост рынка сбережений, то есть это один из методов наращивания долгосрочных банковских ресурсов. 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ru-RU" sz="2000" i="1" dirty="0" smtClean="0">
              <a:latin typeface="Verdana" pitchFamily="34" charset="0"/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i="1" dirty="0" smtClean="0">
                <a:latin typeface="Verdana" pitchFamily="34" charset="0"/>
              </a:rPr>
              <a:t>  Клиент будет получать доступ к широкому продуктовому </a:t>
            </a:r>
            <a:r>
              <a:rPr lang="ru-RU" sz="2000" i="1" dirty="0" err="1" smtClean="0">
                <a:latin typeface="Verdana" pitchFamily="34" charset="0"/>
              </a:rPr>
              <a:t>миксу</a:t>
            </a:r>
            <a:r>
              <a:rPr lang="ru-RU" sz="2000" i="1" dirty="0" smtClean="0">
                <a:latin typeface="Verdana" pitchFamily="34" charset="0"/>
              </a:rPr>
              <a:t> – комплексному пакету финансовых услуг, включающему банковские и страховые продукты.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ru-RU" sz="2000" i="1" dirty="0" smtClean="0">
              <a:latin typeface="Verdana" pitchFamily="34" charset="0"/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i="1" dirty="0" smtClean="0">
                <a:latin typeface="Verdana" pitchFamily="34" charset="0"/>
              </a:rPr>
              <a:t>  Банкострахование стимулирует появление новых инновационных продуктов на страховом рынке.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3000396" cy="26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857224" y="857232"/>
            <a:ext cx="7145338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4000" b="1" dirty="0"/>
              <a:t>СПАСИБО ЗА ВНИМАНИЕ!</a:t>
            </a:r>
          </a:p>
          <a:p>
            <a:pPr algn="ctr">
              <a:buFont typeface="Wingdings" pitchFamily="2" charset="2"/>
              <a:buNone/>
            </a:pPr>
            <a:r>
              <a:rPr lang="en-US" sz="3600" b="1" dirty="0"/>
              <a:t>www.fcbank.com.ua</a:t>
            </a:r>
            <a:endParaRPr lang="ru-RU" sz="3600" b="1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500298" y="4929198"/>
            <a:ext cx="36576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dirty="0"/>
              <a:t>Центральный офис Банка:</a:t>
            </a:r>
            <a:br>
              <a:rPr lang="ru-RU" dirty="0"/>
            </a:br>
            <a:r>
              <a:rPr lang="ru-RU" dirty="0"/>
              <a:t>04050, г. Киев, ул. Артема, 60</a:t>
            </a:r>
            <a:br>
              <a:rPr lang="ru-RU" dirty="0"/>
            </a:br>
            <a:r>
              <a:rPr lang="ru-RU" dirty="0"/>
              <a:t>тел.:  +(38044) 490-68-70</a:t>
            </a:r>
            <a:br>
              <a:rPr lang="ru-RU" dirty="0"/>
            </a:br>
            <a:r>
              <a:rPr lang="ru-RU" dirty="0"/>
              <a:t>факс: +(38044) 238-24-65</a:t>
            </a:r>
          </a:p>
        </p:txBody>
      </p:sp>
      <p:pic>
        <p:nvPicPr>
          <p:cNvPr id="7" name="Рисунок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143116"/>
            <a:ext cx="4000528" cy="250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3000396" cy="26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5720" y="714357"/>
            <a:ext cx="850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Verdana" pitchFamily="34" charset="0"/>
              </a:rPr>
              <a:t>На сегодня основу банкострахования в Украине составляет страхование залогового имущества заемщиков банков!</a:t>
            </a:r>
          </a:p>
          <a:p>
            <a:pPr algn="just"/>
            <a:endParaRPr lang="ru-RU" sz="2000" i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2214555"/>
            <a:ext cx="8715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Verdana" pitchFamily="34" charset="0"/>
              </a:rPr>
              <a:t>С одной стороны – банки минимизируют риски потери залога, с другой - страховые компании  получают новых клиентов и связанные с ними страховые платежи</a:t>
            </a:r>
          </a:p>
          <a:p>
            <a:pPr algn="just"/>
            <a:endParaRPr lang="ru-RU" sz="2000" i="1" dirty="0">
              <a:latin typeface="Verdan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571876"/>
            <a:ext cx="450059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низ 31"/>
          <p:cNvSpPr>
            <a:spLocks noChangeArrowheads="1"/>
          </p:cNvSpPr>
          <p:nvPr/>
        </p:nvSpPr>
        <p:spPr bwMode="auto">
          <a:xfrm>
            <a:off x="4500562" y="1785926"/>
            <a:ext cx="357188" cy="390538"/>
          </a:xfrm>
          <a:prstGeom prst="downArrow">
            <a:avLst>
              <a:gd name="adj1" fmla="val 50000"/>
              <a:gd name="adj2" fmla="val 50001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buFont typeface="Wingdings" pitchFamily="2" charset="2"/>
              <a:buChar char="§"/>
              <a:tabLst>
                <a:tab pos="190500" algn="l"/>
              </a:tabLst>
            </a:pP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3000396" cy="26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5720" y="642918"/>
            <a:ext cx="8501122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Verdana" pitchFamily="34" charset="0"/>
              </a:rPr>
              <a:t>До последнего времени </a:t>
            </a:r>
            <a:r>
              <a:rPr lang="ru-RU" sz="2000" i="1" dirty="0" err="1" smtClean="0">
                <a:latin typeface="Verdana" pitchFamily="34" charset="0"/>
              </a:rPr>
              <a:t>банкострахование</a:t>
            </a:r>
            <a:r>
              <a:rPr lang="ru-RU" sz="2000" i="1" dirty="0" smtClean="0">
                <a:latin typeface="Verdana" pitchFamily="34" charset="0"/>
              </a:rPr>
              <a:t> в виде страхования банковских залогов обеспечивало страховщикам от 30% до 80% всех собранных страховых платежей!</a:t>
            </a:r>
          </a:p>
          <a:p>
            <a:pPr algn="just"/>
            <a:endParaRPr lang="ru-RU" sz="2000" i="1" dirty="0"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2143116"/>
            <a:ext cx="8501122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Verdana" pitchFamily="34" charset="0"/>
              </a:rPr>
              <a:t>По нашим расчетам, только в 2008г. страховые компании получили более 2 млрд. грн. страховых платежей от заемщиков банков при страховании КАСКО купленных в 2008г. в кредит легковых автомобилей!</a:t>
            </a:r>
            <a:endParaRPr lang="ru-RU" sz="2000" i="1" dirty="0"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5429264"/>
            <a:ext cx="8429684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Verdana" pitchFamily="34" charset="0"/>
              </a:rPr>
              <a:t>Но в условиях финансово-экономического кризиса эффективность работы банковских учреждений и страховых компаний начала резко падать!  </a:t>
            </a:r>
            <a:endParaRPr lang="ru-RU" sz="2000" i="1" dirty="0"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4500570"/>
            <a:ext cx="1062991" cy="85725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85720" y="3643314"/>
            <a:ext cx="8501122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Verdana" pitchFamily="34" charset="0"/>
              </a:rPr>
              <a:t>На 01.07.2008 объем размещенных депозитов страховых компаний на счетах у банков превышал 6 млрд. грн.!</a:t>
            </a:r>
            <a:endParaRPr lang="ru-RU" sz="2000" i="1" dirty="0">
              <a:latin typeface="Verdan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5572140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/>
            <a:endParaRPr lang="ru-RU" sz="2400" i="1" dirty="0" smtClean="0">
              <a:solidFill>
                <a:srgbClr val="009A46"/>
              </a:solidFill>
              <a:latin typeface="Verdana" pitchFamily="34" charset="0"/>
            </a:endParaRPr>
          </a:p>
          <a:p>
            <a:pPr algn="just"/>
            <a:endParaRPr lang="ru-RU" sz="2400" i="1" dirty="0">
              <a:solidFill>
                <a:srgbClr val="009A46"/>
              </a:solidFill>
              <a:latin typeface="Verdan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3000396" cy="26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85720" y="5214951"/>
            <a:ext cx="8643998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Verdana" pitchFamily="34" charset="0"/>
              </a:rPr>
              <a:t>Падение объемов кредитования и доходов у банков, и страховых платежей у страховщиков свидетельствует о необходимости углубления развития банкострахования в Украине – </a:t>
            </a:r>
            <a:r>
              <a:rPr lang="ru-RU" sz="1600" b="1" i="1" u="sng" dirty="0" smtClean="0">
                <a:latin typeface="Verdana" pitchFamily="34" charset="0"/>
              </a:rPr>
              <a:t>организации продаж через отделения банков страховых продуктов клиентам, которые не являются заемщиками банков</a:t>
            </a:r>
            <a:r>
              <a:rPr lang="ru-RU" sz="1600" b="1" i="1" dirty="0" smtClean="0">
                <a:latin typeface="Verdana" pitchFamily="34" charset="0"/>
              </a:rPr>
              <a:t>.</a:t>
            </a:r>
            <a:endParaRPr lang="ru-RU" sz="1600" i="1" dirty="0">
              <a:latin typeface="Verdana" pitchFamily="34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428596" y="571480"/>
          <a:ext cx="4143404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4714876" y="571480"/>
          <a:ext cx="4071966" cy="2443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2500298" y="3071810"/>
          <a:ext cx="4033849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3000396" cy="26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58" y="571480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i="1" dirty="0" smtClean="0">
                <a:latin typeface="Verdana" pitchFamily="34" charset="0"/>
              </a:rPr>
              <a:t>Зарубежный опыт банкострахования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596" y="1142984"/>
            <a:ext cx="8286808" cy="53860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12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sz="2000" i="1" dirty="0" smtClean="0">
                <a:latin typeface="Verdana" pitchFamily="34" charset="0"/>
              </a:rPr>
              <a:t>Около 90% европейских банков занимается банкострахованием.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000" i="1" dirty="0" smtClean="0">
              <a:latin typeface="Verdana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i="1" dirty="0" smtClean="0">
                <a:latin typeface="Verdana" pitchFamily="34" charset="0"/>
              </a:rPr>
              <a:t>Во Франции практически 100% банков занимается банкострахованием.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000" i="1" dirty="0" smtClean="0">
              <a:latin typeface="Verdana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i="1" dirty="0" smtClean="0">
                <a:latin typeface="Verdana" pitchFamily="34" charset="0"/>
              </a:rPr>
              <a:t>Большинство проданных страховых продуктов  связаны со страхованием жизни клиентов банков.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000" i="1" dirty="0" smtClean="0">
              <a:latin typeface="Verdana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i="1" dirty="0" smtClean="0">
                <a:latin typeface="Verdana" pitchFamily="34" charset="0"/>
              </a:rPr>
              <a:t>В Европе доходы от продаж страховых продуктов в некоторых банках составляют более 15% совокупных доходов этих банков.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000" i="1" dirty="0" smtClean="0">
              <a:latin typeface="Verdana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i="1" dirty="0" smtClean="0">
                <a:latin typeface="Verdana" pitchFamily="34" charset="0"/>
              </a:rPr>
              <a:t>При </a:t>
            </a:r>
            <a:r>
              <a:rPr lang="ru-RU" sz="2000" i="1" dirty="0" err="1" smtClean="0">
                <a:latin typeface="Verdana" pitchFamily="34" charset="0"/>
              </a:rPr>
              <a:t>банкостраховании</a:t>
            </a:r>
            <a:r>
              <a:rPr lang="ru-RU" sz="2000" i="1" dirty="0" smtClean="0">
                <a:latin typeface="Verdana" pitchFamily="34" charset="0"/>
              </a:rPr>
              <a:t> клиент, выбирая страховой продукт, обращает внимание на бренд банка иногда в большей мере, чем на бренд страховой компании.</a:t>
            </a:r>
          </a:p>
          <a:p>
            <a:pPr algn="just"/>
            <a:endParaRPr lang="ru-RU" sz="12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3000396" cy="26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58" y="500042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i="1" dirty="0" smtClean="0">
                <a:latin typeface="Verdana" pitchFamily="34" charset="0"/>
              </a:rPr>
              <a:t>Расширение услуг банкострахования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786" y="1000108"/>
            <a:ext cx="7786742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400" i="1" dirty="0" smtClean="0">
                <a:latin typeface="Verdana" pitchFamily="34" charset="0"/>
              </a:rPr>
              <a:t>Продукты банкострахования можно разделить на две группы: </a:t>
            </a:r>
            <a:r>
              <a:rPr lang="ru-RU" sz="2400" b="1" i="1" dirty="0" smtClean="0">
                <a:latin typeface="Verdana" pitchFamily="34" charset="0"/>
              </a:rPr>
              <a:t>А)</a:t>
            </a:r>
            <a:r>
              <a:rPr lang="ru-RU" sz="2400" i="1" dirty="0" smtClean="0">
                <a:latin typeface="Verdana" pitchFamily="34" charset="0"/>
              </a:rPr>
              <a:t> простые </a:t>
            </a:r>
            <a:r>
              <a:rPr lang="ru-RU" sz="2400" b="1" i="1" dirty="0" smtClean="0">
                <a:latin typeface="Verdana" pitchFamily="34" charset="0"/>
              </a:rPr>
              <a:t>Б) </a:t>
            </a:r>
            <a:r>
              <a:rPr lang="ru-RU" sz="2400" i="1" dirty="0" smtClean="0">
                <a:latin typeface="Verdana" pitchFamily="34" charset="0"/>
              </a:rPr>
              <a:t>сложные:</a:t>
            </a:r>
            <a:endParaRPr lang="ru-RU" i="1" dirty="0" smtClean="0">
              <a:latin typeface="Verdana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57422" y="2071679"/>
            <a:ext cx="4362450" cy="428628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Банк</a:t>
            </a: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3571868" y="2857496"/>
            <a:ext cx="1943100" cy="642942"/>
          </a:xfrm>
          <a:prstGeom prst="ellipse">
            <a:avLst/>
          </a:prstGeom>
          <a:solidFill>
            <a:srgbClr val="FFFF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Сотрудник страховой компании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142976" y="3286124"/>
            <a:ext cx="2305054" cy="771525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Простые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страховые услуги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3714744" y="3786190"/>
            <a:ext cx="1714500" cy="771525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Сложные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страховые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продукты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5643570" y="3286124"/>
            <a:ext cx="2428892" cy="785818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Комбинированные финансовые услуги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357422" y="4929198"/>
            <a:ext cx="4362450" cy="500065"/>
          </a:xfrm>
          <a:prstGeom prst="rect">
            <a:avLst/>
          </a:prstGeom>
          <a:solidFill>
            <a:srgbClr val="8DB3E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К Л И Е Н 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4393405" y="2678901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4429124" y="3643314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4394199" y="4749809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2178827" y="2893215"/>
            <a:ext cx="785820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6107918" y="2893215"/>
            <a:ext cx="785819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2143902" y="4499776"/>
            <a:ext cx="8572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6072198" y="4500570"/>
            <a:ext cx="8572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71472" y="5643578"/>
            <a:ext cx="8286808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457200" indent="-457200" algn="ctr">
              <a:spcBef>
                <a:spcPts val="600"/>
              </a:spcBef>
              <a:spcAft>
                <a:spcPts val="600"/>
              </a:spcAft>
            </a:pPr>
            <a:r>
              <a:rPr lang="ru-RU" i="1" dirty="0" smtClean="0">
                <a:latin typeface="Verdana" pitchFamily="34" charset="0"/>
              </a:rPr>
              <a:t>     Продажу простых (стандартизированных) страховых продуктов осуществляет сотрудник банка, сложные – при помощи сотрудника страховой компании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3000396" cy="26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14348" y="857232"/>
            <a:ext cx="8072494" cy="42473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b="1" i="1" dirty="0" smtClean="0">
                <a:latin typeface="Verdana" pitchFamily="34" charset="0"/>
              </a:rPr>
              <a:t>	В наших условиях целесообразно развивать банкострахование путем внедрения продаж через сети банков простых страховых продуктов: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2000" i="1" dirty="0" smtClean="0">
                <a:latin typeface="Verdana" pitchFamily="34" charset="0"/>
              </a:rPr>
              <a:t> автогражданка;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2000" i="1" dirty="0" smtClean="0">
                <a:latin typeface="Verdana" pitchFamily="34" charset="0"/>
              </a:rPr>
              <a:t> медицинское страхование;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2000" i="1" dirty="0" smtClean="0">
                <a:latin typeface="Verdana" pitchFamily="34" charset="0"/>
              </a:rPr>
              <a:t> страхование от несчастных случаев;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2000" i="1" dirty="0" smtClean="0">
                <a:latin typeface="Verdana" pitchFamily="34" charset="0"/>
              </a:rPr>
              <a:t> страхование жизни/на дожитие;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2000" i="1" dirty="0" smtClean="0">
                <a:latin typeface="Verdana" pitchFamily="34" charset="0"/>
              </a:rPr>
              <a:t> накопительные программы на обучение;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2000" i="1" dirty="0" smtClean="0">
                <a:latin typeface="Verdana" pitchFamily="34" charset="0"/>
              </a:rPr>
              <a:t> пенсионные программы;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2000" i="1" dirty="0" smtClean="0">
                <a:latin typeface="Verdana" pitchFamily="34" charset="0"/>
              </a:rPr>
              <a:t>туристические страховки.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5572140"/>
            <a:ext cx="807249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latin typeface="Verdana" pitchFamily="34" charset="0"/>
              </a:rPr>
              <a:t>Организация продаж данных страховых продуктов связана с наименьшими затратами для банков и страховых компаний!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643182"/>
            <a:ext cx="214314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3000396" cy="26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58" y="571480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i="1" dirty="0" smtClean="0">
                <a:latin typeface="Verdana" pitchFamily="34" charset="0"/>
              </a:rPr>
              <a:t>Потенциал развития услуг банкострахования очень огромный!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20" y="1500174"/>
            <a:ext cx="642942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</a:pPr>
            <a:r>
              <a:rPr lang="ru-RU" sz="1600" i="1" dirty="0" smtClean="0">
                <a:latin typeface="Verdana" pitchFamily="34" charset="0"/>
              </a:rPr>
              <a:t>     </a:t>
            </a:r>
            <a:r>
              <a:rPr lang="ru-RU" sz="1600" b="1" i="1" dirty="0" smtClean="0">
                <a:latin typeface="Verdana" pitchFamily="34" charset="0"/>
              </a:rPr>
              <a:t>А)  </a:t>
            </a:r>
            <a:r>
              <a:rPr lang="ru-RU" sz="1600" i="1" dirty="0" smtClean="0">
                <a:latin typeface="Verdana" pitchFamily="34" charset="0"/>
              </a:rPr>
              <a:t>На начало 2010г. из 46 млн.чел. населения страны менее чем у 0,5 млн. чел. или 1% были договора страхования жизни.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2571744"/>
            <a:ext cx="642942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</a:pPr>
            <a:r>
              <a:rPr lang="ru-RU" sz="1600" i="1" dirty="0" smtClean="0">
                <a:latin typeface="Verdana" pitchFamily="34" charset="0"/>
              </a:rPr>
              <a:t>   </a:t>
            </a:r>
            <a:r>
              <a:rPr lang="ru-RU" sz="1600" b="1" i="1" dirty="0" smtClean="0">
                <a:latin typeface="Verdana" pitchFamily="34" charset="0"/>
              </a:rPr>
              <a:t> Б)  </a:t>
            </a:r>
            <a:r>
              <a:rPr lang="ru-RU" sz="1600" i="1" dirty="0" smtClean="0">
                <a:latin typeface="Verdana" pitchFamily="34" charset="0"/>
              </a:rPr>
              <a:t>Доля граждан, застрахованных в системе добровольного медицинского страхования не превышает 5%.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3643314"/>
            <a:ext cx="642942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</a:pPr>
            <a:r>
              <a:rPr lang="ru-RU" sz="1600" i="1" dirty="0" smtClean="0">
                <a:latin typeface="Verdana" pitchFamily="34" charset="0"/>
              </a:rPr>
              <a:t>    </a:t>
            </a:r>
            <a:r>
              <a:rPr lang="ru-RU" sz="1600" b="1" i="1" dirty="0" smtClean="0">
                <a:latin typeface="Verdana" pitchFamily="34" charset="0"/>
              </a:rPr>
              <a:t>В)  </a:t>
            </a:r>
            <a:r>
              <a:rPr lang="ru-RU" sz="1600" i="1" dirty="0" smtClean="0">
                <a:latin typeface="Verdana" pitchFamily="34" charset="0"/>
              </a:rPr>
              <a:t>По данным МТСБУ в Украине зарегистрировано более 9 млн. транспортных средств, которые формируют потенциал возможных продаж ОСАГО.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20" y="5572140"/>
            <a:ext cx="642942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</a:pPr>
            <a:r>
              <a:rPr lang="ru-RU" sz="1600" i="1" dirty="0" smtClean="0">
                <a:latin typeface="Verdana" pitchFamily="34" charset="0"/>
              </a:rPr>
              <a:t>    </a:t>
            </a:r>
            <a:r>
              <a:rPr lang="ru-RU" sz="1600" b="1" i="1" dirty="0" smtClean="0">
                <a:latin typeface="Verdana" pitchFamily="34" charset="0"/>
              </a:rPr>
              <a:t>Д) </a:t>
            </a:r>
            <a:r>
              <a:rPr lang="ru-RU" sz="1600" i="1" dirty="0" smtClean="0">
                <a:latin typeface="Verdana" pitchFamily="34" charset="0"/>
              </a:rPr>
              <a:t>От продажи страховых продуктов на 1 млрд. грн. комиссионные банков могут составлять от </a:t>
            </a:r>
            <a:r>
              <a:rPr lang="en-US" sz="1600" i="1" dirty="0" smtClean="0">
                <a:latin typeface="Verdana" pitchFamily="34" charset="0"/>
              </a:rPr>
              <a:t>             </a:t>
            </a:r>
            <a:r>
              <a:rPr lang="ru-RU" sz="1600" i="1" dirty="0" smtClean="0">
                <a:latin typeface="Verdana" pitchFamily="34" charset="0"/>
              </a:rPr>
              <a:t>150 млн. грн.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720" y="4714884"/>
            <a:ext cx="642942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</a:pPr>
            <a:r>
              <a:rPr lang="ru-RU" sz="1600" i="1" dirty="0" smtClean="0">
                <a:latin typeface="Verdana" pitchFamily="34" charset="0"/>
              </a:rPr>
              <a:t>    </a:t>
            </a:r>
            <a:r>
              <a:rPr lang="ru-RU" sz="1600" b="1" i="1" dirty="0" smtClean="0">
                <a:latin typeface="Verdana" pitchFamily="34" charset="0"/>
              </a:rPr>
              <a:t>Г) </a:t>
            </a:r>
            <a:r>
              <a:rPr lang="ru-RU" sz="1600" i="1" dirty="0" smtClean="0">
                <a:latin typeface="Verdana" pitchFamily="34" charset="0"/>
              </a:rPr>
              <a:t>Региональная сеть банковских учреждений превышает  21 тыс. точек продаж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500306"/>
            <a:ext cx="1893107" cy="286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3000396" cy="26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58" y="857232"/>
            <a:ext cx="7929618" cy="5355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i="1" dirty="0" smtClean="0">
                <a:latin typeface="Verdana" pitchFamily="34" charset="0"/>
              </a:rPr>
              <a:t>Основные выгоды банкострахования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</a:pPr>
            <a:r>
              <a:rPr lang="ru-RU" sz="2400" i="1" u="sng" dirty="0" smtClean="0">
                <a:latin typeface="Verdana" pitchFamily="34" charset="0"/>
              </a:rPr>
              <a:t>Для банков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1600" i="1" dirty="0" smtClean="0">
                <a:latin typeface="Verdana" pitchFamily="34" charset="0"/>
              </a:rPr>
              <a:t>Дополнительные комиссионные доходы;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1600" i="1" dirty="0" smtClean="0">
                <a:latin typeface="Verdana" pitchFamily="34" charset="0"/>
              </a:rPr>
              <a:t>Диверсификация деятельности;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1600" i="1" dirty="0" smtClean="0">
                <a:latin typeface="Verdana" pitchFamily="34" charset="0"/>
              </a:rPr>
              <a:t>Получение долгосрочного денежного ресурса;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1600" i="1" dirty="0" smtClean="0">
                <a:latin typeface="Verdana" pitchFamily="34" charset="0"/>
              </a:rPr>
              <a:t>Привязка клиентов через </a:t>
            </a:r>
            <a:r>
              <a:rPr lang="ru-RU" sz="1600" i="1" dirty="0" err="1" smtClean="0">
                <a:latin typeface="Verdana" pitchFamily="34" charset="0"/>
              </a:rPr>
              <a:t>кросс-продажи</a:t>
            </a:r>
            <a:r>
              <a:rPr lang="ru-RU" sz="1600" i="1" dirty="0" smtClean="0">
                <a:latin typeface="Verdana" pitchFamily="34" charset="0"/>
              </a:rPr>
              <a:t>.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</a:pPr>
            <a:r>
              <a:rPr lang="ru-RU" sz="2400" i="1" u="sng" dirty="0" smtClean="0">
                <a:latin typeface="Verdana" pitchFamily="34" charset="0"/>
              </a:rPr>
              <a:t>Для страховщиков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1600" i="1" dirty="0" smtClean="0">
                <a:latin typeface="Verdana" pitchFamily="34" charset="0"/>
              </a:rPr>
              <a:t>Увеличение количества клиентов;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1600" i="1" dirty="0" smtClean="0">
                <a:latin typeface="Verdana" pitchFamily="34" charset="0"/>
              </a:rPr>
              <a:t>Быстрый охват рынка без построения собственной агентской сети; </a:t>
            </a:r>
            <a:endParaRPr lang="en-US" sz="1600" i="1" dirty="0" smtClean="0">
              <a:latin typeface="Verdana" pitchFamily="34" charset="0"/>
            </a:endParaRP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1600" i="1" dirty="0" smtClean="0">
                <a:latin typeface="Verdana" pitchFamily="34" charset="0"/>
              </a:rPr>
              <a:t>Снижение расходов и диверсификация каналов продаж;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1600" i="1" dirty="0" smtClean="0">
                <a:latin typeface="Verdana" pitchFamily="34" charset="0"/>
              </a:rPr>
              <a:t>Проникновение страховых услуг в самые отдаленные места</a:t>
            </a:r>
            <a:r>
              <a:rPr lang="en-US" sz="1600" i="1" dirty="0" smtClean="0">
                <a:latin typeface="Verdana" pitchFamily="34" charset="0"/>
              </a:rPr>
              <a:t> </a:t>
            </a:r>
            <a:r>
              <a:rPr lang="ru-RU" sz="1600" i="1" dirty="0" smtClean="0">
                <a:latin typeface="Verdana" pitchFamily="34" charset="0"/>
              </a:rPr>
              <a:t>страны;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1600" i="1" dirty="0" smtClean="0">
                <a:latin typeface="Verdana" pitchFamily="34" charset="0"/>
              </a:rPr>
              <a:t>Доступ к банковским клиентам.</a:t>
            </a:r>
            <a:endParaRPr lang="ru-RU" sz="2400" i="1" dirty="0"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357430"/>
            <a:ext cx="21336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3039</TotalTime>
  <Words>869</Words>
  <Application>Microsoft Office PowerPoint</Application>
  <PresentationFormat>Экран (4:3)</PresentationFormat>
  <Paragraphs>102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USN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sernetsky</dc:creator>
  <cp:lastModifiedBy>ZooM</cp:lastModifiedBy>
  <cp:revision>356</cp:revision>
  <dcterms:created xsi:type="dcterms:W3CDTF">2010-08-20T11:43:57Z</dcterms:created>
  <dcterms:modified xsi:type="dcterms:W3CDTF">2013-12-15T00:21:10Z</dcterms:modified>
</cp:coreProperties>
</file>