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FEF9-78AD-4BEC-B95D-52D6ED3AF2D5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37A5-EB31-49FA-A428-C90413CED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FEF9-78AD-4BEC-B95D-52D6ED3AF2D5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37A5-EB31-49FA-A428-C90413CED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FEF9-78AD-4BEC-B95D-52D6ED3AF2D5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37A5-EB31-49FA-A428-C90413CED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FEF9-78AD-4BEC-B95D-52D6ED3AF2D5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37A5-EB31-49FA-A428-C90413CED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FEF9-78AD-4BEC-B95D-52D6ED3AF2D5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37A5-EB31-49FA-A428-C90413CED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FEF9-78AD-4BEC-B95D-52D6ED3AF2D5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37A5-EB31-49FA-A428-C90413CED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FEF9-78AD-4BEC-B95D-52D6ED3AF2D5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37A5-EB31-49FA-A428-C90413CED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FEF9-78AD-4BEC-B95D-52D6ED3AF2D5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37A5-EB31-49FA-A428-C90413CED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FEF9-78AD-4BEC-B95D-52D6ED3AF2D5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37A5-EB31-49FA-A428-C90413CED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FEF9-78AD-4BEC-B95D-52D6ED3AF2D5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B37A5-EB31-49FA-A428-C90413CED1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0FEF9-78AD-4BEC-B95D-52D6ED3AF2D5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8B37A5-EB31-49FA-A428-C90413CED16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D0FEF9-78AD-4BEC-B95D-52D6ED3AF2D5}" type="datetimeFigureOut">
              <a:rPr lang="ru-RU" smtClean="0"/>
              <a:t>08.04.2012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8B37A5-EB31-49FA-A428-C90413CED16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Тема: «Подобные слагаемые»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Выполнила учитель математики: </a:t>
            </a:r>
            <a:r>
              <a:rPr lang="ru-RU" dirty="0" err="1" smtClean="0"/>
              <a:t>Суляйманова</a:t>
            </a:r>
            <a:r>
              <a:rPr lang="ru-RU" dirty="0" smtClean="0"/>
              <a:t> А.Т.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П. 41(правила), №1304, №13059(</a:t>
            </a:r>
            <a:r>
              <a:rPr lang="ru-RU" sz="3200" dirty="0" err="1" smtClean="0"/>
              <a:t>б,г,д</a:t>
            </a:r>
            <a:r>
              <a:rPr lang="ru-RU" sz="3200" dirty="0" smtClean="0"/>
              <a:t>).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ЗНАТЬ ПОНЯТИЕ ПОДОБНЫХ СЛАГАЕМЫХ</a:t>
            </a:r>
          </a:p>
          <a:p>
            <a:r>
              <a:rPr lang="ru-RU" dirty="0" smtClean="0"/>
              <a:t>УМЕТЬ ПРИВОДИТЬ ПОДОБНЫЕ СЛАГАЕМЫЕ</a:t>
            </a:r>
          </a:p>
          <a:p>
            <a:r>
              <a:rPr lang="ru-RU" dirty="0" smtClean="0"/>
              <a:t>РАЗВИВАТЬ ЛОГИЧЕСКОЕ МЫШЛЕНИЕ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УСТНЫЙ СЧЕТ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-30 + 70                           -30 - (-70)</a:t>
            </a:r>
          </a:p>
          <a:p>
            <a:pPr>
              <a:buNone/>
            </a:pPr>
            <a:r>
              <a:rPr lang="ru-RU" sz="3200" dirty="0" smtClean="0"/>
              <a:t>  -30 – 70                           30 - (-70)</a:t>
            </a:r>
          </a:p>
          <a:p>
            <a:pPr>
              <a:buNone/>
            </a:pPr>
            <a:r>
              <a:rPr lang="ru-RU" sz="3200" dirty="0" smtClean="0"/>
              <a:t>  -(-30) +70                         -(-30) - (-70)</a:t>
            </a:r>
          </a:p>
          <a:p>
            <a:pPr>
              <a:buNone/>
            </a:pPr>
            <a:r>
              <a:rPr lang="ru-RU" sz="3200" dirty="0" smtClean="0"/>
              <a:t>  -30 + (-70)                        -30 - 30</a:t>
            </a:r>
          </a:p>
          <a:p>
            <a:pPr>
              <a:buNone/>
            </a:pPr>
            <a:r>
              <a:rPr lang="ru-RU" sz="3200" dirty="0" smtClean="0"/>
              <a:t>  0 – 70                                0 - (-30)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ИЗУЧЕНИЕ НОВОГО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Записать распределительное свойство умножения относительно сложения и вычитания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en-US" sz="4400" dirty="0" smtClean="0"/>
              <a:t>               </a:t>
            </a:r>
            <a:r>
              <a:rPr lang="ru-RU" sz="4400" dirty="0" smtClean="0"/>
              <a:t>(а + </a:t>
            </a:r>
            <a:r>
              <a:rPr lang="en-US" sz="4400" dirty="0" smtClean="0"/>
              <a:t>b</a:t>
            </a:r>
            <a:r>
              <a:rPr lang="ru-RU" sz="4400" dirty="0" smtClean="0"/>
              <a:t>)</a:t>
            </a:r>
            <a:r>
              <a:rPr lang="en-US" sz="4400" dirty="0" smtClean="0"/>
              <a:t>c = ac + </a:t>
            </a:r>
            <a:r>
              <a:rPr lang="en-US" sz="4400" dirty="0" err="1" smtClean="0"/>
              <a:t>bc</a:t>
            </a: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               (a – b)c = ac - </a:t>
            </a:r>
            <a:r>
              <a:rPr lang="en-US" sz="4400" dirty="0" err="1" smtClean="0"/>
              <a:t>bc</a:t>
            </a:r>
            <a:endParaRPr lang="ru-RU" sz="4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Упростите выражение: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en-US" sz="3200" dirty="0" smtClean="0"/>
              <a:t>2m - 7m + 3m = m(2-7+3) = m(-2) = -2m</a:t>
            </a:r>
            <a:r>
              <a:rPr lang="ru-RU" sz="3200" dirty="0" smtClean="0"/>
              <a:t>;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/>
              <a:t>2m, -7m, 3m – </a:t>
            </a:r>
            <a:r>
              <a:rPr lang="ru-RU" sz="3200" dirty="0" smtClean="0"/>
              <a:t>подобные слагаемые</a:t>
            </a:r>
          </a:p>
          <a:p>
            <a:pPr algn="ctr">
              <a:buNone/>
            </a:pPr>
            <a:r>
              <a:rPr lang="ru-RU" sz="3200" i="1" dirty="0" smtClean="0"/>
              <a:t>ПРАВИЛА: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Слагаемые, имеющие одинаковую буквенную часть, называют подобными слагаемыми.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Чтобы сложить (привести) подобные слагаемые, надо сложить их коэффициенты и результат умножить на общую буквенную часть.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ЗАКРЕПЛЕНИЕ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Раскрыть скобки:</a:t>
            </a:r>
          </a:p>
          <a:p>
            <a:pPr>
              <a:buNone/>
            </a:pPr>
            <a:r>
              <a:rPr lang="ru-RU" sz="3200" dirty="0" smtClean="0"/>
              <a:t>   (</a:t>
            </a:r>
            <a:r>
              <a:rPr lang="en-US" sz="3200" dirty="0" smtClean="0"/>
              <a:t>4a-3k+1)(-3)=4a(-3)+(-3k)(-3)+1(-3)=-12a=9k-3</a:t>
            </a:r>
          </a:p>
          <a:p>
            <a:r>
              <a:rPr lang="ru-RU" sz="3200" dirty="0" smtClean="0"/>
              <a:t>Выполнить действия:</a:t>
            </a:r>
          </a:p>
          <a:p>
            <a:pPr>
              <a:buNone/>
            </a:pPr>
            <a:r>
              <a:rPr lang="ru-RU" sz="3200" dirty="0" smtClean="0"/>
              <a:t>   5∙12 + 5∙8 = 5(12 + 8) = 100</a:t>
            </a:r>
          </a:p>
          <a:p>
            <a:r>
              <a:rPr lang="ru-RU" sz="3200" dirty="0" smtClean="0"/>
              <a:t>Привести подобные слагаемые:</a:t>
            </a:r>
          </a:p>
          <a:p>
            <a:pPr>
              <a:buNone/>
            </a:pPr>
            <a:r>
              <a:rPr lang="ru-RU" sz="3200" dirty="0" smtClean="0"/>
              <a:t>  -5х + 10х + 4х – 9х = </a:t>
            </a:r>
            <a:r>
              <a:rPr lang="ru-RU" sz="3200" dirty="0" err="1" smtClean="0"/>
              <a:t>х</a:t>
            </a:r>
            <a:r>
              <a:rPr lang="ru-RU" sz="3200" dirty="0" smtClean="0"/>
              <a:t>(-5 + 10 + 4 -9) = 0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ВЫПОЛНИТЬ САМОСТОЯТЕЛЬНО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№ 12829(</a:t>
            </a:r>
            <a:r>
              <a:rPr lang="ru-RU" sz="3200" dirty="0" err="1" smtClean="0"/>
              <a:t>г-е</a:t>
            </a:r>
            <a:r>
              <a:rPr lang="ru-RU" sz="3200" dirty="0" smtClean="0"/>
              <a:t>)</a:t>
            </a:r>
          </a:p>
          <a:p>
            <a:pPr>
              <a:buNone/>
            </a:pPr>
            <a:r>
              <a:rPr lang="ru-RU" sz="3200" dirty="0" smtClean="0"/>
              <a:t>Ответы: г)102; </a:t>
            </a:r>
            <a:r>
              <a:rPr lang="ru-RU" sz="3200" dirty="0" err="1" smtClean="0"/>
              <a:t>д</a:t>
            </a:r>
            <a:r>
              <a:rPr lang="ru-RU" sz="3200" dirty="0" smtClean="0"/>
              <a:t>)30; е)0,08</a:t>
            </a:r>
          </a:p>
          <a:p>
            <a:pPr>
              <a:buNone/>
            </a:pPr>
            <a:r>
              <a:rPr lang="ru-RU" sz="3200" dirty="0" smtClean="0"/>
              <a:t>№ 1283(</a:t>
            </a:r>
            <a:r>
              <a:rPr lang="ru-RU" sz="3200" dirty="0" err="1" smtClean="0"/>
              <a:t>в-е</a:t>
            </a:r>
            <a:r>
              <a:rPr lang="ru-RU" sz="3200" dirty="0" smtClean="0"/>
              <a:t>)</a:t>
            </a:r>
          </a:p>
          <a:p>
            <a:pPr>
              <a:buNone/>
            </a:pPr>
            <a:r>
              <a:rPr lang="ru-RU" sz="3200" dirty="0" smtClean="0"/>
              <a:t>Ответы: в)26р; г)0; </a:t>
            </a:r>
            <a:r>
              <a:rPr lang="ru-RU" sz="3200" dirty="0" err="1" smtClean="0"/>
              <a:t>д</a:t>
            </a:r>
            <a:r>
              <a:rPr lang="ru-RU" sz="3200" dirty="0" smtClean="0"/>
              <a:t>)-0,3а; е)-16,2</a:t>
            </a:r>
            <a:r>
              <a:rPr lang="en-US" sz="3200" dirty="0" smtClean="0"/>
              <a:t>n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№ 1284(</a:t>
            </a:r>
            <a:r>
              <a:rPr lang="ru-RU" sz="3200" dirty="0" err="1" smtClean="0"/>
              <a:t>а,г,и,к</a:t>
            </a:r>
            <a:r>
              <a:rPr lang="ru-RU" sz="3200" dirty="0" smtClean="0"/>
              <a:t>)</a:t>
            </a:r>
          </a:p>
          <a:p>
            <a:pPr>
              <a:buNone/>
            </a:pPr>
            <a:r>
              <a:rPr lang="ru-RU" sz="3200" dirty="0" smtClean="0"/>
              <a:t>Ответы: а)</a:t>
            </a:r>
            <a:r>
              <a:rPr lang="en-US" sz="3200" dirty="0" smtClean="0"/>
              <a:t>9a-9b</a:t>
            </a:r>
            <a:r>
              <a:rPr lang="ru-RU" sz="3200" dirty="0" smtClean="0"/>
              <a:t>;</a:t>
            </a:r>
            <a:r>
              <a:rPr lang="ru-RU" sz="3200" dirty="0" smtClean="0"/>
              <a:t> г)</a:t>
            </a:r>
            <a:r>
              <a:rPr lang="en-US" sz="3200" dirty="0" smtClean="0"/>
              <a:t>12a+5,8m;</a:t>
            </a:r>
            <a:r>
              <a:rPr lang="ru-RU" sz="3200" dirty="0" smtClean="0"/>
              <a:t> и)</a:t>
            </a:r>
            <a:r>
              <a:rPr lang="en-US" sz="3200" dirty="0" smtClean="0"/>
              <a:t>-8,8p+0,7k;</a:t>
            </a:r>
          </a:p>
          <a:p>
            <a:pPr>
              <a:buNone/>
            </a:pPr>
            <a:r>
              <a:rPr lang="ru-RU" sz="3200" dirty="0" smtClean="0"/>
              <a:t>к)</a:t>
            </a:r>
            <a:r>
              <a:rPr lang="en-US" sz="3200" dirty="0" smtClean="0"/>
              <a:t>0,1a-b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ЗАДАНИЯ НА ПОВТОРЕНИЕ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№ 1293(</a:t>
            </a:r>
            <a:r>
              <a:rPr lang="ru-RU" sz="3200" dirty="0" err="1" smtClean="0"/>
              <a:t>а,г</a:t>
            </a:r>
            <a:r>
              <a:rPr lang="ru-RU" sz="3200" dirty="0" smtClean="0"/>
              <a:t>)</a:t>
            </a:r>
          </a:p>
          <a:p>
            <a:pPr>
              <a:buNone/>
            </a:pPr>
            <a:r>
              <a:rPr lang="ru-RU" sz="3200" dirty="0" smtClean="0"/>
              <a:t>  Ответ: а) -4; г) -1,3.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№1301(1)</a:t>
            </a:r>
          </a:p>
          <a:p>
            <a:pPr>
              <a:buNone/>
            </a:pPr>
            <a:r>
              <a:rPr lang="ru-RU" sz="3200" dirty="0" smtClean="0"/>
              <a:t>  Ответ: 200 га.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Какие слагаемые называют подобными?</a:t>
            </a:r>
          </a:p>
          <a:p>
            <a:endParaRPr lang="ru-RU" sz="3200" dirty="0" smtClean="0"/>
          </a:p>
          <a:p>
            <a:r>
              <a:rPr lang="ru-RU" sz="3200" dirty="0" smtClean="0"/>
              <a:t>Чем могут отличаться друг от друга подобные слагаемые?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333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Тема: «Подобные слагаемые»</vt:lpstr>
      <vt:lpstr>Цели урока:</vt:lpstr>
      <vt:lpstr>УСТНЫЙ СЧЕТ</vt:lpstr>
      <vt:lpstr>ИЗУЧЕНИЕ НОВОГО МАТЕРИАЛА</vt:lpstr>
      <vt:lpstr>Упростите выражение: 2m - 7m + 3m = m(2-7+3) = m(-2) = -2m;</vt:lpstr>
      <vt:lpstr>ЗАКРЕПЛЕНИЕ МАТЕРИАЛА</vt:lpstr>
      <vt:lpstr>ВЫПОЛНИТЬ САМОСТОЯТЕЛЬНО</vt:lpstr>
      <vt:lpstr>ЗАДАНИЯ НА ПОВТОРЕНИЕ</vt:lpstr>
      <vt:lpstr>ИТОГИ УРОКА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9</cp:revision>
  <dcterms:created xsi:type="dcterms:W3CDTF">2012-04-08T04:30:53Z</dcterms:created>
  <dcterms:modified xsi:type="dcterms:W3CDTF">2012-04-08T06:00:47Z</dcterms:modified>
</cp:coreProperties>
</file>