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00" autoAdjust="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94" y="-78"/>
      </p:cViewPr>
      <p:guideLst>
        <p:guide orient="horz" pos="2924"/>
        <p:guide pos="218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E15CFDE2-C38C-4D8F-95BF-4D0992D36BC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B9C6CE1F-2E5C-4A9A-80E0-A263B33960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CE1F-2E5C-4A9A-80E0-A263B339602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6F6C87-FF60-4CF6-9B53-D91592D07A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389E5-B6C1-425A-B2ED-0AB43B447D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4F581-BBA2-46E4-A72D-0FAEF53008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98011-14F5-497D-9ADE-4CB4AC1E9A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7686E-B5C5-4E2C-AF6B-A050DAA72B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223F6-54D1-4F3A-BFEA-BFDBAFDC33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9150C-3BC6-467A-8C90-D3A37A9DB3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FEF3C-6C74-497F-9A8A-00B7AC4A9F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D125C-7C56-40BA-BF1B-B49AEDBC7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13BE6-CEF8-4FCB-8DC8-DA14F46BDF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61B74-0246-4A95-89B1-9D65CAFBD2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38128556-7AD0-4979-B1EC-8EB6F99A012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 ?><Relationships xmlns="http://schemas.openxmlformats.org/package/2006/relationships"><Relationship Id="rId3" Target="slide6.xml" Type="http://schemas.openxmlformats.org/officeDocument/2006/relationships/slide"/><Relationship Id="rId2" Target="slide2.xml" Type="http://schemas.openxmlformats.org/officeDocument/2006/relationships/slide"/><Relationship Id="rId1" Target="../slideLayouts/slideLayout2.xml" Type="http://schemas.openxmlformats.org/officeDocument/2006/relationships/slideLayout"/><Relationship Id="rId6" Target="../media/image4.jpeg" Type="http://schemas.openxmlformats.org/officeDocument/2006/relationships/image"/><Relationship Id="rId5" Target="slide8.xml" Type="http://schemas.openxmlformats.org/officeDocument/2006/relationships/slide"/><Relationship Id="rId4" Target="slide7.xml" Type="http://schemas.openxmlformats.org/officeDocument/2006/relationships/slid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slide2.xml" Type="http://schemas.openxmlformats.org/officeDocument/2006/relationships/slid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slide3.xml" Type="http://schemas.openxmlformats.org/officeDocument/2006/relationships/slid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slide3.xml" Type="http://schemas.openxmlformats.org/officeDocument/2006/relationships/slid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slide3.xml" Type="http://schemas.openxmlformats.org/officeDocument/2006/relationships/slid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Уровни управления в МНК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476672"/>
            <a:ext cx="7848600" cy="1447800"/>
          </a:xfrm>
        </p:spPr>
        <p:txBody>
          <a:bodyPr/>
          <a:lstStyle/>
          <a:p>
            <a:r>
              <a:rPr lang="ru-RU" sz="3600" dirty="0" smtClean="0"/>
              <a:t>В менеджменте принято выделять 3 основных уровня управления компанией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66800" y="2564905"/>
            <a:ext cx="2353072" cy="2088232"/>
          </a:xfrm>
        </p:spPr>
        <p:txBody>
          <a:bodyPr/>
          <a:lstStyle/>
          <a:p>
            <a:r>
              <a:rPr lang="ru-RU" dirty="0" smtClean="0">
                <a:hlinkClick r:id="rId3" action="ppaction://hlinksldjump"/>
              </a:rPr>
              <a:t>Высший 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Средний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5" action="ppaction://hlinksldjump"/>
              </a:rPr>
              <a:t>Низовой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34" name="Picture 14" descr="D:\Международный менеджмент\image00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2132856"/>
            <a:ext cx="410445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848600" cy="1173162"/>
          </a:xfrm>
        </p:spPr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Высший уровень </a:t>
            </a:r>
            <a:endParaRPr lang="ru-RU" dirty="0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187624" y="1556793"/>
            <a:ext cx="3361184" cy="32403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Представлен:</a:t>
            </a:r>
          </a:p>
          <a:p>
            <a:r>
              <a:rPr lang="ru-RU" dirty="0" smtClean="0">
                <a:hlinkClick r:id="rId3" action="ppaction://hlinksldjump"/>
              </a:rPr>
              <a:t>советом директоров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правление </a:t>
            </a:r>
            <a:endParaRPr lang="ru-RU" dirty="0"/>
          </a:p>
          <a:p>
            <a:r>
              <a:rPr lang="ru-RU" dirty="0" smtClean="0">
                <a:hlinkClick r:id="rId5" action="ppaction://hlinksldjump"/>
              </a:rPr>
              <a:t>комитетом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1700808"/>
            <a:ext cx="381642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Средний уровень</a:t>
            </a:r>
            <a:endParaRPr lang="ru-R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Центральные службы:</a:t>
            </a:r>
          </a:p>
          <a:p>
            <a:pPr>
              <a:buNone/>
            </a:pPr>
            <a:r>
              <a:rPr lang="ru-RU" dirty="0" smtClean="0"/>
              <a:t>Основная задача – обеспечение взаимоотношений всех подразделений компании по функциональным линиям.</a:t>
            </a:r>
          </a:p>
          <a:p>
            <a:pPr>
              <a:buNone/>
            </a:pPr>
            <a:r>
              <a:rPr lang="ru-RU" dirty="0" smtClean="0"/>
              <a:t>Число служб достигает 15 – 20 в американских компаниях, 8 – 12 в западноевропейских и японских.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338263"/>
            <a:ext cx="7429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sldjump"/>
              </a:rPr>
              <a:t>Низовой уровень</a:t>
            </a:r>
            <a:endParaRPr lang="ru-RU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Составляют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производственные, сбытовые и прочие подразделения компании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Расположены по всему миру и подчиняются центральному офису – материнской компании.  Во главе стоит управляющий или менеджер.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4168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sldjump"/>
              </a:rPr>
              <a:t>Совет директоров</a:t>
            </a:r>
            <a:endParaRPr lang="ru-RU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393632" cy="456510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США: минимальное число членов в различных штатах варьирует от одного до трех.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В Великобритании: минимальное число членов равно двум.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Во Франции: численность членов варьируется от 1 до 12.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В ФРГ: число членов не менее 3, но может включать и большее их число, кратное трем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Формируется советом директоров. Численность 15 – 20 человек. Возглавляет - президент</a:t>
            </a: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Правление</a:t>
            </a:r>
            <a:endParaRPr lang="ru-RU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36912"/>
            <a:ext cx="633670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67687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848600" cy="1173163"/>
          </a:xfrm>
        </p:spPr>
        <p:txBody>
          <a:bodyPr/>
          <a:lstStyle/>
          <a:p>
            <a:r>
              <a:rPr lang="ru-RU" dirty="0" smtClean="0">
                <a:hlinkClick r:id="rId3" action="ppaction://hlinksldjump"/>
              </a:rPr>
              <a:t>Комитеты</a:t>
            </a:r>
            <a:endParaRPr lang="ru-RU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315200" cy="29515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Основная функция – консультационная. Численность от 3 до 5 человек.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Бывают: информационные, совещательные, административные, оперативные и контролирующие.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нализа причин неудачи проекта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анализа причин неудачи проекта</Template>
  <TotalTime>99</TotalTime>
  <Words>185</Words>
  <Application>Microsoft Office PowerPoint</Application>
  <PresentationFormat>Экран (4:3)</PresentationFormat>
  <Paragraphs>27</Paragraphs>
  <Slides>8</Slides>
  <Notes>1</Notes>
  <HiddenSlides>6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Garamond</vt:lpstr>
      <vt:lpstr>Презентация анализа причин неудачи проекта</vt:lpstr>
      <vt:lpstr>Уровни управления в МНК</vt:lpstr>
      <vt:lpstr>В менеджменте принято выделять 3 основных уровня управления компанией</vt:lpstr>
      <vt:lpstr>Высший уровень </vt:lpstr>
      <vt:lpstr>Средний уровень</vt:lpstr>
      <vt:lpstr>Низовой уровень</vt:lpstr>
      <vt:lpstr>Совет директоров</vt:lpstr>
      <vt:lpstr>Правление</vt:lpstr>
      <vt:lpstr>Комитеты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управления в МНК</dc:title>
  <dc:subject/>
  <dc:creator>Avrora</dc:creator>
  <cp:keywords/>
  <dc:description/>
  <cp:lastModifiedBy>Avrora</cp:lastModifiedBy>
  <cp:revision>10</cp:revision>
  <dcterms:created xsi:type="dcterms:W3CDTF">2011-03-10T20:12:32Z</dcterms:created>
  <dcterms:modified xsi:type="dcterms:W3CDTF">2011-03-10T21:52:20Z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387627</vt:lpwstr>
  </property>
  <property fmtid="{D5CDD505-2E9C-101B-9397-08002B2CF9AE}" name="NXPowerLiteSettings" pid="3">
    <vt:lpwstr>F5200358026400</vt:lpwstr>
  </property>
  <property fmtid="{D5CDD505-2E9C-101B-9397-08002B2CF9AE}" name="NXPowerLiteVersion" pid="4">
    <vt:lpwstr>D5.0.6</vt:lpwstr>
  </property>
  <property fmtid="{D5CDD505-2E9C-101B-9397-08002B2CF9AE}" name="_TemplateID" pid="5">
    <vt:lpwstr>TC010184551049</vt:lpwstr>
  </property>
</Properties>
</file>