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CAC37B8-A05F-4852-96E3-905268ECF056}" type="datetimeFigureOut">
              <a:rPr lang="ru-RU"/>
              <a:pPr>
                <a:defRPr/>
              </a:pPr>
              <a:t>14.05.2013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7F6AFBC-21CF-4568-AFD9-F53A9FEBB3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5823A-3F4F-4ECC-9BD4-6E310C228DF4}" type="datetime1">
              <a:rPr lang="ru-RU"/>
              <a:pPr>
                <a:defRPr/>
              </a:pPr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BCDA8-D359-40E8-888F-600326C783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A82B7-32F1-46A3-981C-89C2A556E3ED}" type="datetime1">
              <a:rPr lang="ru-RU"/>
              <a:pPr>
                <a:defRPr/>
              </a:pPr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96F1C-E33B-4E92-8C65-FA2E934A50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486F2-1214-412F-BA2C-6C3AD9799449}" type="datetime1">
              <a:rPr lang="ru-RU"/>
              <a:pPr>
                <a:defRPr/>
              </a:pPr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DA614-88DA-4CA2-858F-34A7C8AEA2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D800E-F37E-4154-8E7B-54761682B155}" type="datetime1">
              <a:rPr lang="ru-RU"/>
              <a:pPr>
                <a:defRPr/>
              </a:pPr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D535D-707D-4CDC-BE81-E567537FB3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6116B-00A0-4587-808E-CEE6221D8614}" type="datetime1">
              <a:rPr lang="ru-RU"/>
              <a:pPr>
                <a:defRPr/>
              </a:pPr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CD6C4-7023-42A2-84BB-47DB569CB2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27BFA-44DE-4B7F-9368-B75C1EAB39EF}" type="datetime1">
              <a:rPr lang="ru-RU"/>
              <a:pPr>
                <a:defRPr/>
              </a:pPr>
              <a:t>14.05.2013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AD90A-CE92-4904-98A0-352B670203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195BE-C940-48CC-95D7-0EB2C4430CE4}" type="datetime1">
              <a:rPr lang="ru-RU"/>
              <a:pPr>
                <a:defRPr/>
              </a:pPr>
              <a:t>14.05.2013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7FC7E-485D-4AA6-A420-80213B6222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85EC2-5F51-49CA-9D18-9FF5D5D0963A}" type="datetime1">
              <a:rPr lang="ru-RU"/>
              <a:pPr>
                <a:defRPr/>
              </a:pPr>
              <a:t>14.05.2013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4F882-9B03-4DBA-95BD-C1F0EAAC47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AB58D-E03B-495D-8F75-33A561A2674A}" type="datetime1">
              <a:rPr lang="ru-RU"/>
              <a:pPr>
                <a:defRPr/>
              </a:pPr>
              <a:t>14.05.2013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01A6A-9B06-4622-B29D-E38576EC24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CEE1E-50A6-4C4C-A65C-B879E2853CC6}" type="datetime1">
              <a:rPr lang="ru-RU"/>
              <a:pPr>
                <a:defRPr/>
              </a:pPr>
              <a:t>14.05.2013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24226-17BB-4B78-97DB-1F3997D99D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DE8BE-92AC-49D4-82AE-8FE17BAEAE47}" type="datetime1">
              <a:rPr lang="ru-RU"/>
              <a:pPr>
                <a:defRPr/>
              </a:pPr>
              <a:t>14.05.2013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B87F3-EFA3-4F28-BA8B-D527D5E816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93DE7B3-6461-4F91-BA74-3D0DECEABE62}" type="datetime1">
              <a:rPr lang="ru-RU"/>
              <a:pPr>
                <a:defRPr/>
              </a:pPr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D8EC0D-7586-48D2-8D82-9E914BB6B5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yli.ru/pticia.html" TargetMode="External"/><Relationship Id="rId2" Type="http://schemas.openxmlformats.org/officeDocument/2006/relationships/hyperlink" Target="http://www.zavuch.info/methodlib/92/3869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ullhdoboi.ru/photo/nature/letnee_pole/6-0-9247" TargetMode="External"/><Relationship Id="rId4" Type="http://schemas.openxmlformats.org/officeDocument/2006/relationships/hyperlink" Target="http://www.audiopoisk.com/track/no/mp3/minusovka---vmeste-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285720" y="500042"/>
            <a:ext cx="5429288" cy="1857388"/>
          </a:xfrm>
        </p:spPr>
        <p:txBody>
          <a:bodyPr/>
          <a:lstStyle/>
          <a:p>
            <a:pPr algn="l"/>
            <a:r>
              <a:rPr lang="ru-RU" b="1" dirty="0" smtClean="0">
                <a:latin typeface="Arial Narrow" pitchFamily="34" charset="0"/>
              </a:rPr>
              <a:t>Урок математики </a:t>
            </a:r>
            <a:br>
              <a:rPr lang="ru-RU" b="1" dirty="0" smtClean="0">
                <a:latin typeface="Arial Narrow" pitchFamily="34" charset="0"/>
              </a:rPr>
            </a:br>
            <a:r>
              <a:rPr lang="ru-RU" b="1" dirty="0" smtClean="0">
                <a:latin typeface="Arial Narrow" pitchFamily="34" charset="0"/>
              </a:rPr>
              <a:t>«Переместительное свойство сложения»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714884"/>
            <a:ext cx="4786314" cy="1709734"/>
          </a:xfrm>
        </p:spPr>
        <p:txBody>
          <a:bodyPr rtlCol="0">
            <a:normAutofit fontScale="92500" lnSpcReduction="20000"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err="1" smtClean="0">
                <a:solidFill>
                  <a:schemeClr val="tx1"/>
                </a:solidFill>
                <a:latin typeface="Arial Narrow" pitchFamily="34" charset="0"/>
              </a:rPr>
              <a:t>Пивинская</a:t>
            </a:r>
            <a:r>
              <a:rPr lang="ru-RU" sz="2400" dirty="0" smtClean="0">
                <a:solidFill>
                  <a:schemeClr val="tx1"/>
                </a:solidFill>
                <a:latin typeface="Arial Narrow" pitchFamily="34" charset="0"/>
              </a:rPr>
              <a:t> Алла Анатольевна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Arial Narrow" pitchFamily="34" charset="0"/>
              </a:rPr>
              <a:t>учитель начальных классов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Arial Narrow" pitchFamily="34" charset="0"/>
              </a:rPr>
              <a:t>МБОУ Приморская СОШ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err="1" smtClean="0">
                <a:solidFill>
                  <a:schemeClr val="tx1"/>
                </a:solidFill>
                <a:latin typeface="Arial Narrow" pitchFamily="34" charset="0"/>
              </a:rPr>
              <a:t>Балахтинского</a:t>
            </a:r>
            <a:r>
              <a:rPr lang="ru-RU" sz="2400" dirty="0" smtClean="0">
                <a:solidFill>
                  <a:schemeClr val="tx1"/>
                </a:solidFill>
                <a:latin typeface="Arial Narrow" pitchFamily="34" charset="0"/>
              </a:rPr>
              <a:t> района Красноярского края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Arial Narrow" pitchFamily="34" charset="0"/>
              </a:rPr>
              <a:t>январь 2013 года </a:t>
            </a:r>
          </a:p>
        </p:txBody>
      </p:sp>
      <p:pic>
        <p:nvPicPr>
          <p:cNvPr id="4" name="Picture 11" descr="H:\Documents and Settings\Aida\Рабочий стол\МОИ шаблоны ЭКСПЕРИМЕНТы\index.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13" y="285750"/>
            <a:ext cx="1928812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:\Documents and Settings\Aida\Рабочий стол\текстуры и фоны, клипарты\Scool_objekts\scool (90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5" y="5643563"/>
            <a:ext cx="2016125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H:\Documents and Settings\Aida\Рабочий стол\текстуры и фоны, клипарты\Scool_objekts\scool (45)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43688" y="4857750"/>
            <a:ext cx="70167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:\Documents and Settings\Aida\Рабочий стол\текстуры и фоны, клипарты\Scool_objekts\scool (46)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72250" y="5786438"/>
            <a:ext cx="1135063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Дата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F1709F8-4CAA-4FC2-83AD-59E6D31E82CA}" type="datetime1">
              <a:rPr lang="ru-RU"/>
              <a:pPr>
                <a:defRPr/>
              </a:pPr>
              <a:t>14.05.2013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BDBE59-786B-4606-9EB2-9D62F316D34E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http://aida.ucoz.ru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3978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Arial Narrow" pitchFamily="34" charset="0"/>
              </a:rPr>
              <a:t>На каком ряду выполняли сложение?</a:t>
            </a:r>
            <a:endParaRPr lang="ru-RU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00200"/>
            <a:ext cx="8572560" cy="4525963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 Narrow" pitchFamily="34" charset="0"/>
              </a:rPr>
              <a:t>На каком ряду выполняли вычитание?</a:t>
            </a:r>
          </a:p>
          <a:p>
            <a:pPr algn="ctr">
              <a:buNone/>
            </a:pPr>
            <a:endParaRPr lang="ru-RU" sz="4000" b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marL="742950" indent="-742950">
              <a:buAutoNum type="arabicPlain"/>
            </a:pPr>
            <a:r>
              <a:rPr lang="ru-RU" sz="4000" b="1" dirty="0" smtClean="0">
                <a:latin typeface="Arial Narrow" pitchFamily="34" charset="0"/>
              </a:rPr>
              <a:t>2     3     4     5     6     7     8     9     …</a:t>
            </a:r>
          </a:p>
          <a:p>
            <a:pPr marL="742950" indent="-742950">
              <a:buNone/>
            </a:pPr>
            <a:endParaRPr lang="ru-RU" sz="4000" b="1" dirty="0" smtClean="0">
              <a:latin typeface="Arial Narrow" pitchFamily="34" charset="0"/>
            </a:endParaRPr>
          </a:p>
          <a:p>
            <a:pPr marL="742950" indent="-742950">
              <a:buNone/>
            </a:pPr>
            <a:r>
              <a:rPr lang="ru-RU" sz="4000" b="1" dirty="0" smtClean="0">
                <a:latin typeface="Arial Narrow" pitchFamily="34" charset="0"/>
              </a:rPr>
              <a:t>1     2     3     4     5     6     7     8     9     …</a:t>
            </a:r>
            <a:endParaRPr lang="ru-RU" sz="4000" b="1" dirty="0">
              <a:latin typeface="Arial Narrow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8D800E-F37E-4154-8E7B-54761682B155}" type="datetime1">
              <a:rPr lang="ru-RU" smtClean="0"/>
              <a:pPr>
                <a:defRPr/>
              </a:pPr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CD535D-707D-4CDC-BE81-E567537FB3DF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714480" y="3071810"/>
            <a:ext cx="714380" cy="70008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143372" y="3071810"/>
            <a:ext cx="714380" cy="70008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rot="18913012">
            <a:off x="3618366" y="2832556"/>
            <a:ext cx="914400" cy="914400"/>
          </a:xfrm>
          <a:prstGeom prst="arc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18913012">
            <a:off x="2761110" y="2832555"/>
            <a:ext cx="914400" cy="914400"/>
          </a:xfrm>
          <a:prstGeom prst="arc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18913012">
            <a:off x="1975292" y="2832556"/>
            <a:ext cx="914400" cy="914400"/>
          </a:xfrm>
          <a:prstGeom prst="arc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643174" y="4572008"/>
            <a:ext cx="714380" cy="70008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857884" y="4572008"/>
            <a:ext cx="714380" cy="70008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 rot="17995321">
            <a:off x="2954009" y="4071690"/>
            <a:ext cx="1508470" cy="1754414"/>
          </a:xfrm>
          <a:prstGeom prst="arc">
            <a:avLst>
              <a:gd name="adj1" fmla="val 16200000"/>
              <a:gd name="adj2" fmla="val 175094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rot="17789015">
            <a:off x="4582075" y="4046691"/>
            <a:ext cx="1508470" cy="1754414"/>
          </a:xfrm>
          <a:prstGeom prst="arc">
            <a:avLst>
              <a:gd name="adj1" fmla="val 16200000"/>
              <a:gd name="adj2" fmla="val 175094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Arial Narrow" pitchFamily="34" charset="0"/>
              </a:rPr>
              <a:t>Сегодня вы поняли</a:t>
            </a:r>
            <a:endParaRPr lang="ru-RU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/>
          <a:lstStyle/>
          <a:p>
            <a:pPr algn="ctr">
              <a:buNone/>
            </a:pPr>
            <a:r>
              <a:rPr lang="ru-RU" sz="4400" b="1" dirty="0" smtClean="0">
                <a:solidFill>
                  <a:srgbClr val="0070C0"/>
                </a:solidFill>
                <a:latin typeface="Arial Narrow" pitchFamily="34" charset="0"/>
              </a:rPr>
              <a:t>переместительное свойство сложения</a:t>
            </a:r>
            <a:endParaRPr lang="ru-RU" sz="4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8D800E-F37E-4154-8E7B-54761682B155}" type="datetime1">
              <a:rPr lang="ru-RU" smtClean="0"/>
              <a:pPr>
                <a:defRPr/>
              </a:pPr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CD535D-707D-4CDC-BE81-E567537FB3DF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Arial Narrow" pitchFamily="34" charset="0"/>
              </a:rPr>
              <a:t>Переместительное свойство сложения звучит так:</a:t>
            </a:r>
            <a:endParaRPr lang="ru-RU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572560" cy="4525963"/>
          </a:xfrm>
        </p:spPr>
        <p:txBody>
          <a:bodyPr/>
          <a:lstStyle/>
          <a:p>
            <a:pPr algn="ctr">
              <a:buNone/>
            </a:pPr>
            <a:r>
              <a:rPr lang="ru-RU" sz="4400" b="1" dirty="0" smtClean="0">
                <a:solidFill>
                  <a:srgbClr val="0070C0"/>
                </a:solidFill>
                <a:latin typeface="Arial Narrow" pitchFamily="34" charset="0"/>
              </a:rPr>
              <a:t>если слагаемые поменять местами,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0070C0"/>
                </a:solidFill>
                <a:latin typeface="Arial Narrow" pitchFamily="34" charset="0"/>
              </a:rPr>
              <a:t>значение суммы не изменится.</a:t>
            </a:r>
            <a:endParaRPr lang="ru-RU" sz="4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8D800E-F37E-4154-8E7B-54761682B155}" type="datetime1">
              <a:rPr lang="ru-RU" smtClean="0"/>
              <a:pPr>
                <a:defRPr/>
              </a:pPr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CD535D-707D-4CDC-BE81-E567537FB3DF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Arial Narrow" pitchFamily="34" charset="0"/>
              </a:rPr>
              <a:t>При нахождении суммы удобнее</a:t>
            </a:r>
            <a:endParaRPr lang="ru-RU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b="1" dirty="0" smtClean="0">
                <a:solidFill>
                  <a:srgbClr val="0070C0"/>
                </a:solidFill>
                <a:latin typeface="Arial Narrow" pitchFamily="34" charset="0"/>
              </a:rPr>
              <a:t>к большему числу прибавлять меньшее.</a:t>
            </a:r>
            <a:endParaRPr lang="ru-RU" sz="4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8D800E-F37E-4154-8E7B-54761682B155}" type="datetime1">
              <a:rPr lang="ru-RU" smtClean="0"/>
              <a:pPr>
                <a:defRPr/>
              </a:pPr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CD535D-707D-4CDC-BE81-E567537FB3DF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  <a:latin typeface="Arial Narrow" pitchFamily="34" charset="0"/>
              </a:rPr>
              <a:t>Презентацию выполнила 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  <a:latin typeface="Arial Narrow" pitchFamily="34" charset="0"/>
              </a:rPr>
              <a:t>учитель начальных классов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  <a:latin typeface="Arial Narrow" pitchFamily="34" charset="0"/>
              </a:rPr>
              <a:t>МБОУ Приморская СОШ</a:t>
            </a:r>
          </a:p>
          <a:p>
            <a:pPr>
              <a:buNone/>
            </a:pPr>
            <a:r>
              <a:rPr lang="ru-RU" dirty="0" err="1" smtClean="0">
                <a:solidFill>
                  <a:srgbClr val="0070C0"/>
                </a:solidFill>
                <a:latin typeface="Arial Narrow" pitchFamily="34" charset="0"/>
              </a:rPr>
              <a:t>Балахтинского</a:t>
            </a:r>
            <a:r>
              <a:rPr lang="ru-RU" dirty="0" smtClean="0">
                <a:solidFill>
                  <a:srgbClr val="0070C0"/>
                </a:solidFill>
                <a:latin typeface="Arial Narrow" pitchFamily="34" charset="0"/>
              </a:rPr>
              <a:t> района Красноярского края</a:t>
            </a:r>
          </a:p>
          <a:p>
            <a:pPr>
              <a:buNone/>
            </a:pPr>
            <a:r>
              <a:rPr lang="ru-RU" dirty="0" err="1" smtClean="0">
                <a:solidFill>
                  <a:srgbClr val="0070C0"/>
                </a:solidFill>
                <a:latin typeface="Arial Narrow" pitchFamily="34" charset="0"/>
              </a:rPr>
              <a:t>Пивинская</a:t>
            </a:r>
            <a:r>
              <a:rPr lang="ru-RU" dirty="0" smtClean="0">
                <a:solidFill>
                  <a:srgbClr val="0070C0"/>
                </a:solidFill>
                <a:latin typeface="Arial Narrow" pitchFamily="34" charset="0"/>
              </a:rPr>
              <a:t> Алла Анатольевна</a:t>
            </a:r>
          </a:p>
          <a:p>
            <a:pPr>
              <a:buNone/>
            </a:pPr>
            <a:endParaRPr lang="ru-RU" sz="40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8D800E-F37E-4154-8E7B-54761682B155}" type="datetime1">
              <a:rPr lang="ru-RU" smtClean="0"/>
              <a:pPr>
                <a:defRPr/>
              </a:pPr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CD535D-707D-4CDC-BE81-E567537FB3DF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rgbClr val="FF0000"/>
                </a:solidFill>
                <a:latin typeface="Arial Narrow" pitchFamily="34" charset="0"/>
              </a:rPr>
              <a:t>Источники:</a:t>
            </a:r>
            <a:endParaRPr lang="ru-RU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858312" cy="4525963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  <a:hlinkClick r:id="rId2"/>
              </a:rPr>
              <a:t>http</a:t>
            </a:r>
            <a:r>
              <a:rPr lang="ru-RU" sz="2800" b="1" dirty="0" smtClean="0">
                <a:solidFill>
                  <a:srgbClr val="0070C0"/>
                </a:solidFill>
                <a:latin typeface="Arial Narrow" pitchFamily="34" charset="0"/>
                <a:hlinkClick r:id="rId2"/>
              </a:rPr>
              <a:t>:</a:t>
            </a:r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  <a:hlinkClick r:id="rId2"/>
              </a:rPr>
              <a:t>//www.zavuch.info/methodlib/92/38692</a:t>
            </a:r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  </a:t>
            </a:r>
            <a:r>
              <a:rPr lang="ru-RU" sz="2800" dirty="0" smtClean="0">
                <a:latin typeface="Arial Narrow" pitchFamily="34" charset="0"/>
              </a:rPr>
              <a:t>шаблон для </a:t>
            </a:r>
          </a:p>
          <a:p>
            <a:pPr>
              <a:buNone/>
            </a:pPr>
            <a:r>
              <a:rPr lang="ru-RU" sz="2800" dirty="0" smtClean="0">
                <a:latin typeface="Arial Narrow" pitchFamily="34" charset="0"/>
              </a:rPr>
              <a:t>презентации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  <a:hlinkClick r:id="rId3"/>
              </a:rPr>
              <a:t>http</a:t>
            </a:r>
            <a:r>
              <a:rPr lang="ru-RU" sz="2800" b="1" dirty="0" smtClean="0">
                <a:solidFill>
                  <a:srgbClr val="0070C0"/>
                </a:solidFill>
                <a:latin typeface="Arial Narrow" pitchFamily="34" charset="0"/>
                <a:hlinkClick r:id="rId3"/>
              </a:rPr>
              <a:t>:</a:t>
            </a:r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  <a:hlinkClick r:id="rId3"/>
              </a:rPr>
              <a:t>//www.smayli.ru/pticia.html</a:t>
            </a:r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  </a:t>
            </a:r>
            <a:r>
              <a:rPr lang="ru-RU" sz="2800" dirty="0" smtClean="0">
                <a:latin typeface="Arial Narrow" pitchFamily="34" charset="0"/>
              </a:rPr>
              <a:t>анимация для </a:t>
            </a:r>
            <a:r>
              <a:rPr lang="ru-RU" sz="2800" dirty="0" err="1" smtClean="0">
                <a:latin typeface="Arial Narrow" pitchFamily="34" charset="0"/>
              </a:rPr>
              <a:t>физминутки</a:t>
            </a:r>
            <a:endParaRPr lang="ru-RU" sz="28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  <a:hlinkClick r:id="rId4"/>
              </a:rPr>
              <a:t>http</a:t>
            </a:r>
            <a:r>
              <a:rPr lang="ru-RU" sz="2800" b="1" dirty="0" smtClean="0">
                <a:solidFill>
                  <a:srgbClr val="0070C0"/>
                </a:solidFill>
                <a:latin typeface="Arial Narrow" pitchFamily="34" charset="0"/>
                <a:hlinkClick r:id="rId4"/>
              </a:rPr>
              <a:t>:</a:t>
            </a:r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  <a:hlinkClick r:id="rId4"/>
              </a:rPr>
              <a:t>//www.audiopoisk.com/track/no/mp3/minusovka---vmeste-</a:t>
            </a:r>
            <a:endParaRPr lang="en-US" sz="28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veselo-6agat_/ </a:t>
            </a:r>
            <a:r>
              <a:rPr lang="ru-RU" sz="2800" dirty="0" smtClean="0">
                <a:latin typeface="Arial Narrow" pitchFamily="34" charset="0"/>
              </a:rPr>
              <a:t>музыка для </a:t>
            </a:r>
            <a:r>
              <a:rPr lang="ru-RU" sz="2800" dirty="0" err="1" smtClean="0">
                <a:latin typeface="Arial Narrow" pitchFamily="34" charset="0"/>
              </a:rPr>
              <a:t>физминутки</a:t>
            </a:r>
            <a:endParaRPr lang="en-US" sz="28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  <a:hlinkClick r:id="rId5"/>
              </a:rPr>
              <a:t>http</a:t>
            </a:r>
            <a:r>
              <a:rPr lang="ru-RU" sz="2800" b="1" dirty="0" smtClean="0">
                <a:solidFill>
                  <a:srgbClr val="0070C0"/>
                </a:solidFill>
                <a:latin typeface="Arial Narrow" pitchFamily="34" charset="0"/>
                <a:hlinkClick r:id="rId5"/>
              </a:rPr>
              <a:t>:</a:t>
            </a:r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  <a:hlinkClick r:id="rId5"/>
              </a:rPr>
              <a:t>//www.fullhdoboi.ru/photo/nature/letnee_pole/6-0-9247</a:t>
            </a:r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</a:p>
          <a:p>
            <a:pPr>
              <a:buNone/>
            </a:pPr>
            <a:r>
              <a:rPr lang="ru-RU" sz="2800" dirty="0" smtClean="0">
                <a:latin typeface="Arial Narrow" pitchFamily="34" charset="0"/>
              </a:rPr>
              <a:t>фон для слайдов </a:t>
            </a:r>
            <a:r>
              <a:rPr lang="ru-RU" sz="2800" dirty="0" err="1" smtClean="0">
                <a:latin typeface="Arial Narrow" pitchFamily="34" charset="0"/>
              </a:rPr>
              <a:t>физминутки</a:t>
            </a:r>
            <a:endParaRPr lang="ru-RU" sz="2800" dirty="0" smtClean="0">
              <a:latin typeface="Arial Narrow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8D800E-F37E-4154-8E7B-54761682B155}" type="datetime1">
              <a:rPr lang="ru-RU" smtClean="0"/>
              <a:pPr>
                <a:defRPr/>
              </a:pPr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CD535D-707D-4CDC-BE81-E567537FB3DF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ctr">
              <a:buNone/>
            </a:pPr>
            <a:endParaRPr lang="ru-RU" sz="44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algn="ctr">
              <a:buNone/>
            </a:pPr>
            <a:endParaRPr lang="ru-RU" sz="44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algn="ctr">
              <a:buNone/>
            </a:pPr>
            <a:r>
              <a:rPr lang="ru-RU" sz="4400" b="1" dirty="0" smtClean="0">
                <a:solidFill>
                  <a:srgbClr val="0070C0"/>
                </a:solidFill>
                <a:latin typeface="Arial Narrow" pitchFamily="34" charset="0"/>
              </a:rPr>
              <a:t>Я хочу много знать!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79C0137-D04E-411C-ABB8-B17E641B80C6}" type="datetime1">
              <a:rPr lang="ru-RU"/>
              <a:pPr>
                <a:defRPr/>
              </a:pPr>
              <a:t>14.05.2013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71F6B-BA24-4D83-9EDB-2384E2E74A4B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Arial Narrow" pitchFamily="34" charset="0"/>
              </a:rPr>
              <a:t>Найдите значения сумм</a:t>
            </a:r>
            <a:endParaRPr lang="ru-RU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b="1" dirty="0" smtClean="0">
                <a:solidFill>
                  <a:srgbClr val="0070C0"/>
                </a:solidFill>
                <a:latin typeface="Arial Narrow" pitchFamily="34" charset="0"/>
              </a:rPr>
              <a:t>7 + 2 =				1 + 8 =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70C0"/>
                </a:solidFill>
                <a:latin typeface="Arial Narrow" pitchFamily="34" charset="0"/>
              </a:rPr>
              <a:t>3 + 5 =				</a:t>
            </a:r>
            <a:r>
              <a:rPr lang="en-US" sz="4400" b="1" dirty="0" smtClean="0">
                <a:solidFill>
                  <a:srgbClr val="0070C0"/>
                </a:solidFill>
                <a:latin typeface="Arial Narrow" pitchFamily="34" charset="0"/>
              </a:rPr>
              <a:t>6 + 4 =</a:t>
            </a:r>
            <a:endParaRPr lang="ru-RU" sz="44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ru-RU" sz="4400" b="1" dirty="0" smtClean="0">
                <a:solidFill>
                  <a:srgbClr val="0070C0"/>
                </a:solidFill>
                <a:latin typeface="Arial Narrow" pitchFamily="34" charset="0"/>
              </a:rPr>
              <a:t>9 + 1 =</a:t>
            </a:r>
            <a:r>
              <a:rPr lang="en-US" sz="4400" b="1" dirty="0" smtClean="0">
                <a:solidFill>
                  <a:srgbClr val="0070C0"/>
                </a:solidFill>
                <a:latin typeface="Arial Narrow" pitchFamily="34" charset="0"/>
              </a:rPr>
              <a:t>				1 + 7 =</a:t>
            </a:r>
            <a:endParaRPr lang="ru-RU" sz="44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ru-RU" sz="4400" b="1" dirty="0" smtClean="0">
                <a:solidFill>
                  <a:srgbClr val="0070C0"/>
                </a:solidFill>
                <a:latin typeface="Arial Narrow" pitchFamily="34" charset="0"/>
              </a:rPr>
              <a:t>2 + 8 =</a:t>
            </a:r>
            <a:r>
              <a:rPr lang="en-US" sz="4400" b="1" dirty="0" smtClean="0">
                <a:solidFill>
                  <a:srgbClr val="0070C0"/>
                </a:solidFill>
                <a:latin typeface="Arial Narrow" pitchFamily="34" charset="0"/>
              </a:rPr>
              <a:t>				5 + 4 =</a:t>
            </a:r>
            <a:endParaRPr lang="ru-RU" sz="4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8D800E-F37E-4154-8E7B-54761682B155}" type="datetime1">
              <a:rPr lang="ru-RU" smtClean="0"/>
              <a:pPr>
                <a:defRPr/>
              </a:pPr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CD535D-707D-4CDC-BE81-E567537FB3DF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000232" y="1643050"/>
            <a:ext cx="49885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9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00232" y="2428868"/>
            <a:ext cx="49885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8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57356" y="3214686"/>
            <a:ext cx="81304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10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57356" y="4000504"/>
            <a:ext cx="81304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10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00826" y="1571612"/>
            <a:ext cx="49885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9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429388" y="2428868"/>
            <a:ext cx="81304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10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572264" y="3214686"/>
            <a:ext cx="49885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8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72264" y="4071942"/>
            <a:ext cx="49885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9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1" grpId="0"/>
      <p:bldP spid="12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ctr">
              <a:buNone/>
            </a:pPr>
            <a:endParaRPr lang="ru-RU" sz="4400" b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algn="ctr"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Arial Narrow" pitchFamily="34" charset="0"/>
              </a:rPr>
              <a:t>Удобнее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Arial Narrow" pitchFamily="34" charset="0"/>
              </a:rPr>
              <a:t>к большему числу 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Arial Narrow" pitchFamily="34" charset="0"/>
              </a:rPr>
              <a:t>прибавлять меньшее </a:t>
            </a:r>
            <a:endParaRPr lang="ru-RU" sz="44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8D800E-F37E-4154-8E7B-54761682B155}" type="datetime1">
              <a:rPr lang="ru-RU" smtClean="0"/>
              <a:pPr>
                <a:defRPr/>
              </a:pPr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CD535D-707D-4CDC-BE81-E567537FB3DF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42876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Arial Narrow" pitchFamily="34" charset="0"/>
              </a:rPr>
              <a:t>Запишите суммы </a:t>
            </a:r>
            <a:br>
              <a:rPr lang="ru-RU" b="1" dirty="0" smtClean="0">
                <a:solidFill>
                  <a:srgbClr val="FF0000"/>
                </a:solidFill>
                <a:latin typeface="Arial Narrow" pitchFamily="34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Arial Narrow" pitchFamily="34" charset="0"/>
              </a:rPr>
              <a:t>и найдите их значения </a:t>
            </a:r>
            <a:br>
              <a:rPr lang="ru-RU" b="1" dirty="0" smtClean="0">
                <a:solidFill>
                  <a:srgbClr val="FF0000"/>
                </a:solidFill>
                <a:latin typeface="Arial Narrow" pitchFamily="34" charset="0"/>
              </a:rPr>
            </a:br>
            <a:endParaRPr lang="ru-RU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00200"/>
            <a:ext cx="8501122" cy="4525963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 Narrow" pitchFamily="34" charset="0"/>
              </a:rPr>
              <a:t>Сравните суммы каждого столбика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 Narrow" pitchFamily="34" charset="0"/>
              </a:rPr>
              <a:t>и их значения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70C0"/>
                </a:solidFill>
                <a:latin typeface="Arial Narrow" pitchFamily="34" charset="0"/>
              </a:rPr>
              <a:t>4 + 2 =		   4 + 3 =		      1 + 2 =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70C0"/>
                </a:solidFill>
                <a:latin typeface="Arial Narrow" pitchFamily="34" charset="0"/>
              </a:rPr>
              <a:t>2 + 4 =		   3 + 4 =		      2 + 1 =</a:t>
            </a:r>
            <a:endParaRPr lang="ru-RU" sz="4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8D800E-F37E-4154-8E7B-54761682B155}" type="datetime1">
              <a:rPr lang="ru-RU" smtClean="0"/>
              <a:pPr>
                <a:defRPr/>
              </a:pPr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CD535D-707D-4CDC-BE81-E567537FB3DF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3929066"/>
            <a:ext cx="49885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28794" y="3071810"/>
            <a:ext cx="49885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72066" y="3929066"/>
            <a:ext cx="49885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72066" y="3071810"/>
            <a:ext cx="49885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143900" y="3857628"/>
            <a:ext cx="49885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143900" y="3071810"/>
            <a:ext cx="49885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Запишите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суммы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и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их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значения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Arial Narrow" pitchFamily="34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Arial Narrow" pitchFamily="34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в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таблицу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сложения</a:t>
            </a:r>
            <a:endParaRPr lang="ru-RU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b="1" dirty="0" smtClean="0">
                <a:solidFill>
                  <a:srgbClr val="0070C0"/>
                </a:solidFill>
                <a:latin typeface="Arial Narrow" pitchFamily="34" charset="0"/>
              </a:rPr>
              <a:t>1 + 5 =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70C0"/>
                </a:solidFill>
                <a:latin typeface="Arial Narrow" pitchFamily="34" charset="0"/>
              </a:rPr>
              <a:t>2 + 5 =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70C0"/>
                </a:solidFill>
                <a:latin typeface="Arial Narrow" pitchFamily="34" charset="0"/>
              </a:rPr>
              <a:t>3 + 5 =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70C0"/>
                </a:solidFill>
                <a:latin typeface="Arial Narrow" pitchFamily="34" charset="0"/>
              </a:rPr>
              <a:t>4 + 5 =</a:t>
            </a:r>
            <a:endParaRPr lang="ru-RU" sz="4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8D800E-F37E-4154-8E7B-54761682B155}" type="datetime1">
              <a:rPr lang="ru-RU" smtClean="0"/>
              <a:pPr>
                <a:defRPr/>
              </a:pPr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CD535D-707D-4CDC-BE81-E567537FB3DF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1571612"/>
            <a:ext cx="49885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6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28794" y="2428868"/>
            <a:ext cx="49885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7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28794" y="3214686"/>
            <a:ext cx="49885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8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28794" y="4000504"/>
            <a:ext cx="53412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9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  <a:latin typeface="Arial Narrow" pitchFamily="34" charset="0"/>
              </a:rPr>
              <a:t>Переместительное свойство сложения:</a:t>
            </a:r>
            <a:endParaRPr lang="ru-RU" sz="40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/>
          <a:lstStyle/>
          <a:p>
            <a:pPr algn="ctr">
              <a:buNone/>
            </a:pPr>
            <a:r>
              <a:rPr lang="ru-RU" sz="4400" b="1" dirty="0" err="1" smtClean="0">
                <a:solidFill>
                  <a:srgbClr val="00B0F0"/>
                </a:solidFill>
                <a:latin typeface="Arial Narrow" pitchFamily="34" charset="0"/>
              </a:rPr>
              <a:t>е</a:t>
            </a:r>
            <a:r>
              <a:rPr lang="en-US" sz="4400" b="1" dirty="0" err="1" smtClean="0">
                <a:solidFill>
                  <a:srgbClr val="00B0F0"/>
                </a:solidFill>
                <a:latin typeface="Arial Narrow" pitchFamily="34" charset="0"/>
              </a:rPr>
              <a:t>сли</a:t>
            </a:r>
            <a:r>
              <a:rPr lang="en-US" sz="4400" b="1" dirty="0" smtClean="0">
                <a:solidFill>
                  <a:srgbClr val="00B0F0"/>
                </a:solidFill>
                <a:latin typeface="Arial Narrow" pitchFamily="34" charset="0"/>
              </a:rPr>
              <a:t> </a:t>
            </a:r>
            <a:r>
              <a:rPr lang="en-US" sz="4400" b="1" dirty="0" err="1" smtClean="0">
                <a:solidFill>
                  <a:srgbClr val="00B0F0"/>
                </a:solidFill>
                <a:latin typeface="Arial Narrow" pitchFamily="34" charset="0"/>
              </a:rPr>
              <a:t>слагаемые</a:t>
            </a:r>
            <a:r>
              <a:rPr lang="en-US" sz="4400" b="1" dirty="0" smtClean="0">
                <a:solidFill>
                  <a:srgbClr val="00B0F0"/>
                </a:solidFill>
                <a:latin typeface="Arial Narrow" pitchFamily="34" charset="0"/>
              </a:rPr>
              <a:t> </a:t>
            </a:r>
            <a:endParaRPr lang="ru-RU" sz="4400" b="1" dirty="0" smtClean="0">
              <a:solidFill>
                <a:srgbClr val="00B0F0"/>
              </a:solidFill>
              <a:latin typeface="Arial Narrow" pitchFamily="34" charset="0"/>
            </a:endParaRPr>
          </a:p>
          <a:p>
            <a:pPr algn="ctr">
              <a:buNone/>
            </a:pPr>
            <a:r>
              <a:rPr lang="en-US" sz="4400" b="1" dirty="0" err="1" smtClean="0">
                <a:solidFill>
                  <a:srgbClr val="00B0F0"/>
                </a:solidFill>
                <a:latin typeface="Arial Narrow" pitchFamily="34" charset="0"/>
              </a:rPr>
              <a:t>поменять</a:t>
            </a:r>
            <a:r>
              <a:rPr lang="en-US" sz="4400" b="1" dirty="0" smtClean="0">
                <a:solidFill>
                  <a:srgbClr val="00B0F0"/>
                </a:solidFill>
                <a:latin typeface="Arial Narrow" pitchFamily="34" charset="0"/>
              </a:rPr>
              <a:t> </a:t>
            </a:r>
            <a:r>
              <a:rPr lang="en-US" sz="4400" b="1" dirty="0" err="1" smtClean="0">
                <a:solidFill>
                  <a:srgbClr val="00B0F0"/>
                </a:solidFill>
                <a:latin typeface="Arial Narrow" pitchFamily="34" charset="0"/>
              </a:rPr>
              <a:t>местами</a:t>
            </a:r>
            <a:r>
              <a:rPr lang="en-US" sz="4400" b="1" dirty="0" smtClean="0">
                <a:solidFill>
                  <a:srgbClr val="00B0F0"/>
                </a:solidFill>
                <a:latin typeface="Arial Narrow" pitchFamily="34" charset="0"/>
              </a:rPr>
              <a:t>, </a:t>
            </a:r>
            <a:endParaRPr lang="ru-RU" sz="4400" b="1" dirty="0" smtClean="0">
              <a:solidFill>
                <a:srgbClr val="00B0F0"/>
              </a:solidFill>
              <a:latin typeface="Arial Narrow" pitchFamily="34" charset="0"/>
            </a:endParaRPr>
          </a:p>
          <a:p>
            <a:pPr algn="ctr">
              <a:buNone/>
            </a:pPr>
            <a:r>
              <a:rPr lang="en-US" sz="4400" b="1" dirty="0" err="1" smtClean="0">
                <a:solidFill>
                  <a:srgbClr val="00B0F0"/>
                </a:solidFill>
                <a:latin typeface="Arial Narrow" pitchFamily="34" charset="0"/>
              </a:rPr>
              <a:t>значение</a:t>
            </a:r>
            <a:r>
              <a:rPr lang="en-US" sz="4400" b="1" dirty="0" smtClean="0">
                <a:solidFill>
                  <a:srgbClr val="00B0F0"/>
                </a:solidFill>
                <a:latin typeface="Arial Narrow" pitchFamily="34" charset="0"/>
              </a:rPr>
              <a:t> </a:t>
            </a:r>
            <a:r>
              <a:rPr lang="en-US" sz="4400" b="1" dirty="0" err="1" smtClean="0">
                <a:solidFill>
                  <a:srgbClr val="00B0F0"/>
                </a:solidFill>
                <a:latin typeface="Arial Narrow" pitchFamily="34" charset="0"/>
              </a:rPr>
              <a:t>суммы</a:t>
            </a:r>
            <a:r>
              <a:rPr lang="en-US" sz="4400" b="1" dirty="0" smtClean="0">
                <a:solidFill>
                  <a:srgbClr val="00B0F0"/>
                </a:solidFill>
                <a:latin typeface="Arial Narrow" pitchFamily="34" charset="0"/>
              </a:rPr>
              <a:t> </a:t>
            </a:r>
            <a:r>
              <a:rPr lang="en-US" sz="4400" b="1" dirty="0" err="1" smtClean="0">
                <a:solidFill>
                  <a:srgbClr val="00B0F0"/>
                </a:solidFill>
                <a:latin typeface="Arial Narrow" pitchFamily="34" charset="0"/>
              </a:rPr>
              <a:t>не</a:t>
            </a:r>
            <a:r>
              <a:rPr lang="en-US" sz="4400" b="1" dirty="0" smtClean="0">
                <a:solidFill>
                  <a:srgbClr val="00B0F0"/>
                </a:solidFill>
                <a:latin typeface="Arial Narrow" pitchFamily="34" charset="0"/>
              </a:rPr>
              <a:t> и</a:t>
            </a:r>
            <a:r>
              <a:rPr lang="ru-RU" sz="4400" b="1" dirty="0" err="1" smtClean="0">
                <a:solidFill>
                  <a:srgbClr val="00B0F0"/>
                </a:solidFill>
                <a:latin typeface="Arial Narrow" pitchFamily="34" charset="0"/>
              </a:rPr>
              <a:t>з</a:t>
            </a:r>
            <a:r>
              <a:rPr lang="en-US" sz="4400" b="1" dirty="0" err="1" smtClean="0">
                <a:solidFill>
                  <a:srgbClr val="00B0F0"/>
                </a:solidFill>
                <a:latin typeface="Arial Narrow" pitchFamily="34" charset="0"/>
              </a:rPr>
              <a:t>менится</a:t>
            </a:r>
            <a:endParaRPr lang="ru-RU" sz="4400" b="1" dirty="0">
              <a:solidFill>
                <a:srgbClr val="00B0F0"/>
              </a:solidFill>
              <a:latin typeface="Arial Narrow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8D800E-F37E-4154-8E7B-54761682B155}" type="datetime1">
              <a:rPr lang="ru-RU" smtClean="0"/>
              <a:pPr>
                <a:defRPr/>
              </a:pPr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CD535D-707D-4CDC-BE81-E567537FB3DF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582726"/>
          </a:xfrm>
        </p:spPr>
        <p:txBody>
          <a:bodyPr/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Arial Narrow" pitchFamily="34" charset="0"/>
              </a:rPr>
              <a:t>Запишите</a:t>
            </a:r>
            <a:r>
              <a:rPr lang="en-US" sz="36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rial Narrow" pitchFamily="34" charset="0"/>
              </a:rPr>
              <a:t>суммы</a:t>
            </a:r>
            <a:r>
              <a:rPr lang="en-US" sz="3600" b="1" dirty="0" smtClean="0">
                <a:solidFill>
                  <a:srgbClr val="FF0000"/>
                </a:solidFill>
                <a:latin typeface="Arial Narrow" pitchFamily="34" charset="0"/>
              </a:rPr>
              <a:t>. </a:t>
            </a:r>
            <a:r>
              <a:rPr lang="ru-RU" sz="3600" b="1" dirty="0" smtClean="0">
                <a:solidFill>
                  <a:srgbClr val="FF0000"/>
                </a:solidFill>
                <a:latin typeface="Arial Narrow" pitchFamily="34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Arial Narrow" pitchFamily="34" charset="0"/>
              </a:rPr>
            </a:br>
            <a:r>
              <a:rPr lang="en-US" sz="3600" b="1" dirty="0" err="1" smtClean="0">
                <a:solidFill>
                  <a:srgbClr val="FF0000"/>
                </a:solidFill>
                <a:latin typeface="Arial Narrow" pitchFamily="34" charset="0"/>
              </a:rPr>
              <a:t>Найдите</a:t>
            </a:r>
            <a:r>
              <a:rPr lang="en-US" sz="36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rial Narrow" pitchFamily="34" charset="0"/>
              </a:rPr>
              <a:t>их</a:t>
            </a:r>
            <a:r>
              <a:rPr lang="en-US" sz="3600" b="1" dirty="0" smtClean="0">
                <a:solidFill>
                  <a:srgbClr val="FF0000"/>
                </a:solidFill>
                <a:latin typeface="Arial Narrow" pitchFamily="34" charset="0"/>
              </a:rPr>
              <a:t>  </a:t>
            </a:r>
            <a:r>
              <a:rPr lang="en-US" sz="3600" b="1" dirty="0" err="1" smtClean="0">
                <a:solidFill>
                  <a:srgbClr val="FF0000"/>
                </a:solidFill>
                <a:latin typeface="Arial Narrow" pitchFamily="34" charset="0"/>
              </a:rPr>
              <a:t>значения</a:t>
            </a:r>
            <a:r>
              <a:rPr lang="en-US" sz="3600" b="1" dirty="0" smtClean="0">
                <a:solidFill>
                  <a:srgbClr val="FF0000"/>
                </a:solidFill>
                <a:latin typeface="Arial Narrow" pitchFamily="34" charset="0"/>
              </a:rPr>
              <a:t> с </a:t>
            </a:r>
            <a:r>
              <a:rPr lang="en-US" sz="3600" b="1" dirty="0" err="1" smtClean="0">
                <a:solidFill>
                  <a:srgbClr val="FF0000"/>
                </a:solidFill>
                <a:latin typeface="Arial Narrow" pitchFamily="34" charset="0"/>
              </a:rPr>
              <a:t>помощью</a:t>
            </a:r>
            <a:r>
              <a:rPr lang="en-US" sz="36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rial Narrow" pitchFamily="34" charset="0"/>
              </a:rPr>
              <a:t>переместительного</a:t>
            </a:r>
            <a:r>
              <a:rPr lang="en-US" sz="36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rial Narrow" pitchFamily="34" charset="0"/>
              </a:rPr>
              <a:t>свойства</a:t>
            </a:r>
            <a:r>
              <a:rPr lang="en-US" sz="36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rial Narrow" pitchFamily="34" charset="0"/>
              </a:rPr>
              <a:t>сложения</a:t>
            </a:r>
            <a:r>
              <a:rPr lang="ru-RU" sz="3600" b="1" dirty="0" smtClean="0">
                <a:solidFill>
                  <a:srgbClr val="FF0000"/>
                </a:solidFill>
                <a:latin typeface="Arial Narrow" pitchFamily="34" charset="0"/>
              </a:rPr>
              <a:t>.</a:t>
            </a:r>
            <a:endParaRPr lang="ru-RU" sz="36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3116"/>
            <a:ext cx="8501122" cy="3983047"/>
          </a:xfrm>
        </p:spPr>
        <p:txBody>
          <a:bodyPr/>
          <a:lstStyle/>
          <a:p>
            <a:pPr>
              <a:buNone/>
            </a:pPr>
            <a:r>
              <a:rPr lang="ru-RU" sz="4400" b="1" dirty="0" smtClean="0">
                <a:solidFill>
                  <a:srgbClr val="0070C0"/>
                </a:solidFill>
                <a:latin typeface="Arial Narrow" pitchFamily="34" charset="0"/>
              </a:rPr>
              <a:t>3 + 6 =		   2 + 7 =			1 + 8 =</a:t>
            </a:r>
            <a:endParaRPr lang="ru-RU" sz="4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8D800E-F37E-4154-8E7B-54761682B155}" type="datetime1">
              <a:rPr lang="ru-RU" smtClean="0"/>
              <a:pPr>
                <a:defRPr/>
              </a:pPr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CD535D-707D-4CDC-BE81-E567537FB3DF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85918" y="2143116"/>
            <a:ext cx="44274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 Narrow" pitchFamily="34" charset="0"/>
              </a:rPr>
              <a:t>9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29190" y="2143116"/>
            <a:ext cx="44274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 Narrow" pitchFamily="34" charset="0"/>
              </a:rPr>
              <a:t>9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 Narrow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15338" y="2143116"/>
            <a:ext cx="44274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 Narrow" pitchFamily="34" charset="0"/>
              </a:rPr>
              <a:t>9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44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algn="ctr">
              <a:buNone/>
            </a:pPr>
            <a:r>
              <a:rPr lang="ru-RU" sz="4400" b="1" dirty="0" smtClean="0">
                <a:solidFill>
                  <a:srgbClr val="0070C0"/>
                </a:solidFill>
                <a:latin typeface="Arial Narrow" pitchFamily="34" charset="0"/>
              </a:rPr>
              <a:t>2 + 5 = 7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0070C0"/>
                </a:solidFill>
                <a:latin typeface="Arial Narrow" pitchFamily="34" charset="0"/>
              </a:rPr>
              <a:t>5 + 2 = 7</a:t>
            </a:r>
            <a:endParaRPr lang="ru-RU" sz="4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8D800E-F37E-4154-8E7B-54761682B155}" type="datetime1">
              <a:rPr lang="ru-RU" smtClean="0"/>
              <a:pPr>
                <a:defRPr/>
              </a:pPr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CD535D-707D-4CDC-BE81-E567537FB3DF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математика -  1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 -  16</Template>
  <TotalTime>203</TotalTime>
  <Words>312</Words>
  <Application>Microsoft Office PowerPoint</Application>
  <PresentationFormat>Экран (4:3)</PresentationFormat>
  <Paragraphs>129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математика -  16</vt:lpstr>
      <vt:lpstr>Урок математики  «Переместительное свойство сложения»</vt:lpstr>
      <vt:lpstr>Слайд 2</vt:lpstr>
      <vt:lpstr>Найдите значения сумм</vt:lpstr>
      <vt:lpstr>Слайд 4</vt:lpstr>
      <vt:lpstr>Запишите суммы  и найдите их значения  </vt:lpstr>
      <vt:lpstr>Запишите суммы и их значения  в таблицу сложения</vt:lpstr>
      <vt:lpstr>Переместительное свойство сложения:</vt:lpstr>
      <vt:lpstr>Запишите суммы.  Найдите их  значения с помощью переместительного свойства сложения.</vt:lpstr>
      <vt:lpstr>Слайд 9</vt:lpstr>
      <vt:lpstr>На каком ряду выполняли сложение?</vt:lpstr>
      <vt:lpstr>Сегодня вы поняли</vt:lpstr>
      <vt:lpstr>Переместительное свойство сложения звучит так:</vt:lpstr>
      <vt:lpstr>При нахождении суммы удобнее</vt:lpstr>
      <vt:lpstr>Слайд 14</vt:lpstr>
      <vt:lpstr>Источники: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 «Переместительное свойство сложения»</dc:title>
  <dc:creator>Admin</dc:creator>
  <dc:description>http://aida.ucoz.ru</dc:description>
  <cp:lastModifiedBy>Admin</cp:lastModifiedBy>
  <cp:revision>22</cp:revision>
  <dcterms:created xsi:type="dcterms:W3CDTF">2013-05-11T11:15:37Z</dcterms:created>
  <dcterms:modified xsi:type="dcterms:W3CDTF">2013-05-13T16:06:00Z</dcterms:modified>
</cp:coreProperties>
</file>