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6" r:id="rId10"/>
    <p:sldId id="258" r:id="rId11"/>
    <p:sldId id="261" r:id="rId12"/>
    <p:sldId id="264" r:id="rId13"/>
    <p:sldId id="265" r:id="rId14"/>
    <p:sldId id="266" r:id="rId15"/>
    <p:sldId id="284" r:id="rId16"/>
    <p:sldId id="285" r:id="rId17"/>
    <p:sldId id="270" r:id="rId18"/>
    <p:sldId id="271" r:id="rId19"/>
    <p:sldId id="288" r:id="rId20"/>
    <p:sldId id="289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C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23" autoAdjust="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title>
      <c:tx>
        <c:rich>
          <a:bodyPr/>
          <a:lstStyle/>
          <a:p>
            <a:pPr>
              <a:defRPr sz="2800" i="1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800" i="1">
                <a:solidFill>
                  <a:schemeClr val="accent3">
                    <a:lumMod val="50000"/>
                  </a:schemeClr>
                </a:solidFill>
              </a:rPr>
              <a:t>Наше здоровье зависит от: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8822315112524848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3.4066148173196177E-2"/>
                  <c:y val="-2.480620155038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3333309404867992E-2"/>
                  <c:y val="-2.87035444654639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3.0456031085947952E-2"/>
                  <c:y val="-2.20005959213383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Лист1!$B$1:$B$4</c:f>
              <c:strCache>
                <c:ptCount val="4"/>
                <c:pt idx="0">
                  <c:v>наследство</c:v>
                </c:pt>
                <c:pt idx="1">
                  <c:v>внешняя среда</c:v>
                </c:pt>
                <c:pt idx="2">
                  <c:v>здравоохранение</c:v>
                </c:pt>
                <c:pt idx="3">
                  <c:v>образ жизни</c:v>
                </c:pt>
              </c:strCache>
            </c:strRef>
          </c:cat>
          <c:val>
            <c:numRef>
              <c:f>Лист1!$C$1:$C$4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Val val="1"/>
        </c:dLbls>
        <c:shape val="box"/>
        <c:axId val="101027840"/>
        <c:axId val="101031296"/>
        <c:axId val="0"/>
      </c:bar3DChart>
      <c:catAx>
        <c:axId val="101027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01031296"/>
        <c:crosses val="autoZero"/>
        <c:auto val="1"/>
        <c:lblAlgn val="ctr"/>
        <c:lblOffset val="100"/>
      </c:catAx>
      <c:valAx>
        <c:axId val="10103129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102784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FE75-A8B9-4CB3-A5FF-63DA96C7B9D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4B6C0-6E20-4EC0-AC85-AEE5EE643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B6C0-6E20-4EC0-AC85-AEE5EE6434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2DFB-955B-4486-9F3E-4805AC2A0DEF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D37C-0504-47E4-AE26-6BB8FADC1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yvector.ru/uploads/files/public/C12-1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drastayka.com/up/photos/album/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linkme.ufanet.ru/images/77/777c9fc926e81665ed0c7e31c2bb8cdb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oskresenowka.ucoz.ru/_si/0/47825402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1214422"/>
            <a:ext cx="5429256" cy="3435429"/>
          </a:xfrm>
          <a:prstGeom prst="doubleWav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Кодекс</a:t>
            </a:r>
          </a:p>
          <a:p>
            <a:pPr algn="ctr"/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емейного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здоровья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MCj0428225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РОДИТЕЛЬСКОЕ СОБРАНИЕ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14351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Провела учитель начальных классов </a:t>
            </a:r>
            <a:r>
              <a:rPr lang="ru-RU" dirty="0" err="1" smtClean="0"/>
              <a:t>Щавелёва</a:t>
            </a:r>
            <a:r>
              <a:rPr lang="ru-RU" dirty="0" smtClean="0"/>
              <a:t> Ольга Александровна 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Подозёрской</a:t>
            </a:r>
            <a:r>
              <a:rPr lang="ru-RU" dirty="0" smtClean="0"/>
              <a:t> средней школы Комсомольского района Ивановской области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7715304" cy="128391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C:\Documents and Settings\Администратор\Local Settings\Temporary Internet Files\Content.IE5\0PW5QZ0D\j042278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578225" cy="35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4786346" cy="34163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Пользуйтесь любой возможностью побыть в парке, в лесу, у реки, на море. Цените любую погоду. Не бойтесь ветра, дождя. Отгородившись от природы, создав себе тепличные условия, человек тем самым отгородился и от оздоровительных природных влияний.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714356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Живите  в согласии с природой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142852"/>
            <a:ext cx="4786346" cy="1161633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428736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Движение, (бег, ходьба, перенос тяжестей) должно занимать </a:t>
            </a:r>
            <a:r>
              <a:rPr lang="ru-RU" sz="2400" b="1" dirty="0" smtClean="0"/>
              <a:t>не менее 2-х часов в день.</a:t>
            </a:r>
            <a:r>
              <a:rPr lang="ru-RU" sz="2400" dirty="0" smtClean="0"/>
              <a:t> При физической активности усиливается </a:t>
            </a:r>
            <a:r>
              <a:rPr lang="ru-RU" sz="2400" dirty="0" err="1" smtClean="0"/>
              <a:t>кровоотток</a:t>
            </a:r>
            <a:r>
              <a:rPr lang="ru-RU" sz="2400" dirty="0" smtClean="0"/>
              <a:t>, открываются сосуды разных органов и систем; у всех сосудов очищаются стенки и просветы, улучшается состояние крови. Активизируется нервная и эндокринная системы. Организм словно проходит курс лечения за счет активизации обменных процессов.</a:t>
            </a:r>
            <a:endParaRPr lang="ru-RU" sz="2400" dirty="0"/>
          </a:p>
        </p:txBody>
      </p:sp>
      <p:pic>
        <p:nvPicPr>
          <p:cNvPr id="5" name="Рисунок 4" descr="C:\Documents and Settings\Администратор\Local Settings\Temporary Internet Files\Content.IE5\KH2ZC1YB\j043080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92895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4286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Двигайтесь!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85728"/>
            <a:ext cx="5643602" cy="1161633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Рисунок 4" descr="C:\Documents and Settings\Администратор\Local Settings\Temporary Internet Files\Content.IE5\O3RJY8L1\j0438129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0298" y="1571612"/>
            <a:ext cx="6143668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Важнейшей составляющей рациона питания являются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белки</a:t>
            </a:r>
            <a:r>
              <a:rPr lang="ru-RU" sz="2000" b="1" i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Недостаток белка в детском рационе питания приводит к  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адержке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роста и умственного развития, вызывает появление кожных изменений, снижение сопротивляемости организма к 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аболеваниям. </a:t>
            </a: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Источником белка являются такие продукты, как мясо, рыба, молоко и молочные продукты.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7148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Правильно  питайтесь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572296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 smtClean="0"/>
              <a:t>В детском питании </a:t>
            </a:r>
            <a:r>
              <a:rPr lang="ru-RU" sz="2400" b="1" i="1" dirty="0" smtClean="0">
                <a:solidFill>
                  <a:srgbClr val="C00000"/>
                </a:solidFill>
              </a:rPr>
              <a:t>жирам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отводится роль энергетического материала, являющегося источником витаминов А, Е и Д.  В детский рацион рекомендуется включать такие продукты как сливки, сливочное и растительное масло в качестве источников жиров, нехватка которых вызывает снижение сопротивляемости к болезням и замедление роста у детей.</a:t>
            </a:r>
            <a:endParaRPr lang="ru-RU" sz="2400" dirty="0"/>
          </a:p>
        </p:txBody>
      </p:sp>
      <p:pic>
        <p:nvPicPr>
          <p:cNvPr id="3" name="Рисунок 2" descr="C:\Documents and Settings\Администратор\Local Settings\Temporary Internet Files\Content.IE5\O3RJY8L1\j043411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643314"/>
            <a:ext cx="250033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5357850" cy="57246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Углеводы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главный источник энергии. Повышенная двигательная активность детей вызывает повышенную потребность в углеводах. Роль основных источников углеводов в детском питании выполняют фрукты и ягоды, а также соки, молоко, мед, сахар, печенье, конфеты и различные варенья. Но нельзя забывать, что избыточное поступление углеводов приводит к нарушению обмена веществ, ожирению и  снижению сопротивляемости организма к различным инфекциям.</a:t>
            </a:r>
            <a:endParaRPr lang="ru-RU" sz="2000" dirty="0"/>
          </a:p>
        </p:txBody>
      </p:sp>
      <p:pic>
        <p:nvPicPr>
          <p:cNvPr id="3" name="Рисунок 2" descr="C:\Documents and Settings\Администратор\Local Settings\Temporary Internet Files\Content.IE5\0PW5QZ0D\j042231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357562"/>
            <a:ext cx="300039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smtClean="0"/>
              <a:t>Сон</a:t>
            </a:r>
            <a:r>
              <a:rPr lang="ru-RU" sz="2400" dirty="0" smtClean="0"/>
              <a:t> – один из  компонентов здоровой полнокровной жизни. Он относится к важнейшему виду ежедневного отдыха.  Без нормального здорового сна  невозможно быть здоровым. </a:t>
            </a:r>
            <a:endParaRPr lang="ru-RU" sz="2400" dirty="0"/>
          </a:p>
        </p:txBody>
      </p:sp>
      <p:pic>
        <p:nvPicPr>
          <p:cNvPr id="7" name="img_0" descr="сон, дети, детский сон"/>
          <p:cNvPicPr/>
          <p:nvPr/>
        </p:nvPicPr>
        <p:blipFill>
          <a:blip r:embed="rId2" cstate="print"/>
          <a:srcRect b="13043"/>
          <a:stretch>
            <a:fillRect/>
          </a:stretch>
        </p:blipFill>
        <p:spPr bwMode="auto">
          <a:xfrm>
            <a:off x="6858016" y="1571612"/>
            <a:ext cx="192882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2143116"/>
            <a:ext cx="6715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Физиологи считают сон полноценным, если он периодичен, продолжителен и глубок. </a:t>
            </a:r>
            <a:r>
              <a:rPr lang="ru-RU" sz="2000" b="1" i="1" dirty="0" smtClean="0"/>
              <a:t>Периодичность</a:t>
            </a:r>
            <a:r>
              <a:rPr lang="ru-RU" sz="2000" dirty="0" smtClean="0"/>
              <a:t> - это привычка ложиться и просыпаться в одно и то же время. </a:t>
            </a:r>
            <a:r>
              <a:rPr lang="ru-RU" sz="2000" b="1" i="1" dirty="0" smtClean="0"/>
              <a:t>Продолжительность</a:t>
            </a:r>
            <a:r>
              <a:rPr lang="ru-RU" sz="2000" dirty="0" smtClean="0"/>
              <a:t> - время, которое необходимо для того, чтобы организм отдохнул. Сокращение продолжительности сна младшего школьника особенно опасно, ведь начало школьной жизни требует от организма дополнительных сил.  </a:t>
            </a:r>
            <a:r>
              <a:rPr lang="ru-RU" sz="2000" b="1" i="1" dirty="0" smtClean="0"/>
              <a:t>Глубина</a:t>
            </a:r>
            <a:r>
              <a:rPr lang="ru-RU" sz="2000" dirty="0" smtClean="0"/>
              <a:t> сна определяется тем, что ребенок спит достаточно долгое время спокойно, не ворочается часто, не просыпается, не вскрикивает и не говорит во сне. </a:t>
            </a:r>
            <a:endParaRPr lang="ru-RU" sz="2000" dirty="0"/>
          </a:p>
        </p:txBody>
      </p:sp>
      <p:pic>
        <p:nvPicPr>
          <p:cNvPr id="9" name="Рисунок 8" descr="C:\Documents and Settings\Администратор\Local Settings\Temporary Internet Files\Content.IE5\GHIJKLMN\MCj0430053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72008"/>
            <a:ext cx="2214578" cy="186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Правила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здорового сна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41242"/>
            <a:ext cx="8572560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1.Младший школьник должен спать в сутки не менее 11-12 часов, включая как ночной, так и дневной сон.</a:t>
            </a:r>
          </a:p>
          <a:p>
            <a:r>
              <a:rPr lang="ru-RU" sz="2000" dirty="0" smtClean="0"/>
              <a:t>2. Приучите ребенка после прихода из школы и обеда немного поспать. Для хорошего отдыха достаточно часа-полутора. Если ребенок не привык днем спать, убедите его просто отдохнуть.</a:t>
            </a:r>
          </a:p>
          <a:p>
            <a:r>
              <a:rPr lang="ru-RU" sz="2000" dirty="0" smtClean="0"/>
              <a:t>3. Найдите самое идеальное в комнате место, где ребенок будет спать, где сон его будет наиболее приятным и полезным.</a:t>
            </a:r>
          </a:p>
          <a:p>
            <a:r>
              <a:rPr lang="ru-RU" sz="2000" dirty="0" smtClean="0"/>
              <a:t>4. Для глубокого сна важна и одежда, в которой спит ребенок. Лучше всего для сна подходит пижама из хлопковой ткани.</a:t>
            </a:r>
          </a:p>
          <a:p>
            <a:r>
              <a:rPr lang="ru-RU" sz="2000" dirty="0" smtClean="0"/>
              <a:t>5. Ужинать ребенок должен не позже чем за час-полтора до сна. Это может быть кефир с печеньем, стакан теплого молока, банан или яблоко. Перед сном обязательны теплый душ, чистка зубов. Лучшее время проведения перед сном - семейное чтение.</a:t>
            </a:r>
          </a:p>
          <a:p>
            <a:r>
              <a:rPr lang="ru-RU" sz="2000" dirty="0" smtClean="0"/>
              <a:t>6. Наиболее комфортная температура для спокойного и глубокого сна - 16-17°С. В любом случае помещение должно быть хорошо проветрено.</a:t>
            </a:r>
          </a:p>
        </p:txBody>
      </p:sp>
      <p:pic>
        <p:nvPicPr>
          <p:cNvPr id="3" name="Рисунок 2" descr="C:\Documents and Settings\Администратор\Local Settings\Temporary Internet Files\Content.IE5\B1638563\MCj0361042000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71451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71530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 smtClean="0"/>
              <a:t>Сохранение здоровья требует от человека </a:t>
            </a:r>
            <a:r>
              <a:rPr lang="ru-RU" sz="2800" b="1" i="1" dirty="0" smtClean="0"/>
              <a:t>напряженной работы. </a:t>
            </a:r>
            <a:r>
              <a:rPr lang="ru-RU" sz="2800" dirty="0" smtClean="0"/>
              <a:t>И если ребенок в семье ее наблюдает, то постепенно присоединяется к членам семьи.</a:t>
            </a:r>
            <a:endParaRPr lang="ru-RU" sz="2800" dirty="0"/>
          </a:p>
        </p:txBody>
      </p:sp>
      <p:pic>
        <p:nvPicPr>
          <p:cNvPr id="3" name="i-main-pic" descr="Картинка 30 из 79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048125" cy="302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4500594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800" dirty="0" smtClean="0">
                <a:cs typeface="Microsoft Uighur" pitchFamily="2" charset="-78"/>
              </a:rPr>
              <a:t>«Не только утренняя зарядка, не часовая физкультура и бег трусцой, а культура труда, отдыха, сна, питания, физической и духовной жизни – все это в целом и есть </a:t>
            </a:r>
            <a:r>
              <a:rPr lang="ru-RU" sz="2800" b="1" dirty="0" smtClean="0">
                <a:cs typeface="Microsoft Uighur" pitchFamily="2" charset="-78"/>
              </a:rPr>
              <a:t>основа</a:t>
            </a:r>
            <a:r>
              <a:rPr lang="ru-RU" sz="2800" dirty="0" smtClean="0">
                <a:cs typeface="Microsoft Uighur" pitchFamily="2" charset="-78"/>
              </a:rPr>
              <a:t> </a:t>
            </a:r>
            <a:r>
              <a:rPr lang="ru-RU" sz="2800" b="1" dirty="0" smtClean="0">
                <a:cs typeface="Microsoft Uighur" pitchFamily="2" charset="-78"/>
              </a:rPr>
              <a:t>здоровья.</a:t>
            </a:r>
            <a:r>
              <a:rPr lang="ru-RU" sz="2800" dirty="0" smtClean="0">
                <a:cs typeface="Microsoft Uighur" pitchFamily="2" charset="-78"/>
              </a:rPr>
              <a:t> Подарите ее собственным детям!»</a:t>
            </a:r>
          </a:p>
          <a:p>
            <a:pPr indent="457200" algn="just"/>
            <a:r>
              <a:rPr lang="ru-RU" sz="3200" dirty="0" smtClean="0">
                <a:latin typeface="Monotype Corsiva" pitchFamily="66" charset="0"/>
                <a:cs typeface="Microsoft Uighur" pitchFamily="2" charset="-78"/>
              </a:rPr>
              <a:t>                                                  </a:t>
            </a:r>
            <a:r>
              <a:rPr lang="ru-RU" sz="2800" dirty="0" smtClean="0">
                <a:latin typeface="Monotype Corsiva" pitchFamily="66" charset="0"/>
                <a:cs typeface="Microsoft Uighur" pitchFamily="2" charset="-78"/>
              </a:rPr>
              <a:t>       </a:t>
            </a:r>
            <a:r>
              <a:rPr lang="ru-RU" sz="2800" dirty="0" smtClean="0"/>
              <a:t>                          </a:t>
            </a:r>
            <a:endParaRPr lang="ru-RU" sz="2800" dirty="0"/>
          </a:p>
        </p:txBody>
      </p:sp>
      <p:pic>
        <p:nvPicPr>
          <p:cNvPr id="3" name="Рисунок 2" descr="C:\Documents and Settings\Администратор\Local Settings\Temporary Internet Files\Content.IE5\KH2ZC1YB\j03995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64333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Семья и школа – это берег и море.</a:t>
            </a:r>
            <a:br>
              <a:rPr lang="ru-RU" sz="2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На берегу ребенок делает свои первые шаги, </a:t>
            </a:r>
            <a:br>
              <a:rPr lang="ru-RU" sz="2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получает первые уроки жизни,</a:t>
            </a:r>
            <a:br>
              <a:rPr lang="ru-RU" sz="2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а потом перед ним открывается необозримое море знаний, и курс в этом море </a:t>
            </a:r>
          </a:p>
          <a:p>
            <a:pPr algn="ct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прокладывает школа. </a:t>
            </a:r>
            <a:br>
              <a:rPr lang="ru-RU" sz="2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Это не значит, что он должен совсем оторваться от берега…</a:t>
            </a:r>
          </a:p>
          <a:p>
            <a:pPr algn="ctr"/>
            <a:endParaRPr lang="ru-RU" sz="2800" b="1" dirty="0" smtClean="0"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Л.Кассиль</a:t>
            </a:r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atang" pitchFamily="18" charset="-127"/>
                <a:ea typeface="Batang" pitchFamily="18" charset="-127"/>
              </a:rPr>
              <a:t> «Толковый словарь живого великорусского языка» В.И.Даля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57256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atang" pitchFamily="18" charset="-127"/>
                <a:ea typeface="Batang" pitchFamily="18" charset="-127"/>
              </a:rPr>
              <a:t>«Здоровье или здравие – состояние  тела, когда все жизненные отправления идут в полном порядке; отсутствие недуга, болезни»</a:t>
            </a:r>
          </a:p>
          <a:p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92893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spc="50" dirty="0" smtClean="0">
                <a:ln w="11430"/>
                <a:latin typeface="Batang" pitchFamily="18" charset="-127"/>
                <a:ea typeface="Batang" pitchFamily="18" charset="-127"/>
              </a:rPr>
              <a:t>«Устав Всемирной </a:t>
            </a:r>
          </a:p>
          <a:p>
            <a:pPr algn="ctr"/>
            <a:r>
              <a:rPr lang="ru-RU" sz="2400" b="1" spc="50" dirty="0" smtClean="0">
                <a:ln w="11430"/>
                <a:latin typeface="Batang" pitchFamily="18" charset="-127"/>
                <a:ea typeface="Batang" pitchFamily="18" charset="-127"/>
              </a:rPr>
              <a:t> организации здравоохранения»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357694"/>
            <a:ext cx="8572560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«Здоровье – это состояние полного физического, психологического и социального благополучия, а не только отсутствие болезней или физических дефектов»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286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Источники: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28625" y="1357313"/>
            <a:ext cx="8358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>
                <a:latin typeface="Calibri" pitchFamily="34" charset="0"/>
              </a:rPr>
              <a:t>Animashky.ru  c  </a:t>
            </a:r>
            <a:r>
              <a:rPr lang="ru-RU" sz="2000">
                <a:latin typeface="Calibri" pitchFamily="34" charset="0"/>
              </a:rPr>
              <a:t>2006-2008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Calibri" pitchFamily="34" charset="0"/>
                <a:hlinkClick r:id="rId2"/>
              </a:rPr>
              <a:t>www.google.ru</a:t>
            </a:r>
            <a:r>
              <a:rPr lang="en-US" sz="2000">
                <a:latin typeface="Calibri" pitchFamily="34" charset="0"/>
              </a:rPr>
              <a:t>.</a:t>
            </a:r>
            <a:endParaRPr lang="ru-RU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Учебно-воспитательная работа в начальной школе – Ростов-н/Д: Творческий центр «Учитель», 2000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Саляхова Л.И. Родительские собрания. 1-4 классы.-М.: Глобус, 2007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Яременко Е.О. Родительские собрания: 1-4 классы – М.: Издательство «Экзамен», 2009</a:t>
            </a:r>
          </a:p>
          <a:p>
            <a:pPr marL="342900" indent="-342900">
              <a:buFontTx/>
              <a:buAutoNum type="arabicPeriod"/>
            </a:pPr>
            <a:endParaRPr lang="ru-RU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357166"/>
          <a:ext cx="835824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57256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Считаете ли вы важным для себя формировать у ребенка ответственное отношение к своему здоровью?</a:t>
            </a:r>
          </a:p>
          <a:p>
            <a:r>
              <a:rPr lang="ru-RU" sz="2800" dirty="0" smtClean="0"/>
              <a:t>2.  Соблюдает ли ваш ребенок режим дня?</a:t>
            </a:r>
          </a:p>
          <a:p>
            <a:r>
              <a:rPr lang="ru-RU" sz="2800" dirty="0" smtClean="0"/>
              <a:t>3. Какова, на ваш взгляд, роль родительского примера в формировании у ребенка привычки заботиться о своем здоровье?</a:t>
            </a:r>
          </a:p>
          <a:p>
            <a:endParaRPr lang="ru-RU" sz="2800" dirty="0"/>
          </a:p>
        </p:txBody>
      </p:sp>
      <p:pic>
        <p:nvPicPr>
          <p:cNvPr id="3" name="Рисунок 2" descr="C:\Documents and Settings\Администратор\Local Settings\Temporary Internet Files\Content.IE5\89ABCDEF\MPj043940700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643314"/>
            <a:ext cx="2761506" cy="28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мотивации к здоровому образу жизни зависит прежде всего от родителей. Именно родители в сотрудничестве со школой должны способствовать воспитанию у детей привычки, а затем потребности в здоровом образе жизни. Привычки воспитываются не столько словами, сколько делами. </a:t>
            </a:r>
          </a:p>
          <a:p>
            <a:endParaRPr lang="ru-RU" sz="2400" dirty="0"/>
          </a:p>
        </p:txBody>
      </p:sp>
      <p:pic>
        <p:nvPicPr>
          <p:cNvPr id="3" name="Рисунок 2" descr="C:\Documents and Settings\Ученик\Local Settings\Temporary Internet Files\Content.IE5\FRQVZYYW\MPj0426559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14554"/>
            <a:ext cx="314327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3071810"/>
            <a:ext cx="428628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«Учи показом, а не рассказом», - говорили в древности. </a:t>
            </a:r>
            <a:endParaRPr lang="ru-RU" sz="2800" b="1" dirty="0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odrastayka.com/up/photos/album/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3339222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3504" y="92867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движение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00063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питание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85749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сон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Почему режим дня так важен для здоровья ребенка?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428596" y="642918"/>
            <a:ext cx="3929090" cy="250033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Режим дня для детей </a:t>
            </a:r>
            <a:r>
              <a:rPr lang="ru-RU" dirty="0" smtClean="0"/>
              <a:t>- это порядок чередования различных видов деятельности и отдыха детей в течение суток.</a:t>
            </a:r>
          </a:p>
          <a:p>
            <a:endParaRPr lang="ru-RU" dirty="0"/>
          </a:p>
        </p:txBody>
      </p:sp>
      <p:pic>
        <p:nvPicPr>
          <p:cNvPr id="5" name="Рисунок 4" descr="C:\Documents and Settings\Ученик\Local Settings\Temporary Internet Files\Content.IE5\QQ2XM4A6\MPj043182600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321471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857232"/>
            <a:ext cx="43577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Правильная организация режима дня способствует нормальному росту и развитию организма</a:t>
            </a:r>
          </a:p>
          <a:p>
            <a:r>
              <a:rPr lang="ru-RU" sz="2000" dirty="0" smtClean="0"/>
              <a:t>детей, укрепляет их здоровье и в то же время прививает им полезные привычки, навыки, содействует укреплению их воли, выработке определенного ритма деятельности.</a:t>
            </a:r>
          </a:p>
          <a:p>
            <a:r>
              <a:rPr lang="ru-RU" sz="2000" dirty="0" smtClean="0"/>
              <a:t>   Режим дня строится с учетом анатомо-физиологических особенностей и состояния здоровья и предусматривает определенную продолжительность различных видов деятельности, сна и отдыха, в том числе отдыха на открытом воздухе, регулярные приемы пищи, выполнение правил личной гигиены.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Неправильное чередование различных видов деятельности, сокращение продолжительности ночного сна, сокращение времени отдыха на свежем воздухе, нерациональное питание приводят к быстрой истощаемости центральной нервной системы детей, снижают работоспособность, что часто оказывается причиной плохой успеваемости ребенка. За соблюдением режима дня необходимо следить с раннего детства. Утренние часы - это часы наиболее высокой работоспособности организма, поэтому в режиме дня они отводятся на наиболее трудные виды деятельности!</a:t>
            </a:r>
            <a:endParaRPr lang="ru-RU" dirty="0"/>
          </a:p>
        </p:txBody>
      </p:sp>
      <p:pic>
        <p:nvPicPr>
          <p:cNvPr id="3" name="i-main-pic" descr="Картинка 10 из 15273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0306"/>
            <a:ext cx="4695851" cy="2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5500702"/>
            <a:ext cx="592935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Приучение ребенка к точному выполнению режима дня, независимо от обстоятельств, весьма важная родительская обязанность.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6858048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7.30</a:t>
            </a:r>
            <a:r>
              <a:rPr lang="ru-RU" sz="2400" dirty="0" smtClean="0"/>
              <a:t> - подъем (пробуждение);</a:t>
            </a:r>
          </a:p>
          <a:p>
            <a:r>
              <a:rPr lang="ru-RU" sz="2400" b="1" dirty="0" smtClean="0"/>
              <a:t>7.30 - 8.15 </a:t>
            </a:r>
            <a:r>
              <a:rPr lang="ru-RU" sz="2400" dirty="0" smtClean="0"/>
              <a:t>- утренняя зарядка, самообслуживание, умывание, одевание, уборка постели, завтрак</a:t>
            </a:r>
          </a:p>
          <a:p>
            <a:r>
              <a:rPr lang="ru-RU" sz="2400" b="1" dirty="0" smtClean="0"/>
              <a:t>8.15 - 8.25 </a:t>
            </a:r>
            <a:r>
              <a:rPr lang="ru-RU" sz="2400" dirty="0" smtClean="0"/>
              <a:t>- дорога в школу</a:t>
            </a:r>
          </a:p>
          <a:p>
            <a:r>
              <a:rPr lang="ru-RU" sz="2400" b="1" dirty="0" smtClean="0"/>
              <a:t>8.30 - 12.40 (13.35) </a:t>
            </a:r>
            <a:r>
              <a:rPr lang="ru-RU" sz="2400" dirty="0" smtClean="0"/>
              <a:t>- занятия в школе</a:t>
            </a:r>
          </a:p>
          <a:p>
            <a:r>
              <a:rPr lang="ru-RU" sz="2400" b="1" dirty="0" smtClean="0"/>
              <a:t>14.00 - 15.00 </a:t>
            </a:r>
            <a:r>
              <a:rPr lang="ru-RU" sz="2400" dirty="0" smtClean="0"/>
              <a:t>- обед, отдых (дневной сон)</a:t>
            </a:r>
          </a:p>
          <a:p>
            <a:r>
              <a:rPr lang="ru-RU" sz="2400" b="1" dirty="0" smtClean="0"/>
              <a:t>15.00 - 16.00 </a:t>
            </a:r>
            <a:r>
              <a:rPr lang="ru-RU" sz="2400" dirty="0" smtClean="0"/>
              <a:t>- прогулка</a:t>
            </a:r>
          </a:p>
          <a:p>
            <a:r>
              <a:rPr lang="ru-RU" sz="2400" b="1" dirty="0" smtClean="0"/>
              <a:t>16.00 - 17.30 </a:t>
            </a:r>
            <a:r>
              <a:rPr lang="ru-RU" sz="2400" dirty="0" smtClean="0"/>
              <a:t>- приготовление уроков</a:t>
            </a:r>
          </a:p>
          <a:p>
            <a:r>
              <a:rPr lang="ru-RU" sz="2400" b="1" dirty="0" smtClean="0"/>
              <a:t>17.30 - 19.00 </a:t>
            </a:r>
            <a:r>
              <a:rPr lang="ru-RU" sz="2400" dirty="0" smtClean="0"/>
              <a:t>- свободные занятия</a:t>
            </a:r>
          </a:p>
          <a:p>
            <a:r>
              <a:rPr lang="ru-RU" sz="2400" b="1" dirty="0" smtClean="0"/>
              <a:t>19.00</a:t>
            </a:r>
            <a:r>
              <a:rPr lang="ru-RU" sz="2400" dirty="0" smtClean="0"/>
              <a:t>-ужин</a:t>
            </a:r>
          </a:p>
          <a:p>
            <a:r>
              <a:rPr lang="ru-RU" sz="2400" b="1" dirty="0" smtClean="0"/>
              <a:t>19.30 - 20.30 </a:t>
            </a:r>
            <a:r>
              <a:rPr lang="ru-RU" sz="2400" dirty="0" smtClean="0"/>
              <a:t>- свободное время</a:t>
            </a:r>
          </a:p>
          <a:p>
            <a:r>
              <a:rPr lang="ru-RU" sz="2400" b="1" dirty="0" smtClean="0"/>
              <a:t>20.30 - 21.00 </a:t>
            </a:r>
            <a:r>
              <a:rPr lang="ru-RU" sz="2400" dirty="0" smtClean="0"/>
              <a:t>- душ, подготовка ко сну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42852"/>
            <a:ext cx="6929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small" dirty="0" smtClean="0">
                <a:latin typeface="Batang" pitchFamily="18" charset="-127"/>
                <a:ea typeface="Batang" pitchFamily="18" charset="-127"/>
              </a:rPr>
              <a:t>Режим дня (примерный вариант)</a:t>
            </a:r>
            <a:endParaRPr lang="ru-RU" sz="3200" b="1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i-main-pic" descr="Картинка 2 из 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35756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05&quot;&gt;&lt;property id=&quot;20148&quot; value=&quot;5&quot;/&gt;&lt;property id=&quot;20300&quot; value=&quot;Слайд 2&quot;/&gt;&lt;property id=&quot;20307&quot; value=&quot;273&quot;/&gt;&lt;/object&gt;&lt;object type=&quot;3&quot; unique_id=&quot;10006&quot;&gt;&lt;property id=&quot;20148&quot; value=&quot;5&quot;/&gt;&lt;property id=&quot;20300&quot; value=&quot;Слайд 3&quot;/&gt;&lt;property id=&quot;20307&quot; value=&quot;274&quot;/&gt;&lt;/object&gt;&lt;object type=&quot;3&quot; unique_id=&quot;10007&quot;&gt;&lt;property id=&quot;20148&quot; value=&quot;5&quot;/&gt;&lt;property id=&quot;20300&quot; value=&quot;Слайд 4&quot;/&gt;&lt;property id=&quot;20307&quot; value=&quot;275&quot;/&gt;&lt;/object&gt;&lt;object type=&quot;3&quot; unique_id=&quot;10008&quot;&gt;&lt;property id=&quot;20148&quot; value=&quot;5&quot;/&gt;&lt;property id=&quot;20300&quot; value=&quot;Слайд 5&quot;/&gt;&lt;property id=&quot;20307&quot; value=&quot;276&quot;/&gt;&lt;/object&gt;&lt;object type=&quot;3&quot; unique_id=&quot;10009&quot;&gt;&lt;property id=&quot;20148&quot; value=&quot;5&quot;/&gt;&lt;property id=&quot;20300&quot; value=&quot;Слайд 6&quot;/&gt;&lt;property id=&quot;20307&quot; value=&quot;277&quot;/&gt;&lt;/object&gt;&lt;object type=&quot;3&quot; unique_id=&quot;10010&quot;&gt;&lt;property id=&quot;20148&quot; value=&quot;5&quot;/&gt;&lt;property id=&quot;20300&quot; value=&quot;Слайд 7&quot;/&gt;&lt;property id=&quot;20307&quot; value=&quot;278&quot;/&gt;&lt;/object&gt;&lt;object type=&quot;3&quot; unique_id=&quot;10011&quot;&gt;&lt;property id=&quot;20148&quot; value=&quot;5&quot;/&gt;&lt;property id=&quot;20300&quot; value=&quot;Слайд 8&quot;/&gt;&lt;property id=&quot;20307&quot; value=&quot;279&quot;/&gt;&lt;/object&gt;&lt;object type=&quot;3&quot; unique_id=&quot;10012&quot;&gt;&lt;property id=&quot;20148&quot; value=&quot;5&quot;/&gt;&lt;property id=&quot;20300&quot; value=&quot;Слайд 9&quot;/&gt;&lt;property id=&quot;20307&quot; value=&quot;286&quot;/&gt;&lt;/object&gt;&lt;object type=&quot;3&quot; unique_id=&quot;10013&quot;&gt;&lt;property id=&quot;20148&quot; value=&quot;5&quot;/&gt;&lt;property id=&quot;20300&quot; value=&quot;Слайд 10&quot;/&gt;&lt;property id=&quot;20307&quot; value=&quot;258&quot;/&gt;&lt;/object&gt;&lt;object type=&quot;3&quot; unique_id=&quot;10014&quot;&gt;&lt;property id=&quot;20148&quot; value=&quot;5&quot;/&gt;&lt;property id=&quot;20300&quot; value=&quot;Слайд 11&quot;/&gt;&lt;property id=&quot;20307&quot; value=&quot;261&quot;/&gt;&lt;/object&gt;&lt;object type=&quot;3&quot; unique_id=&quot;10015&quot;&gt;&lt;property id=&quot;20148&quot; value=&quot;5&quot;/&gt;&lt;property id=&quot;20300&quot; value=&quot;Слайд 12&quot;/&gt;&lt;property id=&quot;20307&quot; value=&quot;264&quot;/&gt;&lt;/object&gt;&lt;object type=&quot;3&quot; unique_id=&quot;10016&quot;&gt;&lt;property id=&quot;20148&quot; value=&quot;5&quot;/&gt;&lt;property id=&quot;20300&quot; value=&quot;Слайд 13&quot;/&gt;&lt;property id=&quot;20307&quot; value=&quot;265&quot;/&gt;&lt;/object&gt;&lt;object type=&quot;3&quot; unique_id=&quot;10017&quot;&gt;&lt;property id=&quot;20148&quot; value=&quot;5&quot;/&gt;&lt;property id=&quot;20300&quot; value=&quot;Слайд 14&quot;/&gt;&lt;property id=&quot;20307&quot; value=&quot;266&quot;/&gt;&lt;/object&gt;&lt;object type=&quot;3&quot; unique_id=&quot;10018&quot;&gt;&lt;property id=&quot;20148&quot; value=&quot;5&quot;/&gt;&lt;property id=&quot;20300&quot; value=&quot;Слайд 15&quot;/&gt;&lt;property id=&quot;20307&quot; value=&quot;284&quot;/&gt;&lt;/object&gt;&lt;object type=&quot;3&quot; unique_id=&quot;10019&quot;&gt;&lt;property id=&quot;20148&quot; value=&quot;5&quot;/&gt;&lt;property id=&quot;20300&quot; value=&quot;Слайд 16&quot;/&gt;&lt;property id=&quot;20307&quot; value=&quot;285&quot;/&gt;&lt;/object&gt;&lt;object type=&quot;3&quot; unique_id=&quot;10020&quot;&gt;&lt;property id=&quot;20148&quot; value=&quot;5&quot;/&gt;&lt;property id=&quot;20300&quot; value=&quot;Слайд 17&quot;/&gt;&lt;property id=&quot;20307&quot; value=&quot;270&quot;/&gt;&lt;/object&gt;&lt;object type=&quot;3&quot; unique_id=&quot;10021&quot;&gt;&lt;property id=&quot;20148&quot; value=&quot;5&quot;/&gt;&lt;property id=&quot;20300&quot; value=&quot;Слайд 18&quot;/&gt;&lt;property id=&quot;20307&quot; value=&quot;271&quot;/&gt;&lt;/object&gt;&lt;object type=&quot;3&quot; unique_id=&quot;10022&quot;&gt;&lt;property id=&quot;20148&quot; value=&quot;5&quot;/&gt;&lt;property id=&quot;20300&quot; value=&quot;Слайд 19&quot;/&gt;&lt;property id=&quot;20307&quot; value=&quot;288&quot;/&gt;&lt;/object&gt;&lt;object type=&quot;3&quot; unique_id=&quot;10044&quot;&gt;&lt;property id=&quot;20148&quot; value=&quot;5&quot;/&gt;&lt;property id=&quot;20300&quot; value=&quot;Слайд 20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1132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Егоров</dc:creator>
  <cp:lastModifiedBy>user</cp:lastModifiedBy>
  <cp:revision>61</cp:revision>
  <dcterms:created xsi:type="dcterms:W3CDTF">2009-03-16T13:52:36Z</dcterms:created>
  <dcterms:modified xsi:type="dcterms:W3CDTF">2011-01-26T08:23:40Z</dcterms:modified>
</cp:coreProperties>
</file>