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6" r:id="rId10"/>
    <p:sldId id="265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79040125443273"/>
          <c:y val="0.17738549883346294"/>
          <c:w val="0.57717114922916968"/>
          <c:h val="0.75647601655371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янв.12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приняли решение</c:v>
                </c:pt>
                <c:pt idx="1">
                  <c:v>Не примут участие в голосовании</c:v>
                </c:pt>
                <c:pt idx="2">
                  <c:v>Примут участие в голосовании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3.4000000000000002E-2</c:v>
                </c:pt>
                <c:pt idx="1">
                  <c:v>0.20499999999999999</c:v>
                </c:pt>
                <c:pt idx="2">
                  <c:v>0.76100000000000001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дек.11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приняли решение</c:v>
                </c:pt>
                <c:pt idx="1">
                  <c:v>Не примут участие в голосовании</c:v>
                </c:pt>
                <c:pt idx="2">
                  <c:v>Примут участие в голосовании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3.9E-2</c:v>
                </c:pt>
                <c:pt idx="1">
                  <c:v>0.20899999999999999</c:v>
                </c:pt>
                <c:pt idx="2">
                  <c:v>0.752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39488"/>
        <c:axId val="24220800"/>
      </c:barChart>
      <c:catAx>
        <c:axId val="242394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4220800"/>
        <c:crosses val="autoZero"/>
        <c:auto val="1"/>
        <c:lblAlgn val="ctr"/>
        <c:lblOffset val="100"/>
        <c:noMultiLvlLbl val="0"/>
      </c:catAx>
      <c:valAx>
        <c:axId val="24220800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4239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853340880423209"/>
          <c:y val="0.87302799688923449"/>
          <c:w val="0.41466591195767916"/>
          <c:h val="0.12006547883568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Я не вижу никакой борьбы</c:v>
                </c:pt>
                <c:pt idx="1">
                  <c:v>Нет, не слежу. Меня раздражает предвыборная борьба: никто не говорит правды</c:v>
                </c:pt>
                <c:pt idx="2">
                  <c:v>Нет, не слежу. Мне это безразлично</c:v>
                </c:pt>
                <c:pt idx="3">
                  <c:v>Практически не слежу, хотя если на глаза попадается агитация, обращаю на нее внимание</c:v>
                </c:pt>
                <c:pt idx="4">
                  <c:v>Стараюсь следить, но не очень внимательно</c:v>
                </c:pt>
                <c:pt idx="5">
                  <c:v>Да, слежу. Внимательно изучаю предвыборные агитационные материалы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9.4</c:v>
                </c:pt>
                <c:pt idx="1">
                  <c:v>15.8</c:v>
                </c:pt>
                <c:pt idx="2">
                  <c:v>16.600000000000001</c:v>
                </c:pt>
                <c:pt idx="3">
                  <c:v>25.3</c:v>
                </c:pt>
                <c:pt idx="4">
                  <c:v>23.1</c:v>
                </c:pt>
                <c:pt idx="5">
                  <c:v>9.8000000000000007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82656"/>
        <c:axId val="35784192"/>
      </c:barChart>
      <c:catAx>
        <c:axId val="35782656"/>
        <c:scaling>
          <c:orientation val="minMax"/>
        </c:scaling>
        <c:delete val="0"/>
        <c:axPos val="l"/>
        <c:majorTickMark val="none"/>
        <c:minorTickMark val="none"/>
        <c:tickLblPos val="nextTo"/>
        <c:crossAx val="35784192"/>
        <c:crosses val="autoZero"/>
        <c:auto val="1"/>
        <c:lblAlgn val="r"/>
        <c:lblOffset val="100"/>
        <c:noMultiLvlLbl val="0"/>
      </c:catAx>
      <c:valAx>
        <c:axId val="357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78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72407" cy="21337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Повышение электоральной активности молодежи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4561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Выполнила: ученица </a:t>
            </a:r>
            <a:r>
              <a:rPr lang="ru-RU" dirty="0" smtClean="0"/>
              <a:t>11А </a:t>
            </a:r>
            <a:r>
              <a:rPr lang="ru-RU" dirty="0"/>
              <a:t>класса</a:t>
            </a:r>
          </a:p>
          <a:p>
            <a:r>
              <a:rPr lang="ru-RU" dirty="0" smtClean="0"/>
              <a:t>МБОУ «СОШ пос. Искателей</a:t>
            </a:r>
            <a:r>
              <a:rPr lang="ru-RU" dirty="0" smtClean="0"/>
              <a:t>»</a:t>
            </a:r>
          </a:p>
          <a:p>
            <a:r>
              <a:rPr lang="ru-RU" b="1" dirty="0" smtClean="0"/>
              <a:t>Курленко </a:t>
            </a:r>
            <a:r>
              <a:rPr lang="ru-RU" b="1" dirty="0"/>
              <a:t>Дарья Анатольевна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</a:p>
          <a:p>
            <a:r>
              <a:rPr lang="ru-RU" dirty="0" smtClean="0"/>
              <a:t>Руководитель: </a:t>
            </a:r>
          </a:p>
          <a:p>
            <a:r>
              <a:rPr lang="ru-RU" b="1" dirty="0" err="1" smtClean="0"/>
              <a:t>Хвостова</a:t>
            </a:r>
            <a:r>
              <a:rPr lang="ru-RU" b="1" dirty="0" smtClean="0"/>
              <a:t> Любовь Николаевна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8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Следят ли обычно молодые люди за борьбой партий и кандидатов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70741700"/>
              </p:ext>
            </p:extLst>
          </p:nvPr>
        </p:nvGraphicFramePr>
        <p:xfrm>
          <a:off x="1115616" y="1484784"/>
          <a:ext cx="67687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Привлечение молодежи к участию в выборах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sz="2600" b="1" dirty="0"/>
              <a:t>Можно выделить две, наиболее распространенные, формы привлечения молодежи к участию в выборах: устную и письменную.</a:t>
            </a:r>
          </a:p>
          <a:p>
            <a:r>
              <a:rPr lang="ru-RU" u="sng" dirty="0"/>
              <a:t>Письменная</a:t>
            </a:r>
            <a:r>
              <a:rPr lang="ru-RU" dirty="0"/>
              <a:t> форма выражается с помощью таких методов, как изучение всевозможной литературы, работа в библиотеках, чтение популярной политической литературы и т. п., то есть, мы имеем дело с письменными либо электронными источниками. Выражение </a:t>
            </a:r>
            <a:r>
              <a:rPr lang="ru-RU" u="sng" dirty="0"/>
              <a:t>устной</a:t>
            </a:r>
            <a:r>
              <a:rPr lang="ru-RU" dirty="0"/>
              <a:t> формы – это то, что мы воспринимаем через органы слуха и зрения, когда смотрим телевизор, слушаем радио, участвуем во всевозможных обсуждениях и т. д.</a:t>
            </a:r>
          </a:p>
          <a:p>
            <a:pPr marL="68580" indent="0">
              <a:buNone/>
            </a:pPr>
            <a:r>
              <a:rPr lang="ru-RU" dirty="0"/>
              <a:t>Несомненно, первоочередные меры, должны быть направлены, прежде всего, на правовое сознание молодых людей: низкий уровень электоральной активности этой части населения показывает низкий уровень их правовой культуры, поэтому его необходимо кардинально и качественно повышать.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fontScale="55000" lnSpcReduction="20000"/>
          </a:bodyPr>
          <a:lstStyle/>
          <a:p>
            <a:pPr marL="68580" indent="0" algn="ctr">
              <a:buNone/>
            </a:pPr>
            <a:r>
              <a:rPr lang="ru-RU" sz="2900" b="1" dirty="0" smtClean="0"/>
              <a:t>Изменение социальной структуры молодежи заключается: </a:t>
            </a:r>
          </a:p>
          <a:p>
            <a:r>
              <a:rPr lang="ru-RU" sz="2900" u="sng" dirty="0" smtClean="0"/>
              <a:t>Во-первых</a:t>
            </a:r>
            <a:r>
              <a:rPr lang="ru-RU" sz="2900" dirty="0"/>
              <a:t>, наблюдается общая активизация политического сознания молодежи, которая находит выражение в интенсивном обсуждении острых общественных вопросов и в критической проверке предлагаемых различными политическими силами ответов на эти вопросы. </a:t>
            </a:r>
          </a:p>
          <a:p>
            <a:r>
              <a:rPr lang="ru-RU" sz="2900" u="sng" dirty="0"/>
              <a:t>Во-вторых</a:t>
            </a:r>
            <a:r>
              <a:rPr lang="ru-RU" sz="2900" dirty="0"/>
              <a:t>, стремление самим разобраться в действительном положении дел приводит к тому, что социальное мышление юношей и девушек, ориентированных ранее на решение личных потребительских проблем быта и будней, все больше начинает переплетаться с политическим мышлением, которое порождает новые потребности, интересы и ценности. </a:t>
            </a:r>
          </a:p>
          <a:p>
            <a:r>
              <a:rPr lang="ru-RU" sz="2900" u="sng" dirty="0"/>
              <a:t>В-третьих</a:t>
            </a:r>
            <a:r>
              <a:rPr lang="ru-RU" sz="2900" dirty="0"/>
              <a:t>, повышение информированности о политических процессах непосредственно сказывается на образе мыслей и действия молодых людей: уменьшается их конформизм, переоцениваются традиционные схемы объяснения общественных противоречий, ведутся интенсивные поиски новых радикальных решений возникающих вопросов.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9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современное </a:t>
            </a:r>
            <a:r>
              <a:rPr lang="ru-RU" sz="2600" dirty="0"/>
              <a:t>демократическое государство сегодня немыслимо без существования института </a:t>
            </a:r>
            <a:r>
              <a:rPr lang="ru-RU" sz="2600" dirty="0" smtClean="0"/>
              <a:t>выборов;</a:t>
            </a:r>
            <a:endParaRPr lang="ru-RU" sz="2600" dirty="0"/>
          </a:p>
          <a:p>
            <a:r>
              <a:rPr lang="ru-RU" sz="2600" dirty="0" smtClean="0"/>
              <a:t>необходимо </a:t>
            </a:r>
            <a:r>
              <a:rPr lang="ru-RU" sz="2600" dirty="0"/>
              <a:t>дать право молодым на законодательную </a:t>
            </a:r>
            <a:r>
              <a:rPr lang="ru-RU" sz="2600" dirty="0" smtClean="0"/>
              <a:t>инициативу;</a:t>
            </a:r>
            <a:endParaRPr lang="ru-RU" sz="2600" dirty="0"/>
          </a:p>
          <a:p>
            <a:r>
              <a:rPr lang="ru-RU" sz="2600" dirty="0" smtClean="0"/>
              <a:t>не </a:t>
            </a:r>
            <a:r>
              <a:rPr lang="ru-RU" sz="2600" dirty="0"/>
              <a:t>только на федеральном, но и на региональном уровне необходимо создавать целевые программы по обеспечению развития политико-правовой культуры населения. Причем они должны быть направлены в большей мере именно на избирателей, а не на организаторов </a:t>
            </a:r>
            <a:r>
              <a:rPr lang="ru-RU" sz="2600" dirty="0" smtClean="0"/>
              <a:t>выборов;</a:t>
            </a:r>
            <a:endParaRPr lang="ru-RU" sz="2600" dirty="0"/>
          </a:p>
          <a:p>
            <a:r>
              <a:rPr lang="ru-RU" sz="2600" dirty="0" smtClean="0"/>
              <a:t>право </a:t>
            </a:r>
            <a:r>
              <a:rPr lang="ru-RU" sz="2600" dirty="0"/>
              <a:t>голосовать - необходимо трансформировать в конституционную обязанность гражданина, закрепив </a:t>
            </a:r>
            <a:r>
              <a:rPr lang="ru-RU" sz="2600" dirty="0" smtClean="0"/>
              <a:t>положение </a:t>
            </a:r>
            <a:r>
              <a:rPr lang="ru-RU" sz="2600" dirty="0"/>
              <a:t>на законодательном </a:t>
            </a:r>
            <a:r>
              <a:rPr lang="ru-RU" sz="2600" dirty="0" smtClean="0"/>
              <a:t>уровне.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4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6016" y="4221088"/>
            <a:ext cx="3313355" cy="170216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11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sz="2600" b="1" dirty="0"/>
              <a:t>Цели и </a:t>
            </a:r>
            <a:r>
              <a:rPr lang="ru-RU" sz="2600" b="1" dirty="0" smtClean="0"/>
              <a:t>задачи:</a:t>
            </a:r>
          </a:p>
          <a:p>
            <a:r>
              <a:rPr lang="ru-RU" sz="2600" b="1" dirty="0" smtClean="0"/>
              <a:t> </a:t>
            </a:r>
            <a:r>
              <a:rPr lang="ru-RU" dirty="0" smtClean="0"/>
              <a:t>Участие </a:t>
            </a:r>
            <a:r>
              <a:rPr lang="ru-RU" dirty="0"/>
              <a:t>молодежи в выборах является одной из самых актуальных проблем  в области избирательного права. Поэтому целью данной работы является изучение мирового и отечественного опыта по привлечению молодежи к избирательному </a:t>
            </a:r>
            <a:r>
              <a:rPr lang="ru-RU" dirty="0" smtClean="0"/>
              <a:t>процессу.</a:t>
            </a:r>
          </a:p>
          <a:p>
            <a:pPr marL="68580" indent="0" algn="ctr">
              <a:buNone/>
            </a:pPr>
            <a:r>
              <a:rPr lang="ru-RU" b="1" dirty="0" smtClean="0"/>
              <a:t>Задачи:</a:t>
            </a:r>
          </a:p>
          <a:p>
            <a:r>
              <a:rPr lang="ru-RU" dirty="0" smtClean="0"/>
              <a:t>показать </a:t>
            </a:r>
            <a:r>
              <a:rPr lang="ru-RU" dirty="0"/>
              <a:t>особенности процесса участия молодежи в </a:t>
            </a:r>
            <a:r>
              <a:rPr lang="ru-RU" dirty="0" smtClean="0"/>
              <a:t>выборах;</a:t>
            </a:r>
            <a:endParaRPr lang="ru-RU" dirty="0"/>
          </a:p>
          <a:p>
            <a:r>
              <a:rPr lang="ru-RU" dirty="0" smtClean="0"/>
              <a:t>рассмотреть </a:t>
            </a:r>
            <a:r>
              <a:rPr lang="ru-RU" dirty="0"/>
              <a:t>формы и методы повышения электоральной активности </a:t>
            </a:r>
            <a:r>
              <a:rPr lang="ru-RU" dirty="0" smtClean="0"/>
              <a:t>молодежи;</a:t>
            </a:r>
            <a:endParaRPr lang="ru-RU" dirty="0"/>
          </a:p>
          <a:p>
            <a:r>
              <a:rPr lang="ru-RU" dirty="0" smtClean="0"/>
              <a:t>анализ </a:t>
            </a:r>
            <a:r>
              <a:rPr lang="ru-RU" dirty="0"/>
              <a:t>особенностей участия молодежи в выборах в России, сравнение форм и методов повышения электоральной активности за рубежом и в РФ.</a:t>
            </a: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3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ru-RU" dirty="0" smtClean="0"/>
              <a:t>Выборы и Гражданин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88840"/>
            <a:ext cx="3960441" cy="432048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Выборы являются одним из моментов нравственного, политического самоутверждения граждан. Выборы – это одновременно и способ политической самоорганизации гражданского общества и юридически признанная за гражданами возможность быть субъектами государственной власти.</a:t>
            </a:r>
          </a:p>
          <a:p>
            <a:r>
              <a:rPr lang="ru-RU" sz="2900" dirty="0" smtClean="0"/>
              <a:t>Гражданин – социализовавшийся индивид, принимающий участие </a:t>
            </a:r>
            <a:r>
              <a:rPr lang="ru-RU" sz="2900" dirty="0"/>
              <a:t>в жизни общества и </a:t>
            </a:r>
            <a:r>
              <a:rPr lang="ru-RU" sz="2900" dirty="0" smtClean="0"/>
              <a:t>занимающий активную гражданскую позицию </a:t>
            </a:r>
          </a:p>
          <a:p>
            <a:endParaRPr lang="ru-RU" dirty="0"/>
          </a:p>
        </p:txBody>
      </p:sp>
      <p:pic>
        <p:nvPicPr>
          <p:cNvPr id="4" name="Picture 3" descr="C:\Users\Гостиница\Desktop\картинки электоральная активность\d185d0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163" y="2348880"/>
            <a:ext cx="393556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648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Факторы, влияющие на участие в выборах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3" y="2276872"/>
            <a:ext cx="3600516" cy="39604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знакомство </a:t>
            </a:r>
            <a:r>
              <a:rPr lang="ru-RU" dirty="0"/>
              <a:t>с основами участия в жизни общества и демократии еще во время обучения в </a:t>
            </a:r>
            <a:r>
              <a:rPr lang="ru-RU" dirty="0" smtClean="0"/>
              <a:t>школе;</a:t>
            </a:r>
          </a:p>
          <a:p>
            <a:r>
              <a:rPr lang="ru-RU" dirty="0" smtClean="0"/>
              <a:t>условия </a:t>
            </a:r>
            <a:r>
              <a:rPr lang="ru-RU" dirty="0"/>
              <a:t>окружающей среды и </a:t>
            </a:r>
            <a:r>
              <a:rPr lang="ru-RU" dirty="0" smtClean="0"/>
              <a:t>здравоохранения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социально-экономические </a:t>
            </a:r>
            <a:r>
              <a:rPr lang="ru-RU" dirty="0"/>
              <a:t>условия, в которых находятся молодые </a:t>
            </a:r>
            <a:r>
              <a:rPr lang="ru-RU" dirty="0" smtClean="0"/>
              <a:t>люди.</a:t>
            </a:r>
            <a:endParaRPr lang="ru-RU" dirty="0"/>
          </a:p>
        </p:txBody>
      </p:sp>
      <p:pic>
        <p:nvPicPr>
          <p:cNvPr id="2052" name="Picture 4" descr="C:\Users\Гостиница\Desktop\картинки электоральная активность\2011_03_0_30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4"/>
            <a:ext cx="2957314" cy="295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7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456674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Модели объяснения нежелания участвовать в выборах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4392487" cy="446449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Первая </a:t>
            </a:r>
            <a:r>
              <a:rPr lang="ru-RU" b="1" dirty="0"/>
              <a:t>модель - «На выборы не хожу, потому что никому не верю». </a:t>
            </a:r>
            <a:r>
              <a:rPr lang="ru-RU" dirty="0"/>
              <a:t>Это объясняет неучастие молодёжи в выборах, исходя из общего неприятия действующей власти и института выборов. Выборы - это циничный процесс, их процесс, как полагают молодые избиратели, хорошо известен. За деньги кандидат нанимает команду, ему пишут речи, выпускают листовки, учат подстраиваться под избирателей - и победа обеспечена. Молодые люди не хотят быть пешками в чужой игре и поэтому отказываются в ней участвовать. </a:t>
            </a:r>
          </a:p>
        </p:txBody>
      </p:sp>
      <p:pic>
        <p:nvPicPr>
          <p:cNvPr id="3074" name="Picture 2" descr="C:\Users\Гостиница\Desktop\картинки электоральная активность\1697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378696" cy="337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404664"/>
            <a:ext cx="4104456" cy="5544616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ru-RU" b="1" dirty="0" smtClean="0"/>
              <a:t>    </a:t>
            </a:r>
          </a:p>
          <a:p>
            <a:pPr marL="6858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Вторая </a:t>
            </a:r>
            <a:r>
              <a:rPr lang="ru-RU" b="1" dirty="0"/>
              <a:t>модель - «На выборы не хожу, потому что мой голос ничего не изменит». </a:t>
            </a:r>
            <a:r>
              <a:rPr lang="ru-RU" dirty="0"/>
              <a:t>Исходя из этой модели неучастие молодёжи в выборах, объясняется тем обстоятельством, что на политической сцене отсутствуют политические силы, способные представлять и реализовать интересы молодёжи, что неизбежно ведёт к неверию молодых людей в собственные силы. С одной стороны, эта часть молодёжи считает, что на выборы ходить бессмысленно, поскольку уже всё давно решено, с другой стороны, молодые люди уверены, что один голос - это всего лишь капля в море, и их неявка никак не отразится на результате голосования. </a:t>
            </a:r>
          </a:p>
        </p:txBody>
      </p:sp>
      <p:pic>
        <p:nvPicPr>
          <p:cNvPr id="4098" name="Picture 2" descr="C:\Users\Гостиница\Desktop\картинки электоральная активность\0_7d356_e9f4d3b4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3897168" cy="277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Гостиница\Desktop\картинки электоральная активность\iол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52736"/>
            <a:ext cx="2560177" cy="19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3816425" cy="521194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b="1" dirty="0" smtClean="0"/>
              <a:t>      Третья </a:t>
            </a:r>
            <a:r>
              <a:rPr lang="ru-RU" b="1" dirty="0"/>
              <a:t>модель - «На выборы не хожу, потому что мне это вообще неинтересно». </a:t>
            </a:r>
            <a:r>
              <a:rPr lang="ru-RU" dirty="0"/>
              <a:t>Эта модель характерна для значительной части молодёжи, которая занята своими собственными делами и для которой политическая жизнь вообще не представляет никакого интереса. Это удобная формула, за которой скрывается первая или вторая модель поведения.</a:t>
            </a:r>
          </a:p>
        </p:txBody>
      </p:sp>
      <p:pic>
        <p:nvPicPr>
          <p:cNvPr id="5122" name="Picture 2" descr="C:\Users\Гостиница\Desktop\картинки электоральная активность\post-416957-12379048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6712"/>
            <a:ext cx="1850504" cy="25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Гостиница\Desktop\картинки электоральная активность\74291898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145532" cy="251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1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Социологический</a:t>
            </a:r>
            <a:r>
              <a:rPr lang="ru-RU" dirty="0" smtClean="0"/>
              <a:t> </a:t>
            </a:r>
            <a:r>
              <a:rPr lang="ru-RU" b="1" dirty="0" smtClean="0"/>
              <a:t>опрос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8448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Пойдете ли Вы на выборы?</a:t>
            </a:r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99938688"/>
              </p:ext>
            </p:extLst>
          </p:nvPr>
        </p:nvGraphicFramePr>
        <p:xfrm>
          <a:off x="1259632" y="2780928"/>
          <a:ext cx="54131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85842"/>
            <a:ext cx="2475191" cy="209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251777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76" y="1060535"/>
            <a:ext cx="3829050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382905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4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4">
      <a:dk1>
        <a:sysClr val="windowText" lastClr="000000"/>
      </a:dk1>
      <a:lt1>
        <a:sysClr val="window" lastClr="FFFFFF"/>
      </a:lt1>
      <a:dk2>
        <a:srgbClr val="3E3D2D"/>
      </a:dk2>
      <a:lt2>
        <a:srgbClr val="CFFF43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1251</TotalTime>
  <Words>797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Повышение электоральной активности молодежи </vt:lpstr>
      <vt:lpstr>Презентация PowerPoint</vt:lpstr>
      <vt:lpstr>Выборы и Гражданин</vt:lpstr>
      <vt:lpstr>Факторы, влияющие на участие в выборах</vt:lpstr>
      <vt:lpstr>Модели объяснения нежелания участвовать в выборах</vt:lpstr>
      <vt:lpstr>Презентация PowerPoint</vt:lpstr>
      <vt:lpstr>Презентация PowerPoint</vt:lpstr>
      <vt:lpstr>Социологический опрос</vt:lpstr>
      <vt:lpstr>Презентация PowerPoint</vt:lpstr>
      <vt:lpstr>Следят ли обычно молодые люди за борьбой партий и кандидатов</vt:lpstr>
      <vt:lpstr>Привлечение молодежи к участию в выборах</vt:lpstr>
      <vt:lpstr>Презентация PowerPoint</vt:lpstr>
      <vt:lpstr>Выводы: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62</cp:revision>
  <dcterms:modified xsi:type="dcterms:W3CDTF">2013-01-22T18:58:48Z</dcterms:modified>
</cp:coreProperties>
</file>