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68" r:id="rId17"/>
    <p:sldId id="272" r:id="rId18"/>
    <p:sldId id="274" r:id="rId19"/>
    <p:sldId id="27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131"/>
    <a:srgbClr val="FFFF00"/>
    <a:srgbClr val="77C9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4709" autoAdjust="0"/>
  </p:normalViewPr>
  <p:slideViewPr>
    <p:cSldViewPr>
      <p:cViewPr>
        <p:scale>
          <a:sx n="84" d="100"/>
          <a:sy n="84" d="100"/>
        </p:scale>
        <p:origin x="18" y="-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43D1B-F5A1-43C0-98BA-DDB7ED6AC36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73E3-DAD1-4AF5-B946-30C0B32EBC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9" y="-18"/>
            <a:ext cx="9141862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000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WORLD UNITY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142844" y="928676"/>
            <a:ext cx="4071966" cy="400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300" dirty="0" smtClean="0"/>
              <a:t>     </a:t>
            </a:r>
            <a:r>
              <a:rPr lang="ru-RU" sz="1200" dirty="0" smtClean="0"/>
              <a:t>Это </a:t>
            </a:r>
            <a:r>
              <a:rPr lang="ru-RU" sz="1200" dirty="0"/>
              <a:t>совершенно новый подход  к  достижении успеха и решении многих финансовых </a:t>
            </a:r>
            <a:r>
              <a:rPr lang="ru-RU" sz="1200" dirty="0" smtClean="0"/>
              <a:t>вопросов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  Уникальный </a:t>
            </a:r>
            <a:r>
              <a:rPr lang="ru-RU" sz="1200" dirty="0"/>
              <a:t>алгоритм - работает два взаимодополняющих маркетинга</a:t>
            </a:r>
            <a:r>
              <a:rPr lang="ru-RU" sz="1200" dirty="0" smtClean="0"/>
              <a:t>.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  Программа </a:t>
            </a:r>
            <a:r>
              <a:rPr lang="ru-RU" sz="1200" b="1" dirty="0"/>
              <a:t>«</a:t>
            </a:r>
            <a:r>
              <a:rPr lang="en-US" sz="1200" b="1" dirty="0"/>
              <a:t>Start</a:t>
            </a:r>
            <a:r>
              <a:rPr lang="ru-RU" sz="1200" b="1" dirty="0"/>
              <a:t>» </a:t>
            </a:r>
            <a:r>
              <a:rPr lang="ru-RU" sz="1200" dirty="0"/>
              <a:t>и </a:t>
            </a:r>
            <a:r>
              <a:rPr lang="ru-RU" sz="1200" b="1" dirty="0"/>
              <a:t>«</a:t>
            </a:r>
            <a:r>
              <a:rPr lang="en-US" sz="1200" b="1" dirty="0"/>
              <a:t>Product</a:t>
            </a:r>
            <a:r>
              <a:rPr lang="ru-RU" sz="1200" b="1" dirty="0"/>
              <a:t>».</a:t>
            </a:r>
            <a:endParaRPr lang="ru-RU" sz="1200" dirty="0"/>
          </a:p>
          <a:p>
            <a:pPr algn="ctr"/>
            <a:endParaRPr lang="ru-RU" dirty="0"/>
          </a:p>
        </p:txBody>
      </p:sp>
      <p:pic>
        <p:nvPicPr>
          <p:cNvPr id="13" name="Рисунок 12" descr="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Оптовый бонус</a:t>
            </a:r>
            <a:endParaRPr 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10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357158" y="1571618"/>
            <a:ext cx="3357586" cy="357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   200 </a:t>
            </a:r>
            <a:r>
              <a:rPr lang="ru-RU" sz="1200" dirty="0"/>
              <a:t>€ или 600 € Оптовый бонус для ваших первых двух  Базовых или Элитных Партнеров.</a:t>
            </a:r>
          </a:p>
          <a:p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/>
              <a:t> </a:t>
            </a:r>
            <a:r>
              <a:rPr lang="ru-RU" sz="1200" dirty="0" smtClean="0"/>
              <a:t>  Как </a:t>
            </a:r>
            <a:r>
              <a:rPr lang="ru-RU" sz="1200" dirty="0"/>
              <a:t>Партнер, Вы зарабатываете </a:t>
            </a:r>
            <a:r>
              <a:rPr lang="ru-RU" sz="1200" b="1" dirty="0"/>
              <a:t>€ 100  </a:t>
            </a:r>
            <a:r>
              <a:rPr lang="ru-RU" sz="1200" dirty="0"/>
              <a:t>или </a:t>
            </a:r>
            <a:endParaRPr lang="ru-RU" sz="1200" dirty="0" smtClean="0"/>
          </a:p>
          <a:p>
            <a:r>
              <a:rPr lang="ru-RU" sz="1200" b="1" dirty="0" smtClean="0"/>
              <a:t>€ </a:t>
            </a:r>
            <a:r>
              <a:rPr lang="ru-RU" sz="1200" b="1" dirty="0"/>
              <a:t>300  </a:t>
            </a:r>
            <a:r>
              <a:rPr lang="ru-RU" sz="1200" dirty="0"/>
              <a:t>после каждого нового активированного Базового или Элитного курса. </a:t>
            </a:r>
            <a:endParaRPr lang="ru-RU" sz="1200" dirty="0" smtClean="0"/>
          </a:p>
          <a:p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ru-RU" sz="1200" dirty="0"/>
              <a:t> </a:t>
            </a:r>
            <a:r>
              <a:rPr lang="ru-RU" sz="1200" dirty="0" smtClean="0"/>
              <a:t>   Активация </a:t>
            </a:r>
            <a:r>
              <a:rPr lang="ru-RU" sz="1200" dirty="0"/>
              <a:t>составляет  </a:t>
            </a:r>
            <a:r>
              <a:rPr lang="ru-RU" sz="1200" b="1" dirty="0"/>
              <a:t>584 € </a:t>
            </a:r>
            <a:r>
              <a:rPr lang="ru-RU" sz="1200" dirty="0"/>
              <a:t>за Базовый пакет, за  Элитный пакет  </a:t>
            </a:r>
            <a:r>
              <a:rPr lang="ru-RU" sz="1200" b="1" dirty="0"/>
              <a:t>5854€</a:t>
            </a:r>
            <a:r>
              <a:rPr lang="ru-RU" sz="1200" dirty="0"/>
              <a:t>. </a:t>
            </a:r>
          </a:p>
          <a:p>
            <a:endParaRPr lang="ru-RU" sz="1200" b="1" dirty="0" smtClean="0"/>
          </a:p>
          <a:p>
            <a:pPr>
              <a:buFont typeface="Arial" pitchFamily="34" charset="0"/>
              <a:buChar char="•"/>
            </a:pPr>
            <a:r>
              <a:rPr lang="ru-RU" sz="1200" b="1" dirty="0"/>
              <a:t> </a:t>
            </a:r>
            <a:r>
              <a:rPr lang="ru-RU" sz="1200" b="1" dirty="0" smtClean="0"/>
              <a:t>  49 </a:t>
            </a:r>
            <a:r>
              <a:rPr lang="ru-RU" sz="1200" b="1" dirty="0"/>
              <a:t>€</a:t>
            </a:r>
            <a:r>
              <a:rPr lang="ru-RU" sz="1200" dirty="0"/>
              <a:t> - это годовое содержание проекта </a:t>
            </a:r>
          </a:p>
          <a:p>
            <a:endParaRPr lang="ru-RU" sz="1200" b="1" dirty="0" smtClean="0"/>
          </a:p>
          <a:p>
            <a:pPr>
              <a:buFont typeface="Arial" pitchFamily="34" charset="0"/>
              <a:buChar char="•"/>
            </a:pPr>
            <a:r>
              <a:rPr lang="ru-RU" sz="1200" b="1" dirty="0"/>
              <a:t> </a:t>
            </a:r>
            <a:r>
              <a:rPr lang="ru-RU" sz="1200" b="1" dirty="0" smtClean="0"/>
              <a:t>  535 </a:t>
            </a:r>
            <a:r>
              <a:rPr lang="ru-RU" sz="1200" b="1" dirty="0"/>
              <a:t>€</a:t>
            </a:r>
            <a:r>
              <a:rPr lang="ru-RU" sz="1200" dirty="0"/>
              <a:t> или </a:t>
            </a:r>
            <a:r>
              <a:rPr lang="ru-RU" sz="1200" b="1" dirty="0"/>
              <a:t>5805 €</a:t>
            </a:r>
            <a:r>
              <a:rPr lang="ru-RU" sz="1200" dirty="0"/>
              <a:t> - это стоимость продукта.</a:t>
            </a:r>
          </a:p>
          <a:p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Помочь </a:t>
            </a:r>
            <a:r>
              <a:rPr lang="ru-RU" sz="1200" dirty="0"/>
              <a:t>вашим двоим Партнерам быть с вами в Программе «</a:t>
            </a:r>
            <a:r>
              <a:rPr lang="en-US" sz="1200" dirty="0"/>
              <a:t>PRODUCT</a:t>
            </a:r>
            <a:r>
              <a:rPr lang="ru-RU" sz="1200" dirty="0"/>
              <a:t>» и начать зарабатывать и претендовать на первые бонусы.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1214428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50018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iconmonstr-currency-euro-3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785932"/>
            <a:ext cx="1362076" cy="1362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Бонус </a:t>
            </a:r>
            <a:br>
              <a:rPr lang="ru-RU" sz="29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за приглашение</a:t>
            </a:r>
            <a:endParaRPr 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357158" y="1571618"/>
            <a:ext cx="3357586" cy="357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   </a:t>
            </a:r>
            <a:r>
              <a:rPr lang="ru-RU" sz="1200" dirty="0"/>
              <a:t>Вы зарабатываете от 100 €  до  200 €, когда Вы помогаете своим партнерам перейти в Программе «</a:t>
            </a:r>
            <a:r>
              <a:rPr lang="en-US" sz="1200" dirty="0"/>
              <a:t>PRODUCT</a:t>
            </a:r>
            <a:r>
              <a:rPr lang="ru-RU" sz="1200" dirty="0"/>
              <a:t>» на Базовый пакет  и  от  300 €  до 450 € когда они приобретают Элитные пакеты. </a:t>
            </a:r>
          </a:p>
          <a:p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/>
              <a:t> </a:t>
            </a:r>
            <a:r>
              <a:rPr lang="ru-RU" sz="1200" dirty="0" smtClean="0"/>
              <a:t>  Вы </a:t>
            </a:r>
            <a:r>
              <a:rPr lang="ru-RU" sz="1200" dirty="0"/>
              <a:t>зарабатываете  от  15 €  до   75 €, когда Ваши личные  помогают своим партнерам перейти в Программе «</a:t>
            </a:r>
            <a:r>
              <a:rPr lang="en-US" sz="1200" dirty="0"/>
              <a:t>PRODUCT</a:t>
            </a:r>
            <a:r>
              <a:rPr lang="ru-RU" sz="1200" dirty="0"/>
              <a:t>» на Базовый пакет  и  от  25 €  до 100 € когда они приобретают Элитные пакеты. </a:t>
            </a:r>
          </a:p>
          <a:p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Самому </a:t>
            </a:r>
            <a:r>
              <a:rPr lang="ru-RU" sz="1200" dirty="0"/>
              <a:t>делать Базовые  или Элитные продажи. </a:t>
            </a:r>
          </a:p>
          <a:p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Научить </a:t>
            </a:r>
            <a:r>
              <a:rPr lang="ru-RU" sz="1200" dirty="0"/>
              <a:t>личных, чтобы они делали Базовые и Элитные продажи.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1214428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50018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429256" y="0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Лично продажи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Рисунок 19" descr="iconmonstr-currency-euro-4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1214428"/>
            <a:ext cx="1000132" cy="100013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857752" y="571486"/>
            <a:ext cx="407196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36131"/>
                </a:solidFill>
              </a:rPr>
              <a:t>БАЗОВЫЙ                                                                   ЭЛИТНЫЙ</a:t>
            </a:r>
            <a:endParaRPr lang="ru-RU" sz="1200" b="1" dirty="0">
              <a:solidFill>
                <a:srgbClr val="03613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1000114"/>
            <a:ext cx="40719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200                                                                                 450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1357304"/>
            <a:ext cx="407196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150                                                                                 400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1714494"/>
            <a:ext cx="407196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125                                                                                 350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2000246"/>
            <a:ext cx="40719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100                                                                                300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57752" y="1000114"/>
            <a:ext cx="4000528" cy="1588"/>
          </a:xfrm>
          <a:prstGeom prst="line">
            <a:avLst/>
          </a:prstGeom>
          <a:ln>
            <a:solidFill>
              <a:srgbClr val="036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857752" y="2357436"/>
            <a:ext cx="4000528" cy="1588"/>
          </a:xfrm>
          <a:prstGeom prst="line">
            <a:avLst/>
          </a:prstGeom>
          <a:ln>
            <a:solidFill>
              <a:srgbClr val="036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iconmonstr-currency-euro-4-icon-2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357568"/>
            <a:ext cx="714380" cy="7143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857752" y="3000378"/>
            <a:ext cx="40719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75                                                                                  100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57752" y="3357568"/>
            <a:ext cx="40719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50                                                                                    75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57752" y="3714758"/>
            <a:ext cx="40719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25                                                                                    50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57752" y="4071948"/>
            <a:ext cx="40719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15                                                                                    25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2428874"/>
            <a:ext cx="457200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Личные продажи ваших личных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Золотой бизнес</a:t>
            </a:r>
            <a:endParaRPr 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142844" y="1571618"/>
            <a:ext cx="4000528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100" dirty="0" smtClean="0"/>
              <a:t>   100 </a:t>
            </a:r>
            <a:r>
              <a:rPr lang="ru-RU" sz="1100" dirty="0"/>
              <a:t>€ за каждого Базового партнера и по 300  €  за каждого  Элитного  партнера  вы зарабатываете  в Вашем Золотом Бизнесе и по  15  €  и по  25 € соответственно, когда Ваши личные Партнеры Золотого Бизнеса помогают своим партнерам перейти с Программы «</a:t>
            </a:r>
            <a:r>
              <a:rPr lang="en-US" sz="1100" dirty="0"/>
              <a:t>START</a:t>
            </a:r>
            <a:r>
              <a:rPr lang="ru-RU" sz="1100" dirty="0"/>
              <a:t>» в Программу «</a:t>
            </a:r>
            <a:r>
              <a:rPr lang="en-US" sz="1100" dirty="0"/>
              <a:t>PRODUCT</a:t>
            </a:r>
            <a:r>
              <a:rPr lang="ru-RU" sz="1100" dirty="0"/>
              <a:t>».</a:t>
            </a:r>
          </a:p>
          <a:p>
            <a:endParaRPr lang="ru-RU" sz="11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Вы </a:t>
            </a:r>
            <a:r>
              <a:rPr lang="ru-RU" sz="1100" dirty="0"/>
              <a:t>зарабатываете  еженедельно  10% от чеков ваших двух партнеров , а также по  5%  со 2 по 5  поколение,  от 60 Партнеров в этих поколениях Общей Ступенчатой  Структуре Компании. </a:t>
            </a:r>
          </a:p>
          <a:p>
            <a:endParaRPr lang="ru-RU" sz="11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Вы </a:t>
            </a:r>
            <a:r>
              <a:rPr lang="ru-RU" sz="1100" dirty="0"/>
              <a:t>зарабатываете с 6 по 15 поколение  по 1€ со всех партнеров, находящихся в этой Структуре. </a:t>
            </a:r>
          </a:p>
          <a:p>
            <a:endParaRPr lang="ru-RU" sz="11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Квалификация </a:t>
            </a:r>
            <a:r>
              <a:rPr lang="ru-RU" sz="1100" dirty="0"/>
              <a:t>в Золотом Бизнесе –  минимум 2 Базовых партнера лично и помочь вашим личным  повторить вас. Всего в структуре 14 партнеров в любой комбинации.   </a:t>
            </a:r>
          </a:p>
          <a:p>
            <a:r>
              <a:rPr lang="ru-RU" sz="1100" dirty="0"/>
              <a:t>Ежемесячная личная активность составляет 44€. </a:t>
            </a:r>
          </a:p>
          <a:p>
            <a:endParaRPr lang="ru-RU" sz="11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Вы </a:t>
            </a:r>
            <a:r>
              <a:rPr lang="ru-RU" sz="1100" dirty="0"/>
              <a:t>квалифицировались  в ЗОЛОТОМ  БИЗНЕСЕ и имеете право развивать ПЛАТИНОВЫЙ БИЗНЕС.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928676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14299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857752" y="1000114"/>
            <a:ext cx="407196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36131"/>
                </a:solidFill>
              </a:rPr>
              <a:t>БАЗОВЫЙ                                                                   ЭЛИТНЫЙ</a:t>
            </a:r>
            <a:endParaRPr lang="ru-RU" sz="1200" b="1" dirty="0">
              <a:solidFill>
                <a:srgbClr val="03613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1928808"/>
            <a:ext cx="40719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300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3071816"/>
            <a:ext cx="407196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25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857752" y="1428742"/>
            <a:ext cx="4000528" cy="1588"/>
          </a:xfrm>
          <a:prstGeom prst="line">
            <a:avLst/>
          </a:prstGeom>
          <a:ln>
            <a:solidFill>
              <a:srgbClr val="036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iconmonstr-coin-8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2214560"/>
            <a:ext cx="862010" cy="862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Платиновый бизнес</a:t>
            </a:r>
            <a:endParaRPr 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142844" y="1571618"/>
            <a:ext cx="4000528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100" dirty="0" smtClean="0"/>
              <a:t>    125 </a:t>
            </a:r>
            <a:r>
              <a:rPr lang="ru-RU" sz="1100" dirty="0"/>
              <a:t>€ за каждого Базового партнера и по 350 €  за каждого  Элитного  партнера  вы зарабатываете как Партнер  Платиновом Бизнесе и  по 25 € и 50 € соответственно, когда ваши личные Партнеры Платинового Бизнеса помогают своим партнерам перейти с Программы «</a:t>
            </a:r>
            <a:r>
              <a:rPr lang="en-US" sz="1100" dirty="0"/>
              <a:t>START</a:t>
            </a:r>
            <a:r>
              <a:rPr lang="ru-RU" sz="1100" dirty="0"/>
              <a:t>» в Программу «</a:t>
            </a:r>
            <a:r>
              <a:rPr lang="en-US" sz="1100" dirty="0"/>
              <a:t>PRODUCT</a:t>
            </a:r>
            <a:r>
              <a:rPr lang="ru-RU" sz="1100" dirty="0"/>
              <a:t>».</a:t>
            </a:r>
          </a:p>
          <a:p>
            <a:endParaRPr lang="ru-RU" sz="11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/>
              <a:t> </a:t>
            </a:r>
            <a:r>
              <a:rPr lang="ru-RU" sz="1100" dirty="0" smtClean="0"/>
              <a:t>  Квалифицировавшись </a:t>
            </a:r>
            <a:r>
              <a:rPr lang="ru-RU" sz="1100" dirty="0"/>
              <a:t>в Платиновом  Бизнесе, вы будете получать доходы и от Золотого Бизнеса.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Квалифицировавшись </a:t>
            </a:r>
            <a:r>
              <a:rPr lang="ru-RU" sz="1100" dirty="0"/>
              <a:t>как Платиновый, вы зарабатываете по </a:t>
            </a:r>
            <a:r>
              <a:rPr lang="ru-RU" sz="1100" b="1" dirty="0"/>
              <a:t>2 €</a:t>
            </a:r>
            <a:r>
              <a:rPr lang="ru-RU" sz="1100" dirty="0"/>
              <a:t> с 16 по 21 поколение со всех активных Партнеров, находящихся в Общей Ступенчатой  Структуры Компании. </a:t>
            </a:r>
          </a:p>
          <a:p>
            <a:endParaRPr lang="ru-RU" sz="1100" dirty="0" smtClean="0"/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 Квалификация </a:t>
            </a:r>
            <a:r>
              <a:rPr lang="ru-RU" sz="1100" dirty="0"/>
              <a:t>в Платиновом Бизнесе –  4 новых личных партнера. Помочь   Вашим личным четырем квалифицироваться в Золотом Бизнесе и всем им сделать каждому по двенадцать Золотых квалификации в любом поколении. Квалификация завершается личным приобретением Элитного пакета. Ежемесячная личная активность составляет 54€. 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 Вы </a:t>
            </a:r>
            <a:r>
              <a:rPr lang="ru-RU" sz="1100" dirty="0"/>
              <a:t>квалифицировались в ПЛАТИНОВОМ БИЗНЕСЕ и имеете право развивать КОРОНОВАННЫЙ БИЗНЕС.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928676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14299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857752" y="1000114"/>
            <a:ext cx="407196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36131"/>
                </a:solidFill>
              </a:rPr>
              <a:t>БАЗОВЫЙ                                                                   ЭЛИТНЫЙ</a:t>
            </a:r>
            <a:endParaRPr lang="ru-RU" sz="1200" b="1" dirty="0">
              <a:solidFill>
                <a:srgbClr val="03613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1928808"/>
            <a:ext cx="40719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125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350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3071816"/>
            <a:ext cx="407196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50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857752" y="1428742"/>
            <a:ext cx="4000528" cy="1588"/>
          </a:xfrm>
          <a:prstGeom prst="line">
            <a:avLst/>
          </a:prstGeom>
          <a:ln>
            <a:solidFill>
              <a:srgbClr val="036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iconmonstr-coin-9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785932"/>
            <a:ext cx="142876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Коронованный бизнес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142844" y="1571618"/>
            <a:ext cx="4000528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100" dirty="0" smtClean="0"/>
              <a:t>     150 </a:t>
            </a:r>
            <a:r>
              <a:rPr lang="ru-RU" sz="1100" dirty="0"/>
              <a:t>€ за каждого Базового партнера и по 400 €  за каждого  Элитного  партнера  вы зарабатываете как Партнер     Коронованном  Бизнесе и  по 50 € и 75 € соответственно, когда ваши личные Партнеры Коронованного Бизнеса помогают своим партнерам перейти с Программы «</a:t>
            </a:r>
            <a:r>
              <a:rPr lang="en-US" sz="1100" dirty="0"/>
              <a:t>START</a:t>
            </a:r>
            <a:r>
              <a:rPr lang="ru-RU" sz="1100" dirty="0"/>
              <a:t>» в Программу «</a:t>
            </a:r>
            <a:r>
              <a:rPr lang="en-US" sz="1100" dirty="0"/>
              <a:t>PRODUCT</a:t>
            </a:r>
            <a:r>
              <a:rPr lang="ru-RU" sz="1100" dirty="0"/>
              <a:t>».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  Квалифицировавшись </a:t>
            </a:r>
            <a:r>
              <a:rPr lang="ru-RU" sz="1100" dirty="0"/>
              <a:t>в  Коронованном бизнесе, Вы зарабатываете по </a:t>
            </a:r>
            <a:r>
              <a:rPr lang="ru-RU" sz="1100" b="1" dirty="0"/>
              <a:t>3 €</a:t>
            </a:r>
            <a:r>
              <a:rPr lang="ru-RU" sz="1100" dirty="0"/>
              <a:t> с 16 по 26 поколения со всех активных Партнеров, находящихся в Общей Ступенчатой  Структуры Компании.</a:t>
            </a:r>
          </a:p>
          <a:p>
            <a:pPr>
              <a:buFont typeface="Arial" pitchFamily="34" charset="0"/>
              <a:buChar char="•"/>
            </a:pPr>
            <a:r>
              <a:rPr lang="uk-UA" sz="1100" dirty="0" smtClean="0"/>
              <a:t>     </a:t>
            </a:r>
            <a:r>
              <a:rPr lang="uk-UA" sz="1100" dirty="0" err="1" smtClean="0"/>
              <a:t>Квалификация</a:t>
            </a:r>
            <a:r>
              <a:rPr lang="ru-RU" sz="1100" dirty="0" smtClean="0"/>
              <a:t> </a:t>
            </a:r>
            <a:r>
              <a:rPr lang="ru-RU" sz="1100" dirty="0"/>
              <a:t>в  Коронованном Бизнесе –  6 новых личных партнера и помочь Вашим личным шести квалифицироваться в Платиновом Бизнесе и сделать каждому по двенадцать квалификаций Платинового Бизнеса  в любом поколении. Ежемесячная личная активность 64 </a:t>
            </a:r>
            <a:r>
              <a:rPr lang="ru-RU" sz="1100" b="1" dirty="0"/>
              <a:t>€</a:t>
            </a:r>
            <a:r>
              <a:rPr lang="ru-RU" sz="1100" dirty="0"/>
              <a:t> . 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  Квалифицировавшись </a:t>
            </a:r>
            <a:r>
              <a:rPr lang="ru-RU" sz="1100" dirty="0"/>
              <a:t>в Коронованном Бизнесе, вы будете получать доходы и от Золотого Бизнеса, от Платинового Бизнеса и от Коронованного Бизнеса.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  Вы </a:t>
            </a:r>
            <a:r>
              <a:rPr lang="ru-RU" sz="1100" dirty="0"/>
              <a:t>квалифицировались  в КОРОНОВАННОМ  БИЗНЕСЕ  и имеете право развивать БИЗНЕС ДВОЙНОЙ КОРОНЫ. 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928676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14299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857752" y="1000114"/>
            <a:ext cx="407196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36131"/>
                </a:solidFill>
              </a:rPr>
              <a:t>БАЗОВЫЙ                                                                   ЭЛИТНЫЙ</a:t>
            </a:r>
            <a:endParaRPr lang="ru-RU" sz="1200" b="1" dirty="0">
              <a:solidFill>
                <a:srgbClr val="03613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1928808"/>
            <a:ext cx="40719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150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400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3071816"/>
            <a:ext cx="407196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75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857752" y="1428742"/>
            <a:ext cx="4000528" cy="1588"/>
          </a:xfrm>
          <a:prstGeom prst="line">
            <a:avLst/>
          </a:prstGeom>
          <a:ln>
            <a:solidFill>
              <a:srgbClr val="036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iconmonstr-coin-10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714494"/>
            <a:ext cx="1933580" cy="193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Бизнес Двойная корона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142844" y="1571618"/>
            <a:ext cx="4000528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100" dirty="0" smtClean="0"/>
              <a:t>      200 </a:t>
            </a:r>
            <a:r>
              <a:rPr lang="ru-RU" sz="1100" dirty="0"/>
              <a:t>€ за каждого Базового партнера и по 450 €  за каждого  Элитного  партнера  вы зарабатываете  как Партнер Бизнесе Двойной Короны и  по 75 € и 100 € соответственно, когда ваши личные Партнеры Коронованного Бизнеса помогают своим партнерам перейти с Программы «</a:t>
            </a:r>
            <a:r>
              <a:rPr lang="en-US" sz="1100" dirty="0"/>
              <a:t>START</a:t>
            </a:r>
            <a:r>
              <a:rPr lang="ru-RU" sz="1100" dirty="0"/>
              <a:t>» в Программу «</a:t>
            </a:r>
            <a:r>
              <a:rPr lang="en-US" sz="1100" dirty="0"/>
              <a:t>PRODUCT</a:t>
            </a:r>
            <a:r>
              <a:rPr lang="ru-RU" sz="1100" dirty="0"/>
              <a:t>».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  Квалифицировавшись </a:t>
            </a:r>
            <a:r>
              <a:rPr lang="ru-RU" sz="1100" dirty="0"/>
              <a:t>в  Бизнесе Двойной Короны, Вы зарабатываете по </a:t>
            </a:r>
            <a:r>
              <a:rPr lang="ru-RU" sz="1100" b="1" dirty="0"/>
              <a:t>4 €</a:t>
            </a:r>
            <a:r>
              <a:rPr lang="ru-RU" sz="1100" dirty="0"/>
              <a:t> с 16 по 40 поколения со всех активных Партнеров, находящихся в Общей Ступенчатой  Структуре Компании.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  Квалификация </a:t>
            </a:r>
            <a:r>
              <a:rPr lang="ru-RU" sz="1100" dirty="0"/>
              <a:t>в  Бизнесе Двойной Короны – 8 новых личных партнера и помочь Вашим личным восьми квалифицироваться в Коронованном Бизнесе и всем сделать каждому по двенадцать квалификаций Коронованного Бизнеса в любом поколении. Ежемесячная личная активность составляет 74€.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  Квалифицировавшись </a:t>
            </a:r>
            <a:r>
              <a:rPr lang="ru-RU" sz="1100" dirty="0"/>
              <a:t>в  Бизнесе Двойной Короны, вы будете получать доходы от Золотого Бизнеса, от Платинового Бизнеса, от Коронованного Бизнеса и от Бизнеса Двойной Короны.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   Вы </a:t>
            </a:r>
            <a:r>
              <a:rPr lang="ru-RU" sz="1100" dirty="0"/>
              <a:t>квалифицировались  в БИЗНЕСЕ ДВОЙНАЯ КОРОНА  и достигли высшей ступени Успеха!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1071552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214428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857752" y="1000114"/>
            <a:ext cx="407196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36131"/>
                </a:solidFill>
              </a:rPr>
              <a:t>БАЗОВЫЙ                                                                   ЭЛИТНЫЙ</a:t>
            </a:r>
            <a:endParaRPr lang="ru-RU" sz="1200" b="1" dirty="0">
              <a:solidFill>
                <a:srgbClr val="03613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1928808"/>
            <a:ext cx="40719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450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3071816"/>
            <a:ext cx="407196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75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100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857752" y="1428742"/>
            <a:ext cx="4000528" cy="1588"/>
          </a:xfrm>
          <a:prstGeom prst="line">
            <a:avLst/>
          </a:prstGeom>
          <a:ln>
            <a:solidFill>
              <a:srgbClr val="036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iconmonstr-coin-10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1785932"/>
            <a:ext cx="1933580" cy="1933580"/>
          </a:xfrm>
          <a:prstGeom prst="rect">
            <a:avLst/>
          </a:prstGeom>
        </p:spPr>
      </p:pic>
      <p:pic>
        <p:nvPicPr>
          <p:cNvPr id="19" name="Рисунок 18" descr="iconmonstr-coin-8-icon-25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1928808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Ежемесячный доход</a:t>
            </a:r>
            <a:endParaRPr 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357158" y="1571618"/>
            <a:ext cx="3357586" cy="357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     Как </a:t>
            </a:r>
            <a:r>
              <a:rPr lang="ru-RU" sz="1200" dirty="0"/>
              <a:t>только Вы квалифицируетесь в Бизнесах  Платиновом,  Коронованном и Двойная Корона,  вы будете зарабатывать  </a:t>
            </a:r>
            <a:r>
              <a:rPr lang="ru-RU" sz="1200" b="1" dirty="0"/>
              <a:t> 2€, 3€ или 4€ соответственно </a:t>
            </a:r>
            <a:r>
              <a:rPr lang="ru-RU" sz="1200" dirty="0"/>
              <a:t>от любого нового  Партнера, который попадает соответственно в поколение с  16-21, 16-26 или 16-40 с Вашей Общей Ступенчатой  Структуре Компании </a:t>
            </a:r>
            <a:r>
              <a:rPr lang="ru-RU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Вы </a:t>
            </a:r>
            <a:r>
              <a:rPr lang="ru-RU" sz="1200" dirty="0"/>
              <a:t>должны квалифицироваться в </a:t>
            </a:r>
            <a:r>
              <a:rPr lang="ru-RU" sz="1200" dirty="0" smtClean="0"/>
              <a:t>                  соответствующем </a:t>
            </a:r>
            <a:r>
              <a:rPr lang="ru-RU" sz="1200" dirty="0"/>
              <a:t>Бизнесе, прежде чем вы </a:t>
            </a:r>
            <a:r>
              <a:rPr lang="ru-RU" sz="1200" dirty="0" smtClean="0"/>
              <a:t>получите </a:t>
            </a:r>
            <a:r>
              <a:rPr lang="ru-RU" sz="1200" dirty="0"/>
              <a:t>право на этот  Бонус.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1214428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50018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iconmonstr-checkbox-2-icon-2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071948"/>
            <a:ext cx="504820" cy="50482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5929322" y="2143122"/>
            <a:ext cx="1214446" cy="857256"/>
            <a:chOff x="2928926" y="1214428"/>
            <a:chExt cx="3438532" cy="2438400"/>
          </a:xfrm>
        </p:grpSpPr>
        <p:pic>
          <p:nvPicPr>
            <p:cNvPr id="23" name="Рисунок 22" descr="iconmonstr-plus-3-icon-25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8926" y="1928808"/>
              <a:ext cx="1071570" cy="1071570"/>
            </a:xfrm>
            <a:prstGeom prst="rect">
              <a:avLst/>
            </a:prstGeom>
          </p:spPr>
        </p:pic>
        <p:pic>
          <p:nvPicPr>
            <p:cNvPr id="24" name="Рисунок 23" descr="iconmonstr-currency-euro-2-icon-256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9058" y="1214428"/>
              <a:ext cx="2438400" cy="2438400"/>
            </a:xfrm>
            <a:prstGeom prst="rect">
              <a:avLst/>
            </a:prstGeom>
          </p:spPr>
        </p:pic>
      </p:grpSp>
      <p:sp>
        <p:nvSpPr>
          <p:cNvPr id="26" name="Прямоугольник 25"/>
          <p:cNvSpPr/>
          <p:nvPr/>
        </p:nvSpPr>
        <p:spPr>
          <a:xfrm>
            <a:off x="4786314" y="1571618"/>
            <a:ext cx="414340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1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поколение 6 - 15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2143122"/>
            <a:ext cx="392909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поколение 16 - 21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2643188"/>
            <a:ext cx="435768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поколение 16 - 26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3214692"/>
            <a:ext cx="392909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поколение 16 - 40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en-US" sz="2900" b="1" dirty="0" smtClean="0">
                <a:solidFill>
                  <a:schemeClr val="bg1"/>
                </a:solidFill>
                <a:latin typeface="+mn-lt"/>
              </a:rPr>
              <a:t>10</a:t>
            </a:r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2900" b="1" dirty="0" err="1" smtClean="0">
                <a:solidFill>
                  <a:schemeClr val="bg1"/>
                </a:solidFill>
                <a:latin typeface="+mn-lt"/>
              </a:rPr>
              <a:t>ти</a:t>
            </a:r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b="1" dirty="0" smtClean="0">
                <a:solidFill>
                  <a:schemeClr val="bg1"/>
                </a:solidFill>
                <a:latin typeface="+mn-lt"/>
              </a:rPr>
              <a:t>%</a:t>
            </a:r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9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Лидерский бонус</a:t>
            </a:r>
            <a:endParaRPr 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7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357158" y="1571618"/>
            <a:ext cx="335758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      Квалификация </a:t>
            </a:r>
            <a:r>
              <a:rPr lang="ru-RU" sz="1200" dirty="0"/>
              <a:t>в Платиновом Бизнесе дает вам право на получение Лидерского Бонуса.</a:t>
            </a:r>
          </a:p>
          <a:p>
            <a:endParaRPr lang="ru-RU" sz="1200" dirty="0" smtClean="0"/>
          </a:p>
          <a:p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  Начиная </a:t>
            </a:r>
            <a:r>
              <a:rPr lang="ru-RU" sz="1200" dirty="0"/>
              <a:t>от Платинового Бизнеса, когда любой из Ваших личных Партнеров квалифицируется на  Платинового или выше, вы получаете раз в квартал  10%  от его доходов за новых Базовых или Элитных продаж. 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1214428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50018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iconmonstr-user-13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1071552"/>
            <a:ext cx="1928826" cy="19288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500694" y="2786064"/>
            <a:ext cx="264320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+ 10 %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18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3-х </a:t>
            </a:r>
            <a:r>
              <a:rPr lang="en-US" sz="2900" b="1" dirty="0" smtClean="0">
                <a:solidFill>
                  <a:schemeClr val="bg1"/>
                </a:solidFill>
                <a:latin typeface="+mn-lt"/>
              </a:rPr>
              <a:t>%</a:t>
            </a:r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9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Элитный бонус</a:t>
            </a:r>
            <a:endParaRPr 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357158" y="1571618"/>
            <a:ext cx="3357586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/>
              <a:t>    </a:t>
            </a:r>
            <a:r>
              <a:rPr lang="ru-RU" sz="1200" b="1" dirty="0" err="1" smtClean="0"/>
              <a:t>World</a:t>
            </a:r>
            <a:r>
              <a:rPr lang="ru-RU" sz="1200" b="1" dirty="0" smtClean="0"/>
              <a:t> </a:t>
            </a:r>
            <a:r>
              <a:rPr lang="ru-RU" sz="1200" b="1" dirty="0" err="1"/>
              <a:t>Unity</a:t>
            </a:r>
            <a:r>
              <a:rPr lang="ru-RU" sz="1200" dirty="0"/>
              <a:t>  поощряет  3 %  доходов  Компании  от  </a:t>
            </a:r>
            <a:r>
              <a:rPr lang="uk-UA" sz="1200" dirty="0" err="1"/>
              <a:t>Элитн</a:t>
            </a:r>
            <a:r>
              <a:rPr lang="ru-RU" sz="1200" dirty="0" err="1"/>
              <a:t>ы</a:t>
            </a:r>
            <a:r>
              <a:rPr lang="uk-UA" sz="1200" dirty="0"/>
              <a:t>х  </a:t>
            </a:r>
            <a:r>
              <a:rPr lang="ru-RU" sz="1200" dirty="0"/>
              <a:t>продаж, которые были сделаны по всему миру за год</a:t>
            </a:r>
            <a:r>
              <a:rPr lang="ru-RU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 Эти </a:t>
            </a:r>
            <a:r>
              <a:rPr lang="ru-RU" sz="1200" dirty="0"/>
              <a:t>3% распределяются между всеми Партнерами равными долями.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1214428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50018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500694" y="2786064"/>
            <a:ext cx="264320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3 %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-1"/>
          <p:cNvSpPr/>
          <p:nvPr/>
        </p:nvSpPr>
        <p:spPr>
          <a:xfrm>
            <a:off x="428596" y="3571882"/>
            <a:ext cx="3357586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   Стань </a:t>
            </a:r>
            <a:r>
              <a:rPr lang="ru-RU" sz="1200" dirty="0"/>
              <a:t>Элитным Партнером.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Приведи  </a:t>
            </a:r>
            <a:r>
              <a:rPr lang="ru-RU" sz="1200" dirty="0"/>
              <a:t>два личных Элитных партнера.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Будь </a:t>
            </a:r>
            <a:r>
              <a:rPr lang="ru-RU" sz="1200" dirty="0"/>
              <a:t>активным весь год в ежемесячном членстве.</a:t>
            </a:r>
          </a:p>
          <a:p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/>
              <a:t> </a:t>
            </a:r>
            <a:r>
              <a:rPr lang="ru-RU" sz="1200" dirty="0" smtClean="0"/>
              <a:t>  Получи </a:t>
            </a:r>
            <a:r>
              <a:rPr lang="ru-RU" sz="1200" dirty="0"/>
              <a:t>Элитный бонус! 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3143254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Квалификация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57158" y="3429006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iconmonstr-pie-chart-2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071552"/>
            <a:ext cx="1790704" cy="1790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pic>
        <p:nvPicPr>
          <p:cNvPr id="23" name="Рисунок 22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9" y="0"/>
            <a:ext cx="9141862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logo-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00246"/>
            <a:ext cx="1143008" cy="5715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4286262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worldunityinco.com</a:t>
            </a:r>
            <a:endParaRPr lang="ru-RU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4572014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57158" y="4643452"/>
            <a:ext cx="378621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2013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000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WORLD UNITY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142844" y="1714494"/>
            <a:ext cx="4071966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/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     Д</a:t>
            </a:r>
            <a:r>
              <a:rPr lang="uk-UA" sz="1200" dirty="0" err="1" smtClean="0"/>
              <a:t>оходы</a:t>
            </a:r>
            <a:r>
              <a:rPr lang="uk-UA" sz="1200" dirty="0" smtClean="0"/>
              <a:t> </a:t>
            </a:r>
            <a:r>
              <a:rPr lang="uk-UA" sz="1200" dirty="0" err="1"/>
              <a:t>получаем</a:t>
            </a:r>
            <a:r>
              <a:rPr lang="uk-UA" sz="1200" dirty="0"/>
              <a:t> от </a:t>
            </a:r>
            <a:r>
              <a:rPr lang="uk-UA" sz="1200" dirty="0" err="1"/>
              <a:t>усилий</a:t>
            </a:r>
            <a:r>
              <a:rPr lang="uk-UA" sz="1200" dirty="0"/>
              <a:t> </a:t>
            </a:r>
            <a:r>
              <a:rPr lang="uk-UA" sz="1200" dirty="0" err="1"/>
              <a:t>сво</a:t>
            </a:r>
            <a:r>
              <a:rPr lang="ru-RU" sz="1200" dirty="0"/>
              <a:t>и</a:t>
            </a:r>
            <a:r>
              <a:rPr lang="uk-UA" sz="1200" dirty="0"/>
              <a:t>х и </a:t>
            </a:r>
            <a:r>
              <a:rPr lang="uk-UA" sz="1200" dirty="0" err="1"/>
              <a:t>всех</a:t>
            </a:r>
            <a:r>
              <a:rPr lang="uk-UA" sz="1200" dirty="0"/>
              <a:t> </a:t>
            </a:r>
            <a:r>
              <a:rPr lang="uk-UA" sz="1200" dirty="0" err="1"/>
              <a:t>партнеров</a:t>
            </a:r>
            <a:r>
              <a:rPr lang="uk-UA" sz="1200" dirty="0"/>
              <a:t> </a:t>
            </a:r>
            <a:r>
              <a:rPr lang="uk-UA" sz="1200" dirty="0" err="1"/>
              <a:t>компании</a:t>
            </a:r>
            <a:r>
              <a:rPr lang="uk-UA" sz="1200" dirty="0"/>
              <a:t>  </a:t>
            </a:r>
            <a:endParaRPr lang="ru-RU" sz="1200" dirty="0"/>
          </a:p>
          <a:p>
            <a:pPr lvl="0">
              <a:buFont typeface="Arial" pitchFamily="34" charset="0"/>
              <a:buChar char="•"/>
            </a:pPr>
            <a:endParaRPr lang="ru-RU" sz="1200" dirty="0" smtClean="0"/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     Стартуем </a:t>
            </a:r>
            <a:r>
              <a:rPr lang="ru-RU" sz="1200" dirty="0"/>
              <a:t>всего с 56 </a:t>
            </a:r>
            <a:r>
              <a:rPr lang="ru-RU" sz="1200" b="1" dirty="0"/>
              <a:t>€:</a:t>
            </a:r>
            <a:endParaRPr lang="ru-RU" sz="1200" dirty="0"/>
          </a:p>
          <a:p>
            <a:pPr lvl="0">
              <a:buFont typeface="Arial" pitchFamily="34" charset="0"/>
              <a:buChar char="•"/>
            </a:pPr>
            <a:endParaRPr lang="ru-RU" sz="1200" dirty="0" smtClean="0"/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     </a:t>
            </a:r>
            <a:r>
              <a:rPr lang="ru-RU" sz="1200" dirty="0" err="1" smtClean="0"/>
              <a:t>Зарабытываем</a:t>
            </a:r>
            <a:r>
              <a:rPr lang="ru-RU" sz="1200" dirty="0" smtClean="0"/>
              <a:t>  </a:t>
            </a:r>
            <a:r>
              <a:rPr lang="ru-RU" sz="1200" dirty="0"/>
              <a:t>от 76 €  до 35 000 € и выше</a:t>
            </a:r>
          </a:p>
          <a:p>
            <a:pPr lvl="0">
              <a:buFont typeface="Arial" pitchFamily="34" charset="0"/>
              <a:buChar char="•"/>
            </a:pPr>
            <a:endParaRPr lang="ru-RU" sz="1200" dirty="0" smtClean="0"/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     8 </a:t>
            </a:r>
            <a:r>
              <a:rPr lang="ru-RU" sz="1200" dirty="0"/>
              <a:t>индивидуальных, дополняющих друг друга источников дохода. </a:t>
            </a:r>
          </a:p>
          <a:p>
            <a:pPr algn="ctr"/>
            <a:endParaRPr lang="ru-RU" dirty="0"/>
          </a:p>
        </p:txBody>
      </p:sp>
      <p:pic>
        <p:nvPicPr>
          <p:cNvPr id="13" name="Рисунок 12" descr="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596" y="1357304"/>
            <a:ext cx="385765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Как это работает? 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ПРОГРАММА «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START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928808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000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WORLD UNITY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142844" y="1714494"/>
            <a:ext cx="4071966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00" dirty="0"/>
          </a:p>
          <a:p>
            <a:pPr>
              <a:buFont typeface="Arial" pitchFamily="34" charset="0"/>
              <a:buChar char="•"/>
            </a:pPr>
            <a:r>
              <a:rPr lang="ru-RU" sz="1300" dirty="0" smtClean="0"/>
              <a:t>     </a:t>
            </a:r>
            <a:r>
              <a:rPr lang="uk-UA" sz="1200" dirty="0" err="1" smtClean="0"/>
              <a:t>Войдя</a:t>
            </a:r>
            <a:r>
              <a:rPr lang="uk-UA" sz="1200" dirty="0" smtClean="0"/>
              <a:t> </a:t>
            </a:r>
            <a:r>
              <a:rPr lang="uk-UA" sz="1200" dirty="0"/>
              <a:t>в </a:t>
            </a:r>
            <a:r>
              <a:rPr lang="uk-UA" sz="1200" dirty="0" err="1"/>
              <a:t>эту</a:t>
            </a:r>
            <a:r>
              <a:rPr lang="uk-UA" sz="1200" dirty="0"/>
              <a:t> </a:t>
            </a:r>
            <a:r>
              <a:rPr lang="uk-UA" sz="1200" dirty="0" err="1"/>
              <a:t>программу</a:t>
            </a:r>
            <a:r>
              <a:rPr lang="uk-UA" sz="1200" dirty="0"/>
              <a:t> партнер </a:t>
            </a:r>
            <a:r>
              <a:rPr lang="uk-UA" sz="1200" dirty="0" err="1"/>
              <a:t>попадает</a:t>
            </a:r>
            <a:r>
              <a:rPr lang="uk-UA" sz="1200" dirty="0"/>
              <a:t> в </a:t>
            </a:r>
            <a:r>
              <a:rPr lang="uk-UA" sz="1200" dirty="0" err="1"/>
              <a:t>Общую</a:t>
            </a:r>
            <a:r>
              <a:rPr lang="uk-UA" sz="1200" dirty="0"/>
              <a:t> </a:t>
            </a:r>
            <a:r>
              <a:rPr lang="uk-UA" sz="1200" dirty="0" err="1"/>
              <a:t>ступенчатую</a:t>
            </a:r>
            <a:r>
              <a:rPr lang="uk-UA" sz="1200" dirty="0"/>
              <a:t> Структуру </a:t>
            </a:r>
            <a:r>
              <a:rPr lang="uk-UA" sz="1200" dirty="0" err="1"/>
              <a:t>компании</a:t>
            </a:r>
            <a:r>
              <a:rPr lang="uk-UA" sz="1200" dirty="0"/>
              <a:t>.</a:t>
            </a:r>
            <a:endParaRPr lang="ru-RU" sz="1200" dirty="0"/>
          </a:p>
          <a:p>
            <a:pPr lvl="0"/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  </a:t>
            </a:r>
            <a:r>
              <a:rPr lang="ru-RU" sz="1200" dirty="0"/>
              <a:t>Ежемесячная зарплата 64</a:t>
            </a:r>
            <a:r>
              <a:rPr lang="en-US" sz="1200" dirty="0"/>
              <a:t> </a:t>
            </a:r>
            <a:r>
              <a:rPr lang="ru-RU" sz="1200" dirty="0"/>
              <a:t>472 €  и больше благодаря общим  совместным  действиям всех партнеров Компании</a:t>
            </a:r>
          </a:p>
          <a:p>
            <a:pPr lvl="0"/>
            <a:endParaRPr lang="ru-RU" sz="1200" dirty="0" smtClean="0"/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     </a:t>
            </a:r>
            <a:r>
              <a:rPr lang="ru-RU" sz="1200" dirty="0"/>
              <a:t>4  индивидуальных, дополняющих друг друга Бизнеса, плюс ещё 8 источников дохода. </a:t>
            </a:r>
          </a:p>
          <a:p>
            <a:pPr algn="ctr"/>
            <a:endParaRPr lang="ru-RU" dirty="0"/>
          </a:p>
        </p:txBody>
      </p:sp>
      <p:pic>
        <p:nvPicPr>
          <p:cNvPr id="13" name="Рисунок 12" descr="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596" y="1357304"/>
            <a:ext cx="385765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Как это работает? </a:t>
            </a:r>
          </a:p>
          <a:p>
            <a:r>
              <a:rPr lang="ru-RU" b="1" dirty="0"/>
              <a:t>ПРОГРАММА «</a:t>
            </a:r>
            <a:r>
              <a:rPr lang="en-US" b="1" dirty="0"/>
              <a:t>PRODU</a:t>
            </a:r>
            <a:r>
              <a:rPr lang="ru-RU" b="1" dirty="0"/>
              <a:t>С</a:t>
            </a:r>
            <a:r>
              <a:rPr lang="en-US" b="1" dirty="0"/>
              <a:t>T</a:t>
            </a:r>
            <a:r>
              <a:rPr lang="ru-RU" b="1" dirty="0"/>
              <a:t>» </a:t>
            </a:r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928808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000" cy="1008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marL="828000" algn="l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Программа «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START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»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142844" y="1500180"/>
            <a:ext cx="4071966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300" dirty="0" smtClean="0"/>
              <a:t> </a:t>
            </a:r>
            <a:r>
              <a:rPr lang="ru-RU" sz="1300" dirty="0" smtClean="0"/>
              <a:t>   </a:t>
            </a:r>
            <a:r>
              <a:rPr lang="en-US" sz="1300" dirty="0" smtClean="0"/>
              <a:t>  </a:t>
            </a:r>
            <a:r>
              <a:rPr lang="ru-RU" sz="1200" dirty="0" smtClean="0"/>
              <a:t>Увеличивая </a:t>
            </a:r>
            <a:r>
              <a:rPr lang="ru-RU" sz="1200" dirty="0"/>
              <a:t>свою команду, выйдите на многократный доход на каждом из 8 уровней с учётом </a:t>
            </a:r>
            <a:r>
              <a:rPr lang="ru-RU" sz="1200" dirty="0" err="1"/>
              <a:t>реинвестов</a:t>
            </a:r>
            <a:r>
              <a:rPr lang="ru-RU" sz="1200" dirty="0"/>
              <a:t>.  Доход при прохождении 8 уровней составляет  свыше 35 000 € и дальше только увеличиваются.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   </a:t>
            </a:r>
            <a:r>
              <a:rPr lang="en-US" sz="1200" dirty="0" smtClean="0"/>
              <a:t>  </a:t>
            </a:r>
            <a:r>
              <a:rPr lang="ru-RU" sz="1200" dirty="0" smtClean="0"/>
              <a:t>На </a:t>
            </a:r>
            <a:r>
              <a:rPr lang="ru-RU" sz="1200" dirty="0"/>
              <a:t>каждом уровне своя накопительная программа. При переходе на новый уровень, </a:t>
            </a:r>
            <a:r>
              <a:rPr lang="ru-RU" sz="1200" dirty="0" err="1"/>
              <a:t>реинвесты</a:t>
            </a:r>
            <a:r>
              <a:rPr lang="ru-RU" sz="1200" dirty="0"/>
              <a:t> предыдущих уровней продолжают приносить Вам доходы каждый отдельно и многократно. 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   </a:t>
            </a:r>
            <a:r>
              <a:rPr lang="en-US" sz="1200" dirty="0" smtClean="0"/>
              <a:t>  </a:t>
            </a:r>
            <a:r>
              <a:rPr lang="ru-RU" sz="1200" dirty="0" smtClean="0"/>
              <a:t>На </a:t>
            </a:r>
            <a:r>
              <a:rPr lang="ru-RU" sz="1200" dirty="0"/>
              <a:t>четвёртом уровне у Вас уже накоплены средства для входа в Программу </a:t>
            </a:r>
            <a:r>
              <a:rPr lang="ru-RU" sz="1200" b="1" dirty="0"/>
              <a:t>«</a:t>
            </a:r>
            <a:r>
              <a:rPr lang="en-US" sz="1200" b="1" dirty="0"/>
              <a:t>PRODUCT</a:t>
            </a:r>
            <a:r>
              <a:rPr lang="ru-RU" sz="1200" b="1" dirty="0"/>
              <a:t>»</a:t>
            </a:r>
            <a:r>
              <a:rPr lang="ru-RU" sz="1200" dirty="0"/>
              <a:t> 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   </a:t>
            </a:r>
            <a:r>
              <a:rPr lang="en-US" sz="1200" dirty="0" smtClean="0"/>
              <a:t>  </a:t>
            </a:r>
            <a:r>
              <a:rPr lang="ru-RU" sz="1200" dirty="0" smtClean="0"/>
              <a:t>Помогите  </a:t>
            </a:r>
            <a:r>
              <a:rPr lang="ru-RU" sz="1200" dirty="0"/>
              <a:t>каждому партнёру Вашей команды выйти на суммарный доход со всех 8 уровней. </a:t>
            </a:r>
          </a:p>
          <a:p>
            <a:pPr algn="ctr"/>
            <a:endParaRPr lang="ru-RU" sz="14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596" y="928676"/>
            <a:ext cx="38576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 </a:t>
            </a: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14299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57984" y="357172"/>
            <a:ext cx="2286016" cy="3929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7650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3825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1912,5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765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382,5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191,25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76,5 € 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30,6 € </a:t>
            </a:r>
          </a:p>
          <a:p>
            <a:pPr algn="ctr"/>
            <a:endParaRPr lang="ru-RU" dirty="0"/>
          </a:p>
        </p:txBody>
      </p:sp>
      <p:pic>
        <p:nvPicPr>
          <p:cNvPr id="19" name="Рисунок 18" descr="iconmonstr-bar-chart-6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643056"/>
            <a:ext cx="1504952" cy="150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000" cy="1008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marL="828000" algn="l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Программа «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START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»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142844" y="1428742"/>
            <a:ext cx="4286280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  </a:t>
            </a:r>
            <a:r>
              <a:rPr lang="ru-RU" sz="1200" dirty="0" smtClean="0"/>
              <a:t>Сделать </a:t>
            </a:r>
            <a:r>
              <a:rPr lang="ru-RU" sz="1200" dirty="0"/>
              <a:t>минимум </a:t>
            </a:r>
            <a:r>
              <a:rPr lang="ru-RU" sz="1200" dirty="0" err="1"/>
              <a:t>дв</a:t>
            </a:r>
            <a:r>
              <a:rPr lang="uk-UA" sz="1200" dirty="0"/>
              <a:t>а</a:t>
            </a:r>
            <a:r>
              <a:rPr lang="ru-RU" sz="1200" dirty="0"/>
              <a:t> приглашения,  начать зарабатывать с 1-го уровня, </a:t>
            </a:r>
            <a:r>
              <a:rPr lang="uk-UA" sz="1200" dirty="0"/>
              <a:t>и запустить в </a:t>
            </a:r>
            <a:r>
              <a:rPr lang="uk-UA" sz="1200" dirty="0" err="1"/>
              <a:t>работу</a:t>
            </a:r>
            <a:r>
              <a:rPr lang="uk-UA" sz="1200" dirty="0"/>
              <a:t>  </a:t>
            </a:r>
            <a:r>
              <a:rPr lang="ru-RU" sz="1200" dirty="0" err="1"/>
              <a:t>реинвест</a:t>
            </a:r>
            <a:r>
              <a:rPr lang="ru-RU" sz="1200" dirty="0"/>
              <a:t>. </a:t>
            </a:r>
            <a:endParaRPr lang="en-US" sz="1200" dirty="0" smtClean="0"/>
          </a:p>
          <a:p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</a:t>
            </a:r>
            <a:r>
              <a:rPr lang="ru-RU" sz="1200" dirty="0" smtClean="0"/>
              <a:t>При </a:t>
            </a:r>
            <a:r>
              <a:rPr lang="ru-RU" sz="1200" dirty="0"/>
              <a:t>увеличении численности ваших партнеров, Ваши доходы и </a:t>
            </a:r>
            <a:r>
              <a:rPr lang="ru-RU" sz="1200" dirty="0" err="1"/>
              <a:t>реинвесты</a:t>
            </a:r>
            <a:r>
              <a:rPr lang="ru-RU" sz="1200" dirty="0"/>
              <a:t>  увеличиваются. </a:t>
            </a:r>
            <a:endParaRPr lang="en-US" sz="1200" dirty="0" smtClean="0"/>
          </a:p>
          <a:p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</a:t>
            </a:r>
            <a:r>
              <a:rPr lang="ru-RU" sz="1200" dirty="0" smtClean="0"/>
              <a:t>Уникальный </a:t>
            </a:r>
            <a:r>
              <a:rPr lang="ru-RU" sz="1200" dirty="0"/>
              <a:t>алгоритм накапливает и распределяет средства между всеми Партнерами.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  </a:t>
            </a:r>
            <a:r>
              <a:rPr lang="ru-RU" sz="1200" dirty="0" smtClean="0"/>
              <a:t>Восемь  </a:t>
            </a:r>
            <a:r>
              <a:rPr lang="ru-RU" sz="1200" dirty="0"/>
              <a:t>источников дают постоянный,  суммарный, доход. 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</a:t>
            </a:r>
            <a:r>
              <a:rPr lang="ru-RU" sz="1200" dirty="0" smtClean="0"/>
              <a:t>10</a:t>
            </a:r>
            <a:r>
              <a:rPr lang="ru-RU" sz="1200" dirty="0"/>
              <a:t>%  от дохода партнера идет на Благотворительность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</a:t>
            </a:r>
            <a:r>
              <a:rPr lang="uk-UA" sz="1200" dirty="0" smtClean="0"/>
              <a:t>П</a:t>
            </a:r>
            <a:r>
              <a:rPr lang="ru-RU" sz="1200" dirty="0" err="1"/>
              <a:t>олучать</a:t>
            </a:r>
            <a:r>
              <a:rPr lang="ru-RU" sz="1200" dirty="0"/>
              <a:t>  доходы со всех 8 уровней, увеличить количество своих личных партнеров или помогать уже имеющимся партнерам вырасти в числе и получать доходы на каждом из 8 уровней. </a:t>
            </a:r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596" y="928676"/>
            <a:ext cx="38576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 </a:t>
            </a: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14299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57984" y="357172"/>
            <a:ext cx="2286016" cy="3929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7650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3825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1912,5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765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382,5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191,25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€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76,5 € 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30,6 € </a:t>
            </a:r>
          </a:p>
          <a:p>
            <a:pPr algn="ctr"/>
            <a:endParaRPr lang="ru-RU" dirty="0"/>
          </a:p>
        </p:txBody>
      </p:sp>
      <p:pic>
        <p:nvPicPr>
          <p:cNvPr id="19" name="Рисунок 18" descr="iconmonstr-bar-chart-6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643056"/>
            <a:ext cx="1504952" cy="150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Программа «</a:t>
            </a:r>
            <a:r>
              <a:rPr lang="en-US" sz="2900" b="1" dirty="0" smtClean="0">
                <a:solidFill>
                  <a:schemeClr val="bg1"/>
                </a:solidFill>
                <a:latin typeface="+mn-lt"/>
              </a:rPr>
              <a:t>PRODUCT</a:t>
            </a:r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»</a:t>
            </a:r>
            <a:endParaRPr 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357158" y="1571618"/>
            <a:ext cx="4071966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smtClean="0"/>
              <a:t>1.</a:t>
            </a:r>
            <a:r>
              <a:rPr lang="en-US" sz="1200" b="1" dirty="0" smtClean="0"/>
              <a:t>   </a:t>
            </a:r>
            <a:r>
              <a:rPr lang="ru-RU" sz="1200" dirty="0" smtClean="0"/>
              <a:t>Бонус</a:t>
            </a:r>
            <a:r>
              <a:rPr lang="en-US" sz="1200" dirty="0" smtClean="0"/>
              <a:t>   </a:t>
            </a:r>
            <a:r>
              <a:rPr lang="ru-RU" sz="1200" dirty="0"/>
              <a:t>10%  </a:t>
            </a:r>
            <a:endParaRPr lang="en-US" sz="1200" dirty="0" smtClean="0"/>
          </a:p>
          <a:p>
            <a:pPr lvl="0"/>
            <a:endParaRPr lang="ru-RU" sz="1200" dirty="0"/>
          </a:p>
          <a:p>
            <a:pPr lvl="0"/>
            <a:r>
              <a:rPr lang="en-US" sz="1600" b="1" dirty="0" smtClean="0"/>
              <a:t>2.</a:t>
            </a:r>
            <a:r>
              <a:rPr lang="en-US" sz="1200" b="1" dirty="0" smtClean="0"/>
              <a:t>   </a:t>
            </a:r>
            <a:r>
              <a:rPr lang="ru-RU" sz="1200" dirty="0" smtClean="0"/>
              <a:t>Пятиуровневый </a:t>
            </a:r>
            <a:r>
              <a:rPr lang="ru-RU" sz="1200" dirty="0"/>
              <a:t>Бонус   </a:t>
            </a:r>
            <a:endParaRPr lang="en-US" sz="1200" dirty="0" smtClean="0"/>
          </a:p>
          <a:p>
            <a:pPr lvl="0"/>
            <a:endParaRPr lang="ru-RU" sz="1200" dirty="0"/>
          </a:p>
          <a:p>
            <a:pPr lvl="0"/>
            <a:r>
              <a:rPr lang="en-US" sz="1600" b="1" dirty="0" smtClean="0"/>
              <a:t>3.   </a:t>
            </a:r>
            <a:r>
              <a:rPr lang="ru-RU" sz="1200" dirty="0" smtClean="0"/>
              <a:t>Постоянный </a:t>
            </a:r>
            <a:r>
              <a:rPr lang="ru-RU" sz="1200" dirty="0"/>
              <a:t>ежемесячный доход  </a:t>
            </a:r>
            <a:endParaRPr lang="en-US" sz="1200" dirty="0" smtClean="0"/>
          </a:p>
          <a:p>
            <a:pPr lvl="0"/>
            <a:r>
              <a:rPr lang="ru-RU" sz="1200" dirty="0" smtClean="0"/>
              <a:t> </a:t>
            </a:r>
            <a:endParaRPr lang="ru-RU" sz="1200" dirty="0"/>
          </a:p>
          <a:p>
            <a:pPr lvl="0"/>
            <a:r>
              <a:rPr lang="en-US" sz="1600" b="1" dirty="0" smtClean="0"/>
              <a:t>4.   </a:t>
            </a:r>
            <a:r>
              <a:rPr lang="ru-RU" sz="1200" dirty="0" smtClean="0"/>
              <a:t>Ежемесячный </a:t>
            </a:r>
            <a:r>
              <a:rPr lang="ru-RU" sz="1200" dirty="0"/>
              <a:t>Квалификационный </a:t>
            </a:r>
            <a:r>
              <a:rPr lang="ru-RU" sz="1200" dirty="0" smtClean="0"/>
              <a:t>доход</a:t>
            </a:r>
            <a:endParaRPr lang="en-US" sz="1200" dirty="0" smtClean="0"/>
          </a:p>
          <a:p>
            <a:pPr lvl="0"/>
            <a:r>
              <a:rPr lang="ru-RU" sz="1200" dirty="0" smtClean="0"/>
              <a:t>   </a:t>
            </a:r>
            <a:endParaRPr lang="ru-RU" sz="1200" dirty="0"/>
          </a:p>
          <a:p>
            <a:pPr marL="228600" lvl="0" indent="-228600"/>
            <a:r>
              <a:rPr lang="en-US" sz="1600" b="1" dirty="0" smtClean="0"/>
              <a:t>5.   </a:t>
            </a:r>
            <a:r>
              <a:rPr lang="ru-RU" sz="1200" dirty="0" smtClean="0"/>
              <a:t>Оптовый бонус</a:t>
            </a:r>
            <a:endParaRPr lang="en-US" sz="1200" dirty="0" smtClean="0"/>
          </a:p>
          <a:p>
            <a:pPr marL="228600" lvl="0" indent="-228600">
              <a:buAutoNum type="arabicPeriod" startAt="5"/>
            </a:pPr>
            <a:endParaRPr lang="en-US" sz="1200" dirty="0"/>
          </a:p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6.   </a:t>
            </a:r>
            <a:r>
              <a:rPr lang="ru-RU" sz="1200" dirty="0" smtClean="0">
                <a:solidFill>
                  <a:schemeClr val="bg1"/>
                </a:solidFill>
              </a:rPr>
              <a:t>Бонус  за приглашения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034" y="1214428"/>
            <a:ext cx="38576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FF00"/>
                </a:solidFill>
              </a:rPr>
              <a:t>12  СПОСОБОВ ПОЛУЧЕ</a:t>
            </a:r>
            <a:r>
              <a:rPr lang="uk-UA" sz="1600" b="1" dirty="0" err="1">
                <a:solidFill>
                  <a:srgbClr val="FFFF00"/>
                </a:solidFill>
              </a:rPr>
              <a:t>НИЯ</a:t>
            </a:r>
            <a:r>
              <a:rPr lang="uk-UA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>
                <a:solidFill>
                  <a:srgbClr val="FFFF00"/>
                </a:solidFill>
              </a:rPr>
              <a:t>Д</a:t>
            </a:r>
            <a:r>
              <a:rPr lang="uk-UA" sz="1600" b="1" dirty="0">
                <a:solidFill>
                  <a:srgbClr val="FFFF00"/>
                </a:solidFill>
              </a:rPr>
              <a:t>ОХОДА</a:t>
            </a:r>
            <a:r>
              <a:rPr lang="ru-RU" sz="1600" b="1" dirty="0">
                <a:solidFill>
                  <a:srgbClr val="FFFF00"/>
                </a:solidFill>
              </a:rPr>
              <a:t>! </a:t>
            </a:r>
            <a:endParaRPr lang="ru-RU" sz="1600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50018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-1"/>
          <p:cNvSpPr/>
          <p:nvPr/>
        </p:nvSpPr>
        <p:spPr>
          <a:xfrm>
            <a:off x="5143504" y="1714476"/>
            <a:ext cx="3857652" cy="278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7.  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Золото</a:t>
            </a:r>
            <a:r>
              <a:rPr lang="uk-UA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й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Бизнес 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8. 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Платиновый Бизнес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lvl="0" indent="-228600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9.  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Коронованный Бизнес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lvl="0" indent="-228600">
              <a:buAutoNum type="arabicPeriod" startAt="9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10.  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Бизнес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Двойной Короны</a:t>
            </a:r>
          </a:p>
          <a:p>
            <a:pPr lvl="0"/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11.  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Лидерский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Бонус</a:t>
            </a:r>
          </a:p>
          <a:p>
            <a:pPr lvl="0"/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12.  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 Элитный Бонус </a:t>
            </a:r>
          </a:p>
          <a:p>
            <a:pPr marL="228600" lvl="0" indent="-228600">
              <a:buAutoNum type="arabicPeriod" startAt="9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Бонус </a:t>
            </a:r>
            <a:r>
              <a:rPr lang="en-US" sz="2900" b="1" dirty="0" smtClean="0">
                <a:solidFill>
                  <a:schemeClr val="bg1"/>
                </a:solidFill>
                <a:latin typeface="+mn-lt"/>
              </a:rPr>
              <a:t>10%</a:t>
            </a:r>
            <a:endParaRPr 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7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357158" y="1571618"/>
            <a:ext cx="335758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   Помогите  </a:t>
            </a:r>
            <a:r>
              <a:rPr lang="ru-RU" sz="1200" dirty="0"/>
              <a:t>вашим  двоим Партнерам перейти с Программ «</a:t>
            </a:r>
            <a:r>
              <a:rPr lang="en-US" sz="1200" dirty="0"/>
              <a:t>START</a:t>
            </a:r>
            <a:r>
              <a:rPr lang="ru-RU" sz="1200" dirty="0"/>
              <a:t>» в Программу «</a:t>
            </a:r>
            <a:r>
              <a:rPr lang="en-US" sz="1200" dirty="0"/>
              <a:t>PRODUCT</a:t>
            </a:r>
            <a:r>
              <a:rPr lang="ru-RU" sz="1200" dirty="0"/>
              <a:t>»,  и получайте 10% от заработка первых двух Партнеров, размещенных в вашем первом уровне в Общей Ступенчатой Структуре Компании. </a:t>
            </a:r>
          </a:p>
          <a:p>
            <a:endParaRPr lang="ru-RU" sz="1200" dirty="0" smtClean="0"/>
          </a:p>
          <a:p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Мотивируйте </a:t>
            </a:r>
            <a:r>
              <a:rPr lang="ru-RU" sz="1200" dirty="0"/>
              <a:t>и научить каждого из ваших Партнеров делать то же. 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1214428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50018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iconmonstr-user-8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214428"/>
            <a:ext cx="857256" cy="857256"/>
          </a:xfrm>
          <a:prstGeom prst="rect">
            <a:avLst/>
          </a:prstGeom>
        </p:spPr>
      </p:pic>
      <p:pic>
        <p:nvPicPr>
          <p:cNvPr id="18" name="Рисунок 17" descr="iconmonstr-user-8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214560"/>
            <a:ext cx="857256" cy="857256"/>
          </a:xfrm>
          <a:prstGeom prst="rect">
            <a:avLst/>
          </a:prstGeom>
        </p:spPr>
      </p:pic>
      <p:pic>
        <p:nvPicPr>
          <p:cNvPr id="20" name="Рисунок 19" descr="iconmonstr-user-8-icon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2214560"/>
            <a:ext cx="857256" cy="85725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429124" y="2285998"/>
            <a:ext cx="1428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10%                             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72396" y="2285998"/>
            <a:ext cx="193831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1-я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линия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Пятиуровневый бонус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357158" y="1571618"/>
            <a:ext cx="335758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   От </a:t>
            </a:r>
            <a:r>
              <a:rPr lang="ru-RU" sz="1200" dirty="0"/>
              <a:t>60 партнеров  со 2 до 5 поколения, вы будете иметь 5%  от комиссионных, заработанных Партнерами, находящимися в этих поколениях в Общей Ступенчатой Структуре Компании. Этот бонус работает у вас всю жизнь, пока вы активны в Компании</a:t>
            </a:r>
            <a:r>
              <a:rPr lang="ru-RU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Мотивировать </a:t>
            </a:r>
            <a:r>
              <a:rPr lang="ru-RU" sz="1200" dirty="0"/>
              <a:t>и научить каждого из ваших коллег делать 2х2.   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                    </a:t>
            </a:r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В </a:t>
            </a:r>
            <a:r>
              <a:rPr lang="ru-RU" sz="1200" dirty="0"/>
              <a:t>результате план продаж растет в геометрической прогрессии и каждый квалифицируется в Золотом Бизнесе. 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1214428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50018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500562" y="1071552"/>
            <a:ext cx="100013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atching check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7252" y="928676"/>
            <a:ext cx="86674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5214942" y="1928808"/>
            <a:ext cx="35719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5214942" y="2571750"/>
            <a:ext cx="35719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072066" y="3071816"/>
            <a:ext cx="3714776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5072066" y="3500444"/>
            <a:ext cx="3714776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000628" y="3786196"/>
            <a:ext cx="378621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5107785" y="1643056"/>
            <a:ext cx="3576365" cy="2192254"/>
            <a:chOff x="5107785" y="1643056"/>
            <a:chExt cx="3576365" cy="2192254"/>
          </a:xfrm>
        </p:grpSpPr>
        <p:pic>
          <p:nvPicPr>
            <p:cNvPr id="17" name="Рисунок 16" descr="iconmonstr-user-8-icon-25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1797" y="1643056"/>
              <a:ext cx="502298" cy="542482"/>
            </a:xfrm>
            <a:prstGeom prst="rect">
              <a:avLst/>
            </a:prstGeom>
          </p:spPr>
        </p:pic>
        <p:pic>
          <p:nvPicPr>
            <p:cNvPr id="18" name="Рисунок 17" descr="iconmonstr-user-8-icon-25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1121" y="2306090"/>
              <a:ext cx="390677" cy="421931"/>
            </a:xfrm>
            <a:prstGeom prst="rect">
              <a:avLst/>
            </a:prstGeom>
          </p:spPr>
        </p:pic>
        <p:pic>
          <p:nvPicPr>
            <p:cNvPr id="19" name="Рисунок 18" descr="iconmonstr-user-8-icon-25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4096" y="2306090"/>
              <a:ext cx="390677" cy="421931"/>
            </a:xfrm>
            <a:prstGeom prst="rect">
              <a:avLst/>
            </a:prstGeom>
          </p:spPr>
        </p:pic>
        <p:pic>
          <p:nvPicPr>
            <p:cNvPr id="34" name="Рисунок 33" descr="iconmonstr-user-8-icon-25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9499" y="2848572"/>
              <a:ext cx="279055" cy="301379"/>
            </a:xfrm>
            <a:prstGeom prst="rect">
              <a:avLst/>
            </a:prstGeom>
          </p:spPr>
        </p:pic>
        <p:pic>
          <p:nvPicPr>
            <p:cNvPr id="35" name="Рисунок 34" descr="iconmonstr-user-8-icon-25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4364" y="2848572"/>
              <a:ext cx="279055" cy="301379"/>
            </a:xfrm>
            <a:prstGeom prst="rect">
              <a:avLst/>
            </a:prstGeom>
          </p:spPr>
        </p:pic>
        <p:pic>
          <p:nvPicPr>
            <p:cNvPr id="36" name="Рисунок 35" descr="iconmonstr-user-8-icon-25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32474" y="2848572"/>
              <a:ext cx="279055" cy="301379"/>
            </a:xfrm>
            <a:prstGeom prst="rect">
              <a:avLst/>
            </a:prstGeom>
          </p:spPr>
        </p:pic>
        <p:pic>
          <p:nvPicPr>
            <p:cNvPr id="37" name="Рисунок 36" descr="iconmonstr-user-8-icon-25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67339" y="2848572"/>
              <a:ext cx="279055" cy="301379"/>
            </a:xfrm>
            <a:prstGeom prst="rect">
              <a:avLst/>
            </a:prstGeom>
          </p:spPr>
        </p:pic>
        <p:pic>
          <p:nvPicPr>
            <p:cNvPr id="42" name="Рисунок 41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30307" y="3357568"/>
              <a:ext cx="167433" cy="180827"/>
            </a:xfrm>
            <a:prstGeom prst="rect">
              <a:avLst/>
            </a:prstGeom>
          </p:spPr>
        </p:pic>
        <p:pic>
          <p:nvPicPr>
            <p:cNvPr id="43" name="Рисунок 42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2874" y="3357568"/>
              <a:ext cx="167433" cy="180827"/>
            </a:xfrm>
            <a:prstGeom prst="rect">
              <a:avLst/>
            </a:prstGeom>
          </p:spPr>
        </p:pic>
        <p:pic>
          <p:nvPicPr>
            <p:cNvPr id="44" name="Рисунок 43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9631" y="3357568"/>
              <a:ext cx="167433" cy="180827"/>
            </a:xfrm>
            <a:prstGeom prst="rect">
              <a:avLst/>
            </a:prstGeom>
          </p:spPr>
        </p:pic>
        <p:pic>
          <p:nvPicPr>
            <p:cNvPr id="45" name="Рисунок 44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2198" y="3357568"/>
              <a:ext cx="167433" cy="180827"/>
            </a:xfrm>
            <a:prstGeom prst="rect">
              <a:avLst/>
            </a:prstGeom>
          </p:spPr>
        </p:pic>
        <p:pic>
          <p:nvPicPr>
            <p:cNvPr id="46" name="Рисунок 45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37332" y="3357568"/>
              <a:ext cx="167433" cy="180827"/>
            </a:xfrm>
            <a:prstGeom prst="rect">
              <a:avLst/>
            </a:prstGeom>
          </p:spPr>
        </p:pic>
        <p:pic>
          <p:nvPicPr>
            <p:cNvPr id="47" name="Рисунок 46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69899" y="3357568"/>
              <a:ext cx="167433" cy="180827"/>
            </a:xfrm>
            <a:prstGeom prst="rect">
              <a:avLst/>
            </a:prstGeom>
          </p:spPr>
        </p:pic>
        <p:pic>
          <p:nvPicPr>
            <p:cNvPr id="48" name="Рисунок 47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46656" y="3357568"/>
              <a:ext cx="167433" cy="180827"/>
            </a:xfrm>
            <a:prstGeom prst="rect">
              <a:avLst/>
            </a:prstGeom>
          </p:spPr>
        </p:pic>
        <p:pic>
          <p:nvPicPr>
            <p:cNvPr id="49" name="Рисунок 48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79223" y="3357568"/>
              <a:ext cx="167433" cy="180827"/>
            </a:xfrm>
            <a:prstGeom prst="rect">
              <a:avLst/>
            </a:prstGeom>
          </p:spPr>
        </p:pic>
        <p:pic>
          <p:nvPicPr>
            <p:cNvPr id="50" name="Рисунок 49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7785" y="3714758"/>
              <a:ext cx="111622" cy="120552"/>
            </a:xfrm>
            <a:prstGeom prst="rect">
              <a:avLst/>
            </a:prstGeom>
          </p:spPr>
        </p:pic>
        <p:pic>
          <p:nvPicPr>
            <p:cNvPr id="52" name="Рисунок 51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9407" y="3714758"/>
              <a:ext cx="111622" cy="120552"/>
            </a:xfrm>
            <a:prstGeom prst="rect">
              <a:avLst/>
            </a:prstGeom>
          </p:spPr>
        </p:pic>
        <p:pic>
          <p:nvPicPr>
            <p:cNvPr id="53" name="Рисунок 52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1029" y="3714758"/>
              <a:ext cx="111622" cy="120552"/>
            </a:xfrm>
            <a:prstGeom prst="rect">
              <a:avLst/>
            </a:prstGeom>
          </p:spPr>
        </p:pic>
        <p:pic>
          <p:nvPicPr>
            <p:cNvPr id="54" name="Рисунок 53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42651" y="3714758"/>
              <a:ext cx="111622" cy="120552"/>
            </a:xfrm>
            <a:prstGeom prst="rect">
              <a:avLst/>
            </a:prstGeom>
          </p:spPr>
        </p:pic>
        <p:pic>
          <p:nvPicPr>
            <p:cNvPr id="57" name="Рисунок 56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4273" y="3714758"/>
              <a:ext cx="111622" cy="120552"/>
            </a:xfrm>
            <a:prstGeom prst="rect">
              <a:avLst/>
            </a:prstGeom>
          </p:spPr>
        </p:pic>
        <p:pic>
          <p:nvPicPr>
            <p:cNvPr id="58" name="Рисунок 57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5894" y="3714758"/>
              <a:ext cx="111622" cy="120552"/>
            </a:xfrm>
            <a:prstGeom prst="rect">
              <a:avLst/>
            </a:prstGeom>
          </p:spPr>
        </p:pic>
        <p:pic>
          <p:nvPicPr>
            <p:cNvPr id="59" name="Рисунок 58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77516" y="3714758"/>
              <a:ext cx="111622" cy="120552"/>
            </a:xfrm>
            <a:prstGeom prst="rect">
              <a:avLst/>
            </a:prstGeom>
          </p:spPr>
        </p:pic>
        <p:pic>
          <p:nvPicPr>
            <p:cNvPr id="60" name="Рисунок 59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9138" y="3714758"/>
              <a:ext cx="111622" cy="120552"/>
            </a:xfrm>
            <a:prstGeom prst="rect">
              <a:avLst/>
            </a:prstGeom>
          </p:spPr>
        </p:pic>
        <p:pic>
          <p:nvPicPr>
            <p:cNvPr id="61" name="Рисунок 60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00760" y="3714758"/>
              <a:ext cx="111622" cy="120552"/>
            </a:xfrm>
            <a:prstGeom prst="rect">
              <a:avLst/>
            </a:prstGeom>
          </p:spPr>
        </p:pic>
        <p:pic>
          <p:nvPicPr>
            <p:cNvPr id="62" name="Рисунок 61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2382" y="3714758"/>
              <a:ext cx="111622" cy="120552"/>
            </a:xfrm>
            <a:prstGeom prst="rect">
              <a:avLst/>
            </a:prstGeom>
          </p:spPr>
        </p:pic>
        <p:pic>
          <p:nvPicPr>
            <p:cNvPr id="63" name="Рисунок 62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4004" y="3714758"/>
              <a:ext cx="111622" cy="120552"/>
            </a:xfrm>
            <a:prstGeom prst="rect">
              <a:avLst/>
            </a:prstGeom>
          </p:spPr>
        </p:pic>
        <p:pic>
          <p:nvPicPr>
            <p:cNvPr id="64" name="Рисунок 63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5626" y="3714758"/>
              <a:ext cx="111622" cy="120552"/>
            </a:xfrm>
            <a:prstGeom prst="rect">
              <a:avLst/>
            </a:prstGeom>
          </p:spPr>
        </p:pic>
        <p:pic>
          <p:nvPicPr>
            <p:cNvPr id="65" name="Рисунок 64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7248" y="3714758"/>
              <a:ext cx="111622" cy="120552"/>
            </a:xfrm>
            <a:prstGeom prst="rect">
              <a:avLst/>
            </a:prstGeom>
          </p:spPr>
        </p:pic>
        <p:pic>
          <p:nvPicPr>
            <p:cNvPr id="66" name="Рисунок 65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58869" y="3714758"/>
              <a:ext cx="111622" cy="120552"/>
            </a:xfrm>
            <a:prstGeom prst="rect">
              <a:avLst/>
            </a:prstGeom>
          </p:spPr>
        </p:pic>
        <p:pic>
          <p:nvPicPr>
            <p:cNvPr id="67" name="Рисунок 66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0491" y="3714758"/>
              <a:ext cx="111622" cy="120552"/>
            </a:xfrm>
            <a:prstGeom prst="rect">
              <a:avLst/>
            </a:prstGeom>
          </p:spPr>
        </p:pic>
        <p:pic>
          <p:nvPicPr>
            <p:cNvPr id="68" name="Рисунок 67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6578" y="3714758"/>
              <a:ext cx="111622" cy="120552"/>
            </a:xfrm>
            <a:prstGeom prst="rect">
              <a:avLst/>
            </a:prstGeom>
          </p:spPr>
        </p:pic>
        <p:pic>
          <p:nvPicPr>
            <p:cNvPr id="71" name="Рисунок 70" descr="iconmonstr-user-8-icon-25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7747" y="1643056"/>
              <a:ext cx="502298" cy="542482"/>
            </a:xfrm>
            <a:prstGeom prst="rect">
              <a:avLst/>
            </a:prstGeom>
          </p:spPr>
        </p:pic>
        <p:pic>
          <p:nvPicPr>
            <p:cNvPr id="72" name="Рисунок 71" descr="iconmonstr-user-8-icon-25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7071" y="2306090"/>
              <a:ext cx="390677" cy="421931"/>
            </a:xfrm>
            <a:prstGeom prst="rect">
              <a:avLst/>
            </a:prstGeom>
          </p:spPr>
        </p:pic>
        <p:pic>
          <p:nvPicPr>
            <p:cNvPr id="73" name="Рисунок 72" descr="iconmonstr-user-8-icon-25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0046" y="2306090"/>
              <a:ext cx="390677" cy="421931"/>
            </a:xfrm>
            <a:prstGeom prst="rect">
              <a:avLst/>
            </a:prstGeom>
          </p:spPr>
        </p:pic>
        <p:pic>
          <p:nvPicPr>
            <p:cNvPr id="74" name="Рисунок 73" descr="iconmonstr-user-8-icon-25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5449" y="2848572"/>
              <a:ext cx="279055" cy="301379"/>
            </a:xfrm>
            <a:prstGeom prst="rect">
              <a:avLst/>
            </a:prstGeom>
          </p:spPr>
        </p:pic>
        <p:pic>
          <p:nvPicPr>
            <p:cNvPr id="75" name="Рисунок 74" descr="iconmonstr-user-8-icon-25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0314" y="2848572"/>
              <a:ext cx="279055" cy="301379"/>
            </a:xfrm>
            <a:prstGeom prst="rect">
              <a:avLst/>
            </a:prstGeom>
          </p:spPr>
        </p:pic>
        <p:pic>
          <p:nvPicPr>
            <p:cNvPr id="76" name="Рисунок 75" descr="iconmonstr-user-8-icon-25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18424" y="2848572"/>
              <a:ext cx="279055" cy="301379"/>
            </a:xfrm>
            <a:prstGeom prst="rect">
              <a:avLst/>
            </a:prstGeom>
          </p:spPr>
        </p:pic>
        <p:pic>
          <p:nvPicPr>
            <p:cNvPr id="77" name="Рисунок 76" descr="iconmonstr-user-8-icon-25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53289" y="2848572"/>
              <a:ext cx="279055" cy="301379"/>
            </a:xfrm>
            <a:prstGeom prst="rect">
              <a:avLst/>
            </a:prstGeom>
          </p:spPr>
        </p:pic>
        <p:pic>
          <p:nvPicPr>
            <p:cNvPr id="78" name="Рисунок 77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16257" y="3357568"/>
              <a:ext cx="167433" cy="180827"/>
            </a:xfrm>
            <a:prstGeom prst="rect">
              <a:avLst/>
            </a:prstGeom>
          </p:spPr>
        </p:pic>
        <p:pic>
          <p:nvPicPr>
            <p:cNvPr id="79" name="Рисунок 78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48824" y="3357568"/>
              <a:ext cx="167433" cy="180827"/>
            </a:xfrm>
            <a:prstGeom prst="rect">
              <a:avLst/>
            </a:prstGeom>
          </p:spPr>
        </p:pic>
        <p:pic>
          <p:nvPicPr>
            <p:cNvPr id="80" name="Рисунок 79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5581" y="3357568"/>
              <a:ext cx="167433" cy="180827"/>
            </a:xfrm>
            <a:prstGeom prst="rect">
              <a:avLst/>
            </a:prstGeom>
          </p:spPr>
        </p:pic>
        <p:pic>
          <p:nvPicPr>
            <p:cNvPr id="81" name="Рисунок 80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8148" y="3357568"/>
              <a:ext cx="167433" cy="180827"/>
            </a:xfrm>
            <a:prstGeom prst="rect">
              <a:avLst/>
            </a:prstGeom>
          </p:spPr>
        </p:pic>
        <p:pic>
          <p:nvPicPr>
            <p:cNvPr id="82" name="Рисунок 81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3282" y="3357568"/>
              <a:ext cx="167433" cy="180827"/>
            </a:xfrm>
            <a:prstGeom prst="rect">
              <a:avLst/>
            </a:prstGeom>
          </p:spPr>
        </p:pic>
        <p:pic>
          <p:nvPicPr>
            <p:cNvPr id="83" name="Рисунок 82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55849" y="3357568"/>
              <a:ext cx="167433" cy="180827"/>
            </a:xfrm>
            <a:prstGeom prst="rect">
              <a:avLst/>
            </a:prstGeom>
          </p:spPr>
        </p:pic>
        <p:pic>
          <p:nvPicPr>
            <p:cNvPr id="84" name="Рисунок 83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2606" y="3357568"/>
              <a:ext cx="167433" cy="180827"/>
            </a:xfrm>
            <a:prstGeom prst="rect">
              <a:avLst/>
            </a:prstGeom>
          </p:spPr>
        </p:pic>
        <p:pic>
          <p:nvPicPr>
            <p:cNvPr id="85" name="Рисунок 84" descr="iconmonstr-user-8-icon-25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5173" y="3357568"/>
              <a:ext cx="167433" cy="180827"/>
            </a:xfrm>
            <a:prstGeom prst="rect">
              <a:avLst/>
            </a:prstGeom>
          </p:spPr>
        </p:pic>
        <p:pic>
          <p:nvPicPr>
            <p:cNvPr id="86" name="Рисунок 85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3735" y="3714758"/>
              <a:ext cx="111622" cy="120552"/>
            </a:xfrm>
            <a:prstGeom prst="rect">
              <a:avLst/>
            </a:prstGeom>
          </p:spPr>
        </p:pic>
        <p:pic>
          <p:nvPicPr>
            <p:cNvPr id="87" name="Рисунок 86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05357" y="3714758"/>
              <a:ext cx="111622" cy="120552"/>
            </a:xfrm>
            <a:prstGeom prst="rect">
              <a:avLst/>
            </a:prstGeom>
          </p:spPr>
        </p:pic>
        <p:pic>
          <p:nvPicPr>
            <p:cNvPr id="88" name="Рисунок 87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16979" y="3714758"/>
              <a:ext cx="111622" cy="120552"/>
            </a:xfrm>
            <a:prstGeom prst="rect">
              <a:avLst/>
            </a:prstGeom>
          </p:spPr>
        </p:pic>
        <p:pic>
          <p:nvPicPr>
            <p:cNvPr id="89" name="Рисунок 88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8601" y="3714758"/>
              <a:ext cx="111622" cy="120552"/>
            </a:xfrm>
            <a:prstGeom prst="rect">
              <a:avLst/>
            </a:prstGeom>
          </p:spPr>
        </p:pic>
        <p:pic>
          <p:nvPicPr>
            <p:cNvPr id="90" name="Рисунок 89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0223" y="3714758"/>
              <a:ext cx="111622" cy="120552"/>
            </a:xfrm>
            <a:prstGeom prst="rect">
              <a:avLst/>
            </a:prstGeom>
          </p:spPr>
        </p:pic>
        <p:pic>
          <p:nvPicPr>
            <p:cNvPr id="91" name="Рисунок 90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51844" y="3714758"/>
              <a:ext cx="111622" cy="120552"/>
            </a:xfrm>
            <a:prstGeom prst="rect">
              <a:avLst/>
            </a:prstGeom>
          </p:spPr>
        </p:pic>
        <p:pic>
          <p:nvPicPr>
            <p:cNvPr id="92" name="Рисунок 91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63466" y="3714758"/>
              <a:ext cx="111622" cy="120552"/>
            </a:xfrm>
            <a:prstGeom prst="rect">
              <a:avLst/>
            </a:prstGeom>
          </p:spPr>
        </p:pic>
        <p:pic>
          <p:nvPicPr>
            <p:cNvPr id="93" name="Рисунок 92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5088" y="3714758"/>
              <a:ext cx="111622" cy="120552"/>
            </a:xfrm>
            <a:prstGeom prst="rect">
              <a:avLst/>
            </a:prstGeom>
          </p:spPr>
        </p:pic>
        <p:pic>
          <p:nvPicPr>
            <p:cNvPr id="94" name="Рисунок 93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6710" y="3714758"/>
              <a:ext cx="111622" cy="120552"/>
            </a:xfrm>
            <a:prstGeom prst="rect">
              <a:avLst/>
            </a:prstGeom>
          </p:spPr>
        </p:pic>
        <p:pic>
          <p:nvPicPr>
            <p:cNvPr id="95" name="Рисунок 94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98332" y="3714758"/>
              <a:ext cx="111622" cy="120552"/>
            </a:xfrm>
            <a:prstGeom prst="rect">
              <a:avLst/>
            </a:prstGeom>
          </p:spPr>
        </p:pic>
        <p:pic>
          <p:nvPicPr>
            <p:cNvPr id="96" name="Рисунок 95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9954" y="3714758"/>
              <a:ext cx="111622" cy="120552"/>
            </a:xfrm>
            <a:prstGeom prst="rect">
              <a:avLst/>
            </a:prstGeom>
          </p:spPr>
        </p:pic>
        <p:pic>
          <p:nvPicPr>
            <p:cNvPr id="97" name="Рисунок 96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21576" y="3714758"/>
              <a:ext cx="111622" cy="120552"/>
            </a:xfrm>
            <a:prstGeom prst="rect">
              <a:avLst/>
            </a:prstGeom>
          </p:spPr>
        </p:pic>
        <p:pic>
          <p:nvPicPr>
            <p:cNvPr id="98" name="Рисунок 97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33198" y="3714758"/>
              <a:ext cx="111622" cy="120552"/>
            </a:xfrm>
            <a:prstGeom prst="rect">
              <a:avLst/>
            </a:prstGeom>
          </p:spPr>
        </p:pic>
        <p:pic>
          <p:nvPicPr>
            <p:cNvPr id="99" name="Рисунок 98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44819" y="3714758"/>
              <a:ext cx="111622" cy="120552"/>
            </a:xfrm>
            <a:prstGeom prst="rect">
              <a:avLst/>
            </a:prstGeom>
          </p:spPr>
        </p:pic>
        <p:pic>
          <p:nvPicPr>
            <p:cNvPr id="100" name="Рисунок 99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6441" y="3714758"/>
              <a:ext cx="111622" cy="120552"/>
            </a:xfrm>
            <a:prstGeom prst="rect">
              <a:avLst/>
            </a:prstGeom>
          </p:spPr>
        </p:pic>
        <p:pic>
          <p:nvPicPr>
            <p:cNvPr id="101" name="Рисунок 100" descr="iconmonstr-user-8-icon-25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72528" y="3714758"/>
              <a:ext cx="111622" cy="120552"/>
            </a:xfrm>
            <a:prstGeom prst="rect">
              <a:avLst/>
            </a:prstGeom>
          </p:spPr>
        </p:pic>
      </p:grpSp>
      <p:sp>
        <p:nvSpPr>
          <p:cNvPr id="106" name="Прямоугольник 105"/>
          <p:cNvSpPr/>
          <p:nvPr/>
        </p:nvSpPr>
        <p:spPr>
          <a:xfrm>
            <a:off x="4572000" y="1643056"/>
            <a:ext cx="457200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36131"/>
                </a:solidFill>
              </a:rPr>
              <a:t>10%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</a:t>
            </a:r>
            <a:r>
              <a:rPr lang="ru-RU" b="1" dirty="0" smtClean="0">
                <a:solidFill>
                  <a:srgbClr val="036131"/>
                </a:solidFill>
              </a:rPr>
              <a:t>1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572000" y="2285998"/>
            <a:ext cx="457200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36131"/>
                </a:solidFill>
              </a:rPr>
              <a:t>5%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</a:t>
            </a:r>
            <a:r>
              <a:rPr lang="ru-RU" b="1" dirty="0" smtClean="0">
                <a:solidFill>
                  <a:srgbClr val="036131"/>
                </a:solidFill>
              </a:rPr>
              <a:t>2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572000" y="2786064"/>
            <a:ext cx="457200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36131"/>
                </a:solidFill>
              </a:rPr>
              <a:t>5%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</a:t>
            </a:r>
            <a:r>
              <a:rPr lang="ru-RU" b="1" dirty="0" smtClean="0">
                <a:solidFill>
                  <a:srgbClr val="036131"/>
                </a:solidFill>
              </a:rPr>
              <a:t>3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572000" y="3214692"/>
            <a:ext cx="457200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36131"/>
                </a:solidFill>
              </a:rPr>
              <a:t>5%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     </a:t>
            </a:r>
            <a:r>
              <a:rPr lang="ru-RU" sz="1600" b="1" dirty="0" smtClean="0">
                <a:solidFill>
                  <a:srgbClr val="036131"/>
                </a:solidFill>
              </a:rPr>
              <a:t>4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572000" y="3500444"/>
            <a:ext cx="457200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36131"/>
                </a:solidFill>
              </a:rPr>
              <a:t>5%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                                  </a:t>
            </a:r>
            <a:r>
              <a:rPr lang="ru-RU" sz="1200" b="1" dirty="0" smtClean="0">
                <a:solidFill>
                  <a:srgbClr val="036131"/>
                </a:solidFill>
              </a:rPr>
              <a:t>5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0562" y="0"/>
            <a:ext cx="4643438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00562" cy="5143500"/>
          </a:xfrm>
          <a:prstGeom prst="rect">
            <a:avLst/>
          </a:prstGeom>
          <a:gradFill>
            <a:gsLst>
              <a:gs pos="60000">
                <a:srgbClr val="036131">
                  <a:alpha val="93000"/>
                </a:srgbClr>
              </a:gs>
              <a:gs pos="100000">
                <a:srgbClr val="FFFF00">
                  <a:alpha val="4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4500562" cy="100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28000" algn="l"/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Ежемесячный</a:t>
            </a:r>
            <a:br>
              <a:rPr lang="ru-RU" sz="29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900" b="1" dirty="0" smtClean="0">
                <a:solidFill>
                  <a:schemeClr val="bg1"/>
                </a:solidFill>
                <a:latin typeface="+mn-lt"/>
              </a:rPr>
              <a:t>постоянный доход</a:t>
            </a:r>
            <a:endParaRPr 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"/>
          <p:cNvSpPr/>
          <p:nvPr/>
        </p:nvSpPr>
        <p:spPr>
          <a:xfrm>
            <a:off x="214282" y="21429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-1"/>
          <p:cNvSpPr/>
          <p:nvPr/>
        </p:nvSpPr>
        <p:spPr>
          <a:xfrm>
            <a:off x="357158" y="1571618"/>
            <a:ext cx="3357586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   Ежемесячно </a:t>
            </a:r>
            <a:r>
              <a:rPr lang="ru-RU" sz="1200" dirty="0"/>
              <a:t>растущая зарплата до 64 472 € всего лишь за то, что вы</a:t>
            </a:r>
            <a:r>
              <a:rPr lang="ru-RU" sz="1200" b="1" dirty="0"/>
              <a:t> </a:t>
            </a:r>
            <a:r>
              <a:rPr lang="ru-RU" sz="1200" dirty="0"/>
              <a:t>партнерам своей команды помогаете зайти </a:t>
            </a:r>
            <a:r>
              <a:rPr lang="en-US" sz="1200" dirty="0"/>
              <a:t>c</a:t>
            </a:r>
            <a:r>
              <a:rPr lang="ru-RU" sz="1200" dirty="0"/>
              <a:t> Программы «</a:t>
            </a:r>
            <a:r>
              <a:rPr lang="en-US" sz="1200" dirty="0"/>
              <a:t>START</a:t>
            </a:r>
            <a:r>
              <a:rPr lang="ru-RU" sz="1200" dirty="0"/>
              <a:t>» в Программу «</a:t>
            </a:r>
            <a:r>
              <a:rPr lang="en-US" sz="1200" dirty="0"/>
              <a:t>PRODUCT</a:t>
            </a:r>
            <a:r>
              <a:rPr lang="ru-RU" sz="1200" dirty="0"/>
              <a:t>». </a:t>
            </a:r>
            <a:endParaRPr lang="ru-RU" sz="1200" dirty="0" smtClean="0"/>
          </a:p>
          <a:p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Сделав </a:t>
            </a:r>
            <a:r>
              <a:rPr lang="ru-RU" sz="1200" dirty="0"/>
              <a:t>свои первые </a:t>
            </a:r>
            <a:r>
              <a:rPr lang="ru-RU" sz="1200" b="1" dirty="0"/>
              <a:t>2 </a:t>
            </a:r>
            <a:r>
              <a:rPr lang="ru-RU" sz="1200" dirty="0"/>
              <a:t>Базовые или Элитные продажи, Вы получаете возможность зарабатывать 10% в неделю от Вашего первого уровня и по 5% от уровней от 2-го по 5-й от их личных продаж до тех пор, пока Вы остаетесь активными. </a:t>
            </a:r>
            <a:endParaRPr lang="ru-RU" sz="1200" dirty="0" smtClean="0"/>
          </a:p>
          <a:p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  Всего</a:t>
            </a:r>
            <a:r>
              <a:rPr lang="en-US" sz="1200" dirty="0" smtClean="0"/>
              <a:t> </a:t>
            </a:r>
            <a:r>
              <a:rPr lang="ru-RU" sz="1200" dirty="0" smtClean="0"/>
              <a:t>12 </a:t>
            </a:r>
            <a:r>
              <a:rPr lang="ru-RU" sz="1200" dirty="0"/>
              <a:t>личных продаж  и вы получаете по  </a:t>
            </a:r>
            <a:r>
              <a:rPr lang="ru-RU" sz="1200" b="1" dirty="0"/>
              <a:t>1€</a:t>
            </a:r>
            <a:r>
              <a:rPr lang="ru-RU" sz="1200" dirty="0"/>
              <a:t> от всех активных партнеров с </a:t>
            </a:r>
            <a:r>
              <a:rPr lang="ru-RU" sz="1200" b="1" dirty="0"/>
              <a:t>6</a:t>
            </a:r>
            <a:r>
              <a:rPr lang="ru-RU" sz="1200" dirty="0"/>
              <a:t> по </a:t>
            </a:r>
            <a:r>
              <a:rPr lang="ru-RU" sz="1200" b="1" dirty="0"/>
              <a:t>15</a:t>
            </a:r>
            <a:r>
              <a:rPr lang="ru-RU" sz="1200" dirty="0"/>
              <a:t> поколение Общей Ступенчатой Структуры Компании.</a:t>
            </a:r>
          </a:p>
          <a:p>
            <a:pPr lvl="0"/>
            <a:endParaRPr lang="ru-RU" sz="1200" dirty="0"/>
          </a:p>
          <a:p>
            <a:endParaRPr lang="ru-RU" sz="1200" dirty="0"/>
          </a:p>
        </p:txBody>
      </p:sp>
      <p:pic>
        <p:nvPicPr>
          <p:cNvPr id="13" name="Рисунок 12" descr="logo-white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357700"/>
            <a:ext cx="1214414" cy="607207"/>
          </a:xfrm>
          <a:prstGeom prst="rect">
            <a:avLst/>
          </a:prstGeom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357700"/>
            <a:ext cx="1285852" cy="642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1214428"/>
            <a:ext cx="378621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это работает?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7158" y="1500180"/>
            <a:ext cx="3786214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pirami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571618"/>
            <a:ext cx="4229788" cy="2684156"/>
          </a:xfrm>
          <a:prstGeom prst="rect">
            <a:avLst/>
          </a:prstGeom>
        </p:spPr>
      </p:pic>
      <p:pic>
        <p:nvPicPr>
          <p:cNvPr id="23" name="Рисунок 22" descr="iconmonstr-user-8-icon-2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500048"/>
            <a:ext cx="647696" cy="64769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215074" y="1500180"/>
            <a:ext cx="292892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36131"/>
                </a:solidFill>
              </a:rPr>
              <a:t>Total associates                          Matching check          Levels</a:t>
            </a:r>
            <a:endParaRPr lang="ru-RU" sz="800" dirty="0">
              <a:solidFill>
                <a:srgbClr val="03613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43966" y="1714494"/>
            <a:ext cx="142876" cy="7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43966" y="1857370"/>
            <a:ext cx="142876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43966" y="1928808"/>
            <a:ext cx="14287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43966" y="2143122"/>
            <a:ext cx="142876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43966" y="2285998"/>
            <a:ext cx="142876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43966" y="2428874"/>
            <a:ext cx="14287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643966" y="2571750"/>
            <a:ext cx="14287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643966" y="2714626"/>
            <a:ext cx="14287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43966" y="2857502"/>
            <a:ext cx="14287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528" y="3000378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572528" y="3214692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72528" y="3357568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72528" y="3500444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72528" y="3643320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72528" y="3786196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00826" y="1214428"/>
            <a:ext cx="64294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1732</Words>
  <Application>Microsoft Office PowerPoint</Application>
  <PresentationFormat>Экран (16:9)</PresentationFormat>
  <Paragraphs>284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WORLD UNITY</vt:lpstr>
      <vt:lpstr>WORLD UNITY</vt:lpstr>
      <vt:lpstr>WORLD UNITY</vt:lpstr>
      <vt:lpstr>Программа «START»</vt:lpstr>
      <vt:lpstr>Программа «START»</vt:lpstr>
      <vt:lpstr>Программа «PRODUCT»</vt:lpstr>
      <vt:lpstr>Бонус 10%</vt:lpstr>
      <vt:lpstr>Пятиуровневый бонус</vt:lpstr>
      <vt:lpstr>Ежемесячный постоянный доход</vt:lpstr>
      <vt:lpstr>Оптовый бонус</vt:lpstr>
      <vt:lpstr>Бонус  за приглашение</vt:lpstr>
      <vt:lpstr>Золотой бизнес</vt:lpstr>
      <vt:lpstr>Платиновый бизнес</vt:lpstr>
      <vt:lpstr>Коронованный бизнес</vt:lpstr>
      <vt:lpstr>Бизнес Двойная корона</vt:lpstr>
      <vt:lpstr>Ежемесячный доход</vt:lpstr>
      <vt:lpstr>10-ти % Лидерский бонус</vt:lpstr>
      <vt:lpstr>3-х % Элитный бонус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jurcik</dc:creator>
  <cp:lastModifiedBy>jurcik</cp:lastModifiedBy>
  <cp:revision>71</cp:revision>
  <dcterms:created xsi:type="dcterms:W3CDTF">2013-11-12T17:01:50Z</dcterms:created>
  <dcterms:modified xsi:type="dcterms:W3CDTF">2013-11-13T04:51:10Z</dcterms:modified>
</cp:coreProperties>
</file>