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7B3-5129-47E6-8A58-25A7C1635906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5586-1B02-40F9-9920-28A286BEB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7B3-5129-47E6-8A58-25A7C1635906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5586-1B02-40F9-9920-28A286BEB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7B3-5129-47E6-8A58-25A7C1635906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5586-1B02-40F9-9920-28A286BEB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7B3-5129-47E6-8A58-25A7C1635906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5586-1B02-40F9-9920-28A286BEB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7B3-5129-47E6-8A58-25A7C1635906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5586-1B02-40F9-9920-28A286BEB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7B3-5129-47E6-8A58-25A7C1635906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5586-1B02-40F9-9920-28A286BEB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7B3-5129-47E6-8A58-25A7C1635906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5586-1B02-40F9-9920-28A286BEB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7B3-5129-47E6-8A58-25A7C1635906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5586-1B02-40F9-9920-28A286BEB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7B3-5129-47E6-8A58-25A7C1635906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5586-1B02-40F9-9920-28A286BEB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7B3-5129-47E6-8A58-25A7C1635906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5586-1B02-40F9-9920-28A286BEB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7B3-5129-47E6-8A58-25A7C1635906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5586-1B02-40F9-9920-28A286BEB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677B3-5129-47E6-8A58-25A7C1635906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A5586-1B02-40F9-9920-28A286BEB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_kottedg_maloyar_5.jpg"/>
          <p:cNvPicPr>
            <a:picLocks noChangeAspect="1"/>
          </p:cNvPicPr>
          <p:nvPr/>
        </p:nvPicPr>
        <p:blipFill>
          <a:blip r:embed="rId2"/>
          <a:srcRect l="16062" t="2819" r="16719" b="9781"/>
          <a:stretch>
            <a:fillRect/>
          </a:stretch>
        </p:blipFill>
        <p:spPr>
          <a:xfrm rot="1307022">
            <a:off x="4682837" y="2863828"/>
            <a:ext cx="4062748" cy="2928958"/>
          </a:xfrm>
          <a:prstGeom prst="rect">
            <a:avLst/>
          </a:prstGeom>
        </p:spPr>
      </p:pic>
      <p:pic>
        <p:nvPicPr>
          <p:cNvPr id="4" name="Рисунок 3" descr="144343_html_m3fc659f3.jpg"/>
          <p:cNvPicPr>
            <a:picLocks noChangeAspect="1"/>
          </p:cNvPicPr>
          <p:nvPr/>
        </p:nvPicPr>
        <p:blipFill>
          <a:blip r:embed="rId3"/>
          <a:srcRect l="15779" t="9285" b="17857"/>
          <a:stretch>
            <a:fillRect/>
          </a:stretch>
        </p:blipFill>
        <p:spPr>
          <a:xfrm rot="20099348">
            <a:off x="749909" y="1863241"/>
            <a:ext cx="3816684" cy="4393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3372" y="171448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Топонимика – это …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857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ru-RU" sz="1200" dirty="0" smtClean="0">
                <a:latin typeface="Comic Sans MS" pitchFamily="66" charset="0"/>
              </a:rPr>
              <a:t>231-928-914   </a:t>
            </a:r>
            <a:r>
              <a:rPr lang="ru-RU" sz="1200" dirty="0" err="1" smtClean="0">
                <a:latin typeface="Comic Sans MS" pitchFamily="66" charset="0"/>
              </a:rPr>
              <a:t>Калашник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 Вера  </a:t>
            </a:r>
            <a:r>
              <a:rPr lang="ru-RU" sz="1200" dirty="0" smtClean="0">
                <a:latin typeface="Comic Sans MS" pitchFamily="66" charset="0"/>
              </a:rPr>
              <a:t>Николаевна</a:t>
            </a:r>
          </a:p>
          <a:p>
            <a:pPr fontAlgn="t"/>
            <a:r>
              <a:rPr lang="ru-RU" sz="1200" dirty="0" smtClean="0">
                <a:latin typeface="Comic Sans MS" pitchFamily="66" charset="0"/>
              </a:rPr>
              <a:t> 210-141-821   </a:t>
            </a:r>
            <a:r>
              <a:rPr lang="ru-RU" sz="1200" dirty="0" err="1" smtClean="0">
                <a:latin typeface="Comic Sans MS" pitchFamily="66" charset="0"/>
              </a:rPr>
              <a:t>Раева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 Ольга  Владимировна</a:t>
            </a:r>
            <a:endParaRPr lang="ru-RU" sz="12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957" y="3714752"/>
            <a:ext cx="5493043" cy="2948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4786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Топонимика –                               </a:t>
            </a:r>
            <a:r>
              <a:rPr lang="ru-RU" dirty="0" smtClean="0">
                <a:latin typeface="Comic Sans MS" pitchFamily="66" charset="0"/>
              </a:rPr>
              <a:t>с  древнегреческого  - </a:t>
            </a:r>
            <a:r>
              <a:rPr lang="ru-RU" b="1" dirty="0" smtClean="0">
                <a:latin typeface="Comic Sans MS" pitchFamily="66" charset="0"/>
              </a:rPr>
              <a:t>место + имя </a:t>
            </a:r>
            <a:r>
              <a:rPr lang="ru-RU" dirty="0" smtClean="0">
                <a:latin typeface="Comic Sans MS" pitchFamily="66" charset="0"/>
              </a:rPr>
              <a:t>–  наука,  изучающая  географические  названия, их  происхождение, смысловое  значение,  развитие,  современное  состояние,  написание  и произношение. </a:t>
            </a:r>
          </a:p>
          <a:p>
            <a:r>
              <a:rPr lang="ru-RU" sz="2400" dirty="0" smtClean="0">
                <a:latin typeface="Comic Sans MS" pitchFamily="66" charset="0"/>
              </a:rPr>
              <a:t>Топонимика – </a:t>
            </a:r>
            <a:r>
              <a:rPr lang="ru-RU" dirty="0" smtClean="0">
                <a:latin typeface="Comic Sans MS" pitchFamily="66" charset="0"/>
              </a:rPr>
              <a:t>интегральная  научная  дисциплина,  использует данные  трех  областей  знаний.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6221.jpg"/>
          <p:cNvPicPr>
            <a:picLocks noChangeAspect="1"/>
          </p:cNvPicPr>
          <p:nvPr/>
        </p:nvPicPr>
        <p:blipFill>
          <a:blip r:embed="rId2"/>
          <a:srcRect r="5000" b="3608"/>
          <a:stretch>
            <a:fillRect/>
          </a:stretch>
        </p:blipFill>
        <p:spPr>
          <a:xfrm>
            <a:off x="0" y="1643050"/>
            <a:ext cx="3214710" cy="5062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68" y="2428868"/>
            <a:ext cx="4786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Топонимия</a:t>
            </a:r>
            <a:r>
              <a:rPr lang="ru-RU" sz="2400" dirty="0" smtClean="0">
                <a:latin typeface="Comic Sans MS" pitchFamily="66" charset="0"/>
              </a:rPr>
              <a:t> –  совокупность названий  </a:t>
            </a:r>
            <a:r>
              <a:rPr lang="ru-RU" sz="2400" b="1" dirty="0" smtClean="0">
                <a:latin typeface="Comic Sans MS" pitchFamily="66" charset="0"/>
              </a:rPr>
              <a:t>(топонимов)  </a:t>
            </a:r>
            <a:r>
              <a:rPr lang="ru-RU" sz="2400" dirty="0" smtClean="0">
                <a:latin typeface="Comic Sans MS" pitchFamily="66" charset="0"/>
              </a:rPr>
              <a:t>на какой – либо  территории.</a:t>
            </a:r>
          </a:p>
          <a:p>
            <a:r>
              <a:rPr lang="ru-RU" sz="2400" dirty="0" smtClean="0">
                <a:latin typeface="Comic Sans MS" pitchFamily="66" charset="0"/>
              </a:rPr>
              <a:t>Основное  значение  и главное  назначение  географического  названия – фиксация  места  на поверхности  Земли.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laeu_-_Nova_Belgica_et_Anglia_Nova_(Detail_Hudson_Area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94" y="3429000"/>
            <a:ext cx="5884606" cy="3429000"/>
          </a:xfrm>
          <a:prstGeom prst="rect">
            <a:avLst/>
          </a:prstGeom>
        </p:spPr>
      </p:pic>
      <p:pic>
        <p:nvPicPr>
          <p:cNvPr id="5" name="Рисунок 4" descr="sborn_men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7200" cy="4435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68" y="500042"/>
            <a:ext cx="5357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Выдающиеся  </a:t>
            </a:r>
            <a:r>
              <a:rPr lang="ru-RU" b="1" dirty="0" smtClean="0">
                <a:latin typeface="Comic Sans MS" pitchFamily="66" charset="0"/>
              </a:rPr>
              <a:t>ученые – </a:t>
            </a:r>
            <a:r>
              <a:rPr lang="ru-RU" b="1" dirty="0" err="1" smtClean="0">
                <a:latin typeface="Comic Sans MS" pitchFamily="66" charset="0"/>
              </a:rPr>
              <a:t>топонимисты</a:t>
            </a:r>
            <a:r>
              <a:rPr lang="ru-RU" b="1" dirty="0" smtClean="0">
                <a:latin typeface="Comic Sans MS" pitchFamily="66" charset="0"/>
              </a:rPr>
              <a:t>:</a:t>
            </a:r>
          </a:p>
          <a:p>
            <a:r>
              <a:rPr lang="ru-RU" dirty="0" smtClean="0">
                <a:latin typeface="Comic Sans MS" pitchFamily="66" charset="0"/>
              </a:rPr>
              <a:t>Лев  Семенович  Багров (историческая  		                                       картография);</a:t>
            </a:r>
          </a:p>
          <a:p>
            <a:r>
              <a:rPr lang="ru-RU" dirty="0" smtClean="0">
                <a:latin typeface="Comic Sans MS" pitchFamily="66" charset="0"/>
              </a:rPr>
              <a:t>Георгий  Александрович  </a:t>
            </a:r>
            <a:r>
              <a:rPr lang="ru-RU" dirty="0" err="1" smtClean="0">
                <a:latin typeface="Comic Sans MS" pitchFamily="66" charset="0"/>
              </a:rPr>
              <a:t>Бурба</a:t>
            </a:r>
            <a:r>
              <a:rPr lang="ru-RU" dirty="0" smtClean="0">
                <a:latin typeface="Comic Sans MS" pitchFamily="66" charset="0"/>
              </a:rPr>
              <a:t>  (топонимика 		                                   планет);</a:t>
            </a:r>
          </a:p>
          <a:p>
            <a:r>
              <a:rPr lang="ru-RU" dirty="0" smtClean="0">
                <a:latin typeface="Comic Sans MS" pitchFamily="66" charset="0"/>
              </a:rPr>
              <a:t>Петр  </a:t>
            </a:r>
            <a:r>
              <a:rPr lang="ru-RU" dirty="0" err="1" smtClean="0">
                <a:latin typeface="Comic Sans MS" pitchFamily="66" charset="0"/>
              </a:rPr>
              <a:t>Лазаревич</a:t>
            </a:r>
            <a:r>
              <a:rPr lang="ru-RU" dirty="0" smtClean="0">
                <a:latin typeface="Comic Sans MS" pitchFamily="66" charset="0"/>
              </a:rPr>
              <a:t>  Маштаков 		 		                (</a:t>
            </a:r>
            <a:r>
              <a:rPr lang="ru-RU" dirty="0" err="1" smtClean="0">
                <a:latin typeface="Comic Sans MS" pitchFamily="66" charset="0"/>
              </a:rPr>
              <a:t>гидротопонимика</a:t>
            </a:r>
            <a:r>
              <a:rPr lang="ru-RU" dirty="0" smtClean="0">
                <a:latin typeface="Comic Sans MS" pitchFamily="66" charset="0"/>
              </a:rPr>
              <a:t>);</a:t>
            </a:r>
          </a:p>
          <a:p>
            <a:r>
              <a:rPr lang="ru-RU" dirty="0" smtClean="0">
                <a:latin typeface="Comic Sans MS" pitchFamily="66" charset="0"/>
              </a:rPr>
              <a:t>Петр  Васильевич  Сытин  (топонимика 		                                               Москвы);</a:t>
            </a:r>
          </a:p>
          <a:p>
            <a:r>
              <a:rPr lang="ru-RU" dirty="0" smtClean="0">
                <a:latin typeface="Comic Sans MS" pitchFamily="66" charset="0"/>
              </a:rPr>
              <a:t>Макс  Фасмер  (этимология)  и  др.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0188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78" y="-53609"/>
            <a:ext cx="9215478" cy="691160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4546" y="1428736"/>
            <a:ext cx="6715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Comic Sans MS" pitchFamily="66" charset="0"/>
              </a:rPr>
              <a:t>Ойконимы</a:t>
            </a:r>
            <a:r>
              <a:rPr lang="ru-RU" sz="2400" dirty="0" smtClean="0">
                <a:latin typeface="Comic Sans MS" pitchFamily="66" charset="0"/>
              </a:rPr>
              <a:t> – названия  населенных  мест;</a:t>
            </a:r>
          </a:p>
          <a:p>
            <a:r>
              <a:rPr lang="ru-RU" sz="2400" dirty="0" err="1" smtClean="0">
                <a:latin typeface="Comic Sans MS" pitchFamily="66" charset="0"/>
              </a:rPr>
              <a:t>Астионимы</a:t>
            </a:r>
            <a:r>
              <a:rPr lang="ru-RU" sz="2400" dirty="0" smtClean="0">
                <a:latin typeface="Comic Sans MS" pitchFamily="66" charset="0"/>
              </a:rPr>
              <a:t> – названия  городов;</a:t>
            </a:r>
          </a:p>
          <a:p>
            <a:r>
              <a:rPr lang="ru-RU" sz="2400" dirty="0" smtClean="0">
                <a:latin typeface="Comic Sans MS" pitchFamily="66" charset="0"/>
              </a:rPr>
              <a:t>Гидронимы – названия  рек;</a:t>
            </a:r>
          </a:p>
          <a:p>
            <a:r>
              <a:rPr lang="ru-RU" sz="2400" dirty="0" err="1" smtClean="0">
                <a:latin typeface="Comic Sans MS" pitchFamily="66" charset="0"/>
              </a:rPr>
              <a:t>Дримонимы</a:t>
            </a:r>
            <a:r>
              <a:rPr lang="ru-RU" sz="2400" dirty="0" smtClean="0">
                <a:latin typeface="Comic Sans MS" pitchFamily="66" charset="0"/>
              </a:rPr>
              <a:t> – названия  лесов;</a:t>
            </a:r>
          </a:p>
          <a:p>
            <a:r>
              <a:rPr lang="ru-RU" sz="2400" dirty="0" err="1" smtClean="0">
                <a:latin typeface="Comic Sans MS" pitchFamily="66" charset="0"/>
              </a:rPr>
              <a:t>Оронимы</a:t>
            </a:r>
            <a:r>
              <a:rPr lang="ru-RU" sz="2400" dirty="0" smtClean="0">
                <a:latin typeface="Comic Sans MS" pitchFamily="66" charset="0"/>
              </a:rPr>
              <a:t> – названия  гор;</a:t>
            </a:r>
          </a:p>
          <a:p>
            <a:r>
              <a:rPr lang="ru-RU" sz="2400" dirty="0" err="1" smtClean="0">
                <a:latin typeface="Comic Sans MS" pitchFamily="66" charset="0"/>
              </a:rPr>
              <a:t>Урбанонины</a:t>
            </a:r>
            <a:r>
              <a:rPr lang="ru-RU" sz="2400" dirty="0" smtClean="0">
                <a:latin typeface="Comic Sans MS" pitchFamily="66" charset="0"/>
              </a:rPr>
              <a:t> – названия  городских объектов;</a:t>
            </a:r>
          </a:p>
          <a:p>
            <a:r>
              <a:rPr lang="ru-RU" sz="2400" dirty="0" err="1" smtClean="0">
                <a:latin typeface="Comic Sans MS" pitchFamily="66" charset="0"/>
              </a:rPr>
              <a:t>Годонимы</a:t>
            </a:r>
            <a:r>
              <a:rPr lang="ru-RU" sz="2400" dirty="0" smtClean="0">
                <a:latin typeface="Comic Sans MS" pitchFamily="66" charset="0"/>
              </a:rPr>
              <a:t> –  названия  улиц;</a:t>
            </a:r>
          </a:p>
          <a:p>
            <a:r>
              <a:rPr lang="ru-RU" sz="2400" dirty="0" err="1" smtClean="0">
                <a:latin typeface="Comic Sans MS" pitchFamily="66" charset="0"/>
              </a:rPr>
              <a:t>Дромонимы</a:t>
            </a:r>
            <a:r>
              <a:rPr lang="ru-RU" sz="2400" dirty="0" smtClean="0">
                <a:latin typeface="Comic Sans MS" pitchFamily="66" charset="0"/>
              </a:rPr>
              <a:t> – названия  путей  сообщений…</a:t>
            </a:r>
          </a:p>
          <a:p>
            <a:r>
              <a:rPr lang="ru-RU" sz="2400" dirty="0" smtClean="0">
                <a:latin typeface="Comic Sans MS" pitchFamily="66" charset="0"/>
              </a:rPr>
              <a:t> 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026" name="Picture 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786322"/>
            <a:ext cx="1928826" cy="1919129"/>
          </a:xfrm>
          <a:prstGeom prst="rect">
            <a:avLst/>
          </a:prstGeom>
          <a:noFill/>
        </p:spPr>
      </p:pic>
      <p:pic>
        <p:nvPicPr>
          <p:cNvPr id="1027" name="Picture 3" descr="C:\Program Files (x86)\Microsoft Office\MEDIA\CAGCAT10\j01955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10059">
            <a:off x="7476353" y="1718772"/>
            <a:ext cx="1475842" cy="1817827"/>
          </a:xfrm>
          <a:prstGeom prst="rect">
            <a:avLst/>
          </a:prstGeom>
          <a:noFill/>
        </p:spPr>
      </p:pic>
      <p:pic>
        <p:nvPicPr>
          <p:cNvPr id="1028" name="Picture 4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69680">
            <a:off x="370240" y="724643"/>
            <a:ext cx="1794967" cy="18114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58" y="214290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Виды  топонимов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e0b554f8617.jpg"/>
          <p:cNvPicPr>
            <a:picLocks noChangeAspect="1"/>
          </p:cNvPicPr>
          <p:nvPr/>
        </p:nvPicPr>
        <p:blipFill>
          <a:blip r:embed="rId2"/>
          <a:srcRect r="5000" b="9596"/>
          <a:stretch>
            <a:fillRect/>
          </a:stretch>
        </p:blipFill>
        <p:spPr>
          <a:xfrm rot="721582">
            <a:off x="3146894" y="2326156"/>
            <a:ext cx="5643602" cy="3987650"/>
          </a:xfrm>
          <a:prstGeom prst="rect">
            <a:avLst/>
          </a:prstGeom>
        </p:spPr>
      </p:pic>
      <p:pic>
        <p:nvPicPr>
          <p:cNvPr id="2" name="Рисунок 1" descr="1040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86333">
            <a:off x="444508" y="674150"/>
            <a:ext cx="4501483" cy="3374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6018" y="28572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Нас   ждут  улицы  Астрахани!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143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11</cp:revision>
  <dcterms:created xsi:type="dcterms:W3CDTF">2012-12-06T13:46:49Z</dcterms:created>
  <dcterms:modified xsi:type="dcterms:W3CDTF">2013-01-10T14:12:28Z</dcterms:modified>
</cp:coreProperties>
</file>