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ldImg"/>
          </p:nvPr>
        </p:nvSpPr>
        <p:spPr bwMode="auto">
          <a:xfrm>
            <a:off x="-11798300" y="-11796713"/>
            <a:ext cx="11796712" cy="124904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189B630-C23A-4349-8CCE-B2FE0455F6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CC60C7-52C9-41E1-9CB4-81260BAF6A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7813" y="266700"/>
            <a:ext cx="2055812" cy="57515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66700"/>
            <a:ext cx="6018213" cy="57515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8FAF64C-4034-4158-9B51-D1F8246A64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6700"/>
            <a:ext cx="8226425" cy="14335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7013" cy="41132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6613" y="1905000"/>
            <a:ext cx="4037012" cy="4113213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0425" cy="4730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2425" cy="4730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0425" cy="473075"/>
          </a:xfrm>
        </p:spPr>
        <p:txBody>
          <a:bodyPr/>
          <a:lstStyle>
            <a:lvl1pPr>
              <a:defRPr/>
            </a:lvl1pPr>
          </a:lstStyle>
          <a:p>
            <a:fld id="{0C31589E-8721-4CFC-ABB3-36FF326EB2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950236C-B7BC-419E-9346-9E377E0F5D5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69D04FE-D061-4D9B-9345-55574FE8EFE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8B849CB-C987-47F9-9265-01834506787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3944938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54538" y="1604963"/>
            <a:ext cx="3946525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C8E6E4D-BDFB-49B6-A130-9E402187085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81DA00C-5882-4BB1-863D-ABB81DD7A14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00F9210-615A-4C6A-9150-40F63116BD7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3581B4D-6A98-42AC-80E6-B3C4C0481A5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8E50C5B-58E2-469F-AF0B-B0BFDE12A7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7C6BC01-3071-4EF3-93DB-A0843E589DD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6F255B4-379F-4073-9A85-3728241FF6E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1DDD845-AC99-4720-87EC-A23EF9CA1B4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91288" y="1604963"/>
            <a:ext cx="2009775" cy="40195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5881688" cy="40195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9ECA635-D73B-46BA-B516-AAF58FB69DA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992313"/>
            <a:ext cx="7769225" cy="1433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0"/>
          </p:nvPr>
        </p:nvSpPr>
        <p:spPr>
          <a:xfrm>
            <a:off x="3124200" y="6245225"/>
            <a:ext cx="2892425" cy="4730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30425" cy="473075"/>
          </a:xfrm>
        </p:spPr>
        <p:txBody>
          <a:bodyPr/>
          <a:lstStyle>
            <a:lvl1pPr>
              <a:defRPr/>
            </a:lvl1pPr>
          </a:lstStyle>
          <a:p>
            <a:fld id="{968EB9DE-3094-45AF-BDE4-D587A59DEA6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2"/>
          </p:nvPr>
        </p:nvSpPr>
        <p:spPr>
          <a:xfrm>
            <a:off x="457200" y="6245225"/>
            <a:ext cx="2130425" cy="4730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FCC4CF4-A2BC-45E3-8877-50E9B47A6D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70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905000"/>
            <a:ext cx="4037012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EB74B87-542F-4209-B86A-39B419E8C0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CE6067A-EEE3-4CC3-9BAE-28D4FA031B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54DDB55-51A8-4680-9DCD-53DE7583D7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196A975-4ED4-4CAA-BFC3-9DECD199FE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C5AFF48-7D82-4F08-820A-4DB1AC4D5D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C641919-AB1A-4C7F-A9DA-8D3A2D4562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6700"/>
            <a:ext cx="8226425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6425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2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ea typeface="+mn-ea"/>
                <a:cs typeface="+mn-cs"/>
              </a:defRPr>
            </a:lvl1pPr>
          </a:lstStyle>
          <a:p>
            <a:fld id="{0DD859C9-C789-4515-ADD3-39E6F6C734E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3" r:id="rId12"/>
  </p:sldLayoutIdLst>
  <p:txStyles>
    <p:titleStyle>
      <a:lvl1pPr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marL="742950" indent="-28575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ahoma" pitchFamily="32" charset="0"/>
          <a:ea typeface="Microsoft YaHei" charset="0"/>
          <a:cs typeface="Microsoft YaHei" charset="0"/>
        </a:defRPr>
      </a:lvl2pPr>
      <a:lvl3pPr marL="1143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ahoma" pitchFamily="32" charset="0"/>
          <a:ea typeface="Microsoft YaHei" charset="0"/>
          <a:cs typeface="Microsoft YaHei" charset="0"/>
        </a:defRPr>
      </a:lvl3pPr>
      <a:lvl4pPr marL="1600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ahoma" pitchFamily="32" charset="0"/>
          <a:ea typeface="Microsoft YaHei" charset="0"/>
          <a:cs typeface="Microsoft YaHei" charset="0"/>
        </a:defRPr>
      </a:lvl4pPr>
      <a:lvl5pPr marL="20574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ahoma" pitchFamily="32" charset="0"/>
          <a:ea typeface="Microsoft YaHei" charset="0"/>
          <a:cs typeface="Microsoft YaHei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ahoma" pitchFamily="32" charset="0"/>
          <a:ea typeface="Microsoft YaHei" charset="0"/>
          <a:cs typeface="Microsoft YaHei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ahoma" pitchFamily="32" charset="0"/>
          <a:ea typeface="Microsoft YaHei" charset="0"/>
          <a:cs typeface="Microsoft YaHei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ahoma" pitchFamily="32" charset="0"/>
          <a:ea typeface="Microsoft YaHei" charset="0"/>
          <a:cs typeface="Microsoft YaHei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ahoma" pitchFamily="32" charset="0"/>
          <a:ea typeface="Microsoft YaHei" charset="0"/>
          <a:cs typeface="Microsoft YaHei" charset="0"/>
        </a:defRPr>
      </a:lvl9pPr>
    </p:titleStyle>
    <p:bodyStyle>
      <a:lvl1pPr marL="342900" indent="-342900" algn="l" defTabSz="457200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992313"/>
            <a:ext cx="7769225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0" name="Freeform 2"/>
          <p:cNvSpPr>
            <a:spLocks noChangeArrowheads="1"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2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Lucida Sans Unicode" charset="0"/>
              </a:defRPr>
            </a:lvl1pPr>
          </a:lstStyle>
          <a:p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Lucida Sans Unicode" charset="0"/>
              </a:defRPr>
            </a:lvl1pPr>
          </a:lstStyle>
          <a:p>
            <a:fld id="{EB8BD76E-258E-4F5D-8090-1FC8738CFAE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Lucida Sans Unicode" charset="0"/>
              </a:defRPr>
            </a:lvl1pPr>
          </a:lstStyle>
          <a:p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043863" cy="4019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marL="742950" indent="-28575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ahoma" pitchFamily="32" charset="0"/>
          <a:ea typeface="Microsoft YaHei" charset="0"/>
          <a:cs typeface="Microsoft YaHei" charset="0"/>
        </a:defRPr>
      </a:lvl2pPr>
      <a:lvl3pPr marL="1143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ahoma" pitchFamily="32" charset="0"/>
          <a:ea typeface="Microsoft YaHei" charset="0"/>
          <a:cs typeface="Microsoft YaHei" charset="0"/>
        </a:defRPr>
      </a:lvl3pPr>
      <a:lvl4pPr marL="1600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ahoma" pitchFamily="32" charset="0"/>
          <a:ea typeface="Microsoft YaHei" charset="0"/>
          <a:cs typeface="Microsoft YaHei" charset="0"/>
        </a:defRPr>
      </a:lvl4pPr>
      <a:lvl5pPr marL="20574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ahoma" pitchFamily="32" charset="0"/>
          <a:ea typeface="Microsoft YaHei" charset="0"/>
          <a:cs typeface="Microsoft YaHei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ahoma" pitchFamily="32" charset="0"/>
          <a:ea typeface="Microsoft YaHei" charset="0"/>
          <a:cs typeface="Microsoft YaHei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ahoma" pitchFamily="32" charset="0"/>
          <a:ea typeface="Microsoft YaHei" charset="0"/>
          <a:cs typeface="Microsoft YaHei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ahoma" pitchFamily="32" charset="0"/>
          <a:ea typeface="Microsoft YaHei" charset="0"/>
          <a:cs typeface="Microsoft YaHei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ahoma" pitchFamily="32" charset="0"/>
          <a:ea typeface="Microsoft YaHei" charset="0"/>
          <a:cs typeface="Microsoft YaHei" charset="0"/>
        </a:defRPr>
      </a:lvl9pPr>
    </p:titleStyle>
    <p:bodyStyle>
      <a:lvl1pPr marL="342900" indent="-342900" algn="l" defTabSz="457200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file:///G:\%D0%92%D1%8B%D0%BF%D1%83%D1%81%D0%BA%D0%BD%D0%B0%D1%8F%20%D1%80%D0%B0%D0%B1%D0%BE%D1%82%D0%B0\Questions.doc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G:\%D0%92%D1%8B%D0%BF%D1%83%D1%81%D0%BA%D0%BD%D0%B0%D1%8F%20%D1%80%D0%B0%D0%B1%D0%BE%D1%82%D0%B0\TEST1.doc" TargetMode="External"/><Relationship Id="rId5" Type="http://schemas.openxmlformats.org/officeDocument/2006/relationships/hyperlink" Target="file:///G:\%D0%92%D1%8B%D0%BF%D1%83%D1%81%D0%BA%D0%BD%D0%B0%D1%8F%20%D1%80%D0%B0%D0%B1%D0%BE%D1%82%D0%B0\%D0%98%D1%81%D1%82%D0%BE%D1%80%D0%B8%D1%87%D0%B5%D1%81%D0%BA%D0%BE%D0%B5%20%D0%BF%D1%80%D0%BE%D1%88%D0%BB%D0%BE%D0%B5%20%D0%9B%D0%BE%D0%BD%D0%B4%D0%BE%D0%BD%D0%B0.ppt" TargetMode="External"/><Relationship Id="rId4" Type="http://schemas.openxmlformats.org/officeDocument/2006/relationships/hyperlink" Target="file:///G:\%D0%92%D1%8B%D0%BF%D1%83%D1%81%D0%BA%D0%BD%D0%B0%D1%8F%20%D1%80%D0%B0%D0%B1%D0%BE%D1%82%D0%B0\%D0%92%D0%B8%D0%B7%D0%B8%D1%82%D0%BA%D0%B0%20%201.doc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42910" y="214290"/>
            <a:ext cx="7772400" cy="1922462"/>
          </a:xfrm>
          <a:ln/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 dirty="0"/>
              <a:t>THE UNITED KINGDOM OF GREAT BRITAIN AND NORTHERN IRELAND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428728" y="5429264"/>
            <a:ext cx="6400800" cy="1752600"/>
          </a:xfrm>
          <a:prstGeom prst="rect">
            <a:avLst/>
          </a:prstGeom>
          <a:noFill/>
          <a:ln/>
        </p:spPr>
        <p:txBody>
          <a:bodyPr lIns="90000" tIns="46800" rIns="90000" bIns="46800"/>
          <a:lstStyle/>
          <a:p>
            <a:pPr marL="0" indent="0" algn="ctr">
              <a:lnSpc>
                <a:spcPct val="90000"/>
              </a:lnSpc>
              <a:spcBef>
                <a:spcPts val="700"/>
              </a:spcBef>
              <a:buClrTx/>
              <a:buSzPct val="120000"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ru-RU" sz="2000" b="1" dirty="0"/>
              <a:t>Автор проекта: Леонтьева Татьяна Филипповна, учитель  английского языка МОУ СОШ с УИОП </a:t>
            </a:r>
            <a:r>
              <a:rPr lang="ru-RU" sz="2000" b="1" dirty="0" err="1"/>
              <a:t>г.Кирс</a:t>
            </a:r>
            <a:r>
              <a:rPr lang="ru-RU" sz="2000" dirty="0"/>
              <a:t> 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2643182"/>
            <a:ext cx="2333625" cy="177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7" name="Рамка 6"/>
          <p:cNvSpPr/>
          <p:nvPr/>
        </p:nvSpPr>
        <p:spPr bwMode="auto">
          <a:xfrm>
            <a:off x="3143240" y="4857760"/>
            <a:ext cx="2643206" cy="428628"/>
          </a:xfrm>
          <a:prstGeom prst="fram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Prezentacii.com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1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523875" y="358775"/>
            <a:ext cx="8094663" cy="125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ea typeface="Microsoft YaHei" charset="0"/>
                <a:cs typeface="Microsoft YaHei" charset="0"/>
              </a:rPr>
              <a:t>‘Union Jack’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05000"/>
            <a:ext cx="8229600" cy="4114800"/>
          </a:xfrm>
          <a:ln/>
        </p:spPr>
        <p:txBody>
          <a:bodyPr/>
          <a:lstStyle/>
          <a:p>
            <a:pPr indent="-339725">
              <a:buClrTx/>
              <a:buSzPct val="120000"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        The flag of the United Kingdom is known as the Union Jack.It is made up of three crosses.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4038600"/>
            <a:ext cx="3663950" cy="2038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993900"/>
            <a:ext cx="7772400" cy="1435100"/>
          </a:xfrm>
          <a:ln/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/>
              <a:t>Историческое прошлое Лондона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/>
        </p:spPr>
        <p:txBody>
          <a:bodyPr lIns="90000" tIns="46800" rIns="90000" bIns="46800"/>
          <a:lstStyle/>
          <a:p>
            <a:pPr marL="0" indent="0" algn="ctr">
              <a:lnSpc>
                <a:spcPct val="80000"/>
              </a:lnSpc>
              <a:spcBef>
                <a:spcPts val="500"/>
              </a:spcBef>
              <a:buClrTx/>
              <a:buSzPct val="120000"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ru-RU" sz="2000"/>
              <a:t>Авторы проекта:</a:t>
            </a:r>
          </a:p>
          <a:p>
            <a:pPr marL="0" indent="0" algn="ctr">
              <a:lnSpc>
                <a:spcPct val="80000"/>
              </a:lnSpc>
              <a:spcBef>
                <a:spcPts val="500"/>
              </a:spcBef>
              <a:buClrTx/>
              <a:buSzPct val="120000"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ru-RU" sz="2000"/>
              <a:t>Веретенникова Марина,</a:t>
            </a:r>
          </a:p>
          <a:p>
            <a:pPr marL="0" indent="0" algn="ctr">
              <a:lnSpc>
                <a:spcPct val="80000"/>
              </a:lnSpc>
              <a:spcBef>
                <a:spcPts val="500"/>
              </a:spcBef>
              <a:buClrTx/>
              <a:buSzPct val="120000"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ru-RU" sz="2000"/>
              <a:t>Горшкова Тамара, </a:t>
            </a:r>
          </a:p>
          <a:p>
            <a:pPr marL="0" indent="0" algn="ctr">
              <a:lnSpc>
                <a:spcPct val="80000"/>
              </a:lnSpc>
              <a:spcBef>
                <a:spcPts val="500"/>
              </a:spcBef>
              <a:buClrTx/>
              <a:buSzPct val="120000"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ru-RU" sz="2000"/>
              <a:t>ученицы 7 «А» класса МОУ СОШ с УИОП г.Кирс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993900"/>
            <a:ext cx="7772400" cy="1435100"/>
          </a:xfrm>
          <a:ln/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/>
              <a:t>Историческое прошлое Лондона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/>
        </p:spPr>
        <p:txBody>
          <a:bodyPr lIns="90000" tIns="46800" rIns="90000" bIns="46800"/>
          <a:lstStyle/>
          <a:p>
            <a:pPr marL="0" indent="0" algn="ctr">
              <a:lnSpc>
                <a:spcPct val="80000"/>
              </a:lnSpc>
              <a:spcBef>
                <a:spcPts val="500"/>
              </a:spcBef>
              <a:buClrTx/>
              <a:buSzPct val="120000"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ru-RU" sz="2000"/>
              <a:t>Авторы проекта:</a:t>
            </a:r>
          </a:p>
          <a:p>
            <a:pPr marL="0" indent="0" algn="ctr">
              <a:lnSpc>
                <a:spcPct val="80000"/>
              </a:lnSpc>
              <a:spcBef>
                <a:spcPts val="500"/>
              </a:spcBef>
              <a:buClrTx/>
              <a:buSzPct val="120000"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ru-RU" sz="2000"/>
              <a:t>Веретенникова Марина,</a:t>
            </a:r>
          </a:p>
          <a:p>
            <a:pPr marL="0" indent="0" algn="ctr">
              <a:lnSpc>
                <a:spcPct val="80000"/>
              </a:lnSpc>
              <a:spcBef>
                <a:spcPts val="500"/>
              </a:spcBef>
              <a:buClrTx/>
              <a:buSzPct val="120000"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ru-RU" sz="2000"/>
              <a:t>Горшкова Тамара, </a:t>
            </a:r>
          </a:p>
          <a:p>
            <a:pPr marL="0" indent="0" algn="ctr">
              <a:lnSpc>
                <a:spcPct val="80000"/>
              </a:lnSpc>
              <a:spcBef>
                <a:spcPts val="500"/>
              </a:spcBef>
              <a:buClrTx/>
              <a:buSzPct val="120000"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ru-RU" sz="2000"/>
              <a:t>ученицы 7 «А» класса МОУ СОШ с УИОП г.Кирс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813"/>
            <a:ext cx="8229600" cy="192246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/>
              <a:t>1. It is the largest sguare. You can see a tall column. People go there to see the New Year in.</a:t>
            </a:r>
            <a:r>
              <a:rPr lang="ru-RU" sz="4000"/>
              <a:t> 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1962150"/>
            <a:ext cx="7559675" cy="4068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92100"/>
            <a:ext cx="8229600" cy="13843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/>
              <a:t> It   is the residence of the British Queen. There are many guards near it. They are dressed in red clothes and black caps.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150" y="2349500"/>
            <a:ext cx="5905500" cy="3494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813"/>
            <a:ext cx="8229600" cy="192246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/>
              <a:t>It is one of the oldest buildings. It was a prison, a fortress in the past. Black ravens live there now.</a:t>
            </a:r>
            <a:r>
              <a:rPr lang="ru-RU" sz="4000"/>
              <a:t> 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8888" y="2276475"/>
            <a:ext cx="7058025" cy="3889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813"/>
            <a:ext cx="8229600" cy="192246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/>
              <a:t>It is the largest clock. It strikes every hour. Many tourists want to see it.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84313" y="1905000"/>
            <a:ext cx="617537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"/>
            <a:ext cx="8229600" cy="17399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/>
              <a:t>This building is situated on the bank of the river Thames. It consists of two Houses.The flag can be seen over it.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2275" y="2949575"/>
            <a:ext cx="5543550" cy="300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813"/>
            <a:ext cx="8229600" cy="192246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/>
              <a:t>It is one of the oldest churches. It is crowned with a huge dome. Sir Christopher Wren built it 35 years.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8538" y="2492375"/>
            <a:ext cx="4537075" cy="3743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0" y="0"/>
            <a:ext cx="3581400" cy="838200"/>
          </a:xfrm>
          <a:ln/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Test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609600"/>
            <a:ext cx="5867400" cy="6208713"/>
          </a:xfrm>
          <a:ln/>
        </p:spPr>
        <p:txBody>
          <a:bodyPr/>
          <a:lstStyle/>
          <a:p>
            <a:pPr marL="457200" indent="-454025">
              <a:lnSpc>
                <a:spcPct val="90000"/>
              </a:lnSpc>
              <a:spcBef>
                <a:spcPts val="400"/>
              </a:spcBef>
              <a:buClrTx/>
              <a:buSzPct val="120000"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1600" b="1">
                <a:solidFill>
                  <a:srgbClr val="CCFF99"/>
                </a:solidFill>
                <a:cs typeface="Times New Roman" pitchFamily="16" charset="0"/>
              </a:rPr>
              <a:t>1. Great Britain is separated from the continent by…</a:t>
            </a:r>
          </a:p>
          <a:p>
            <a:pPr marL="457200" indent="-454025">
              <a:lnSpc>
                <a:spcPct val="90000"/>
              </a:lnSpc>
              <a:spcBef>
                <a:spcPts val="350"/>
              </a:spcBef>
              <a:buClrTx/>
              <a:buSzPct val="120000"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1400" b="1">
                <a:solidFill>
                  <a:srgbClr val="CCFF99"/>
                </a:solidFill>
                <a:cs typeface="Times New Roman" pitchFamily="16" charset="0"/>
              </a:rPr>
              <a:t>         a. </a:t>
            </a:r>
            <a:r>
              <a:rPr lang="en-US" sz="1400" b="1" i="1">
                <a:solidFill>
                  <a:srgbClr val="CCFF99"/>
                </a:solidFill>
                <a:cs typeface="Times New Roman" pitchFamily="16" charset="0"/>
              </a:rPr>
              <a:t>the Pacific Ocean</a:t>
            </a:r>
          </a:p>
          <a:p>
            <a:pPr marL="457200" indent="-454025">
              <a:lnSpc>
                <a:spcPct val="90000"/>
              </a:lnSpc>
              <a:spcBef>
                <a:spcPts val="350"/>
              </a:spcBef>
              <a:buClrTx/>
              <a:buSzPct val="120000"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1400" b="1">
                <a:solidFill>
                  <a:srgbClr val="CCFF99"/>
                </a:solidFill>
                <a:cs typeface="Times New Roman" pitchFamily="16" charset="0"/>
              </a:rPr>
              <a:t>         b. </a:t>
            </a:r>
            <a:r>
              <a:rPr lang="en-US" sz="1400" b="1" i="1">
                <a:solidFill>
                  <a:srgbClr val="CCFF99"/>
                </a:solidFill>
                <a:cs typeface="Times New Roman" pitchFamily="16" charset="0"/>
              </a:rPr>
              <a:t>the Irish Sea</a:t>
            </a:r>
          </a:p>
          <a:p>
            <a:pPr marL="457200" indent="-454025">
              <a:lnSpc>
                <a:spcPct val="90000"/>
              </a:lnSpc>
              <a:spcBef>
                <a:spcPts val="350"/>
              </a:spcBef>
              <a:buClrTx/>
              <a:buSzPct val="120000"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1400" b="1">
                <a:solidFill>
                  <a:srgbClr val="CCFF99"/>
                </a:solidFill>
                <a:cs typeface="Times New Roman" pitchFamily="16" charset="0"/>
              </a:rPr>
              <a:t>         c. </a:t>
            </a:r>
            <a:r>
              <a:rPr lang="en-US" sz="1400" b="1" i="1">
                <a:solidFill>
                  <a:srgbClr val="CCFF99"/>
                </a:solidFill>
                <a:cs typeface="Times New Roman" pitchFamily="16" charset="0"/>
              </a:rPr>
              <a:t>the Bristol Channel</a:t>
            </a:r>
          </a:p>
          <a:p>
            <a:pPr marL="457200" indent="-454025">
              <a:lnSpc>
                <a:spcPct val="90000"/>
              </a:lnSpc>
              <a:spcBef>
                <a:spcPts val="350"/>
              </a:spcBef>
              <a:buClrTx/>
              <a:buSzPct val="120000"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1400" b="1">
                <a:solidFill>
                  <a:srgbClr val="CCFF99"/>
                </a:solidFill>
                <a:cs typeface="Times New Roman" pitchFamily="16" charset="0"/>
              </a:rPr>
              <a:t>         d. </a:t>
            </a:r>
            <a:r>
              <a:rPr lang="en-US" sz="1400" b="1" i="1">
                <a:solidFill>
                  <a:srgbClr val="CCFF99"/>
                </a:solidFill>
                <a:cs typeface="Times New Roman" pitchFamily="16" charset="0"/>
              </a:rPr>
              <a:t>the English Channel</a:t>
            </a:r>
          </a:p>
          <a:p>
            <a:pPr marL="457200" indent="-454025">
              <a:lnSpc>
                <a:spcPct val="90000"/>
              </a:lnSpc>
              <a:spcBef>
                <a:spcPts val="400"/>
              </a:spcBef>
              <a:buClrTx/>
              <a:buSzPct val="120000"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1600" b="1">
                <a:solidFill>
                  <a:srgbClr val="CCFF99"/>
                </a:solidFill>
                <a:cs typeface="Times New Roman" pitchFamily="16" charset="0"/>
              </a:rPr>
              <a:t>2. Britain’s population is more than…million people</a:t>
            </a:r>
          </a:p>
          <a:p>
            <a:pPr marL="457200" indent="-454025">
              <a:lnSpc>
                <a:spcPct val="90000"/>
              </a:lnSpc>
              <a:spcBef>
                <a:spcPts val="350"/>
              </a:spcBef>
              <a:buClrTx/>
              <a:buSzPct val="120000"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1400" b="1">
                <a:solidFill>
                  <a:srgbClr val="CCFF99"/>
                </a:solidFill>
                <a:cs typeface="Times New Roman" pitchFamily="16" charset="0"/>
              </a:rPr>
              <a:t>	a. </a:t>
            </a:r>
            <a:r>
              <a:rPr lang="en-US" sz="1400" b="1" i="1">
                <a:solidFill>
                  <a:srgbClr val="CCFF99"/>
                </a:solidFill>
                <a:cs typeface="Times New Roman" pitchFamily="16" charset="0"/>
              </a:rPr>
              <a:t>56</a:t>
            </a:r>
            <a:r>
              <a:rPr lang="en-US" sz="1400" b="1">
                <a:solidFill>
                  <a:srgbClr val="CCFF99"/>
                </a:solidFill>
                <a:cs typeface="Times New Roman" pitchFamily="16" charset="0"/>
              </a:rPr>
              <a:t>	   b. </a:t>
            </a:r>
            <a:r>
              <a:rPr lang="en-US" sz="1400" b="1" i="1">
                <a:solidFill>
                  <a:srgbClr val="CCFF99"/>
                </a:solidFill>
                <a:cs typeface="Times New Roman" pitchFamily="16" charset="0"/>
              </a:rPr>
              <a:t>5,6</a:t>
            </a:r>
            <a:r>
              <a:rPr lang="en-US" sz="1400" b="1">
                <a:solidFill>
                  <a:srgbClr val="CCFF99"/>
                </a:solidFill>
                <a:cs typeface="Times New Roman" pitchFamily="16" charset="0"/>
              </a:rPr>
              <a:t>	  c. </a:t>
            </a:r>
            <a:r>
              <a:rPr lang="en-US" sz="1400" b="1" i="1">
                <a:solidFill>
                  <a:srgbClr val="CCFF99"/>
                </a:solidFill>
                <a:cs typeface="Times New Roman" pitchFamily="16" charset="0"/>
              </a:rPr>
              <a:t>560</a:t>
            </a:r>
            <a:r>
              <a:rPr lang="en-US" sz="1400" b="1">
                <a:solidFill>
                  <a:srgbClr val="CCFF99"/>
                </a:solidFill>
                <a:cs typeface="Times New Roman" pitchFamily="16" charset="0"/>
              </a:rPr>
              <a:t>	  d. </a:t>
            </a:r>
            <a:r>
              <a:rPr lang="en-US" sz="1400" b="1" i="1">
                <a:solidFill>
                  <a:srgbClr val="CCFF99"/>
                </a:solidFill>
                <a:cs typeface="Times New Roman" pitchFamily="16" charset="0"/>
              </a:rPr>
              <a:t>7</a:t>
            </a:r>
          </a:p>
          <a:p>
            <a:pPr marL="457200" indent="-454025">
              <a:lnSpc>
                <a:spcPct val="90000"/>
              </a:lnSpc>
              <a:spcBef>
                <a:spcPts val="400"/>
              </a:spcBef>
              <a:buClrTx/>
              <a:buSzPct val="120000"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1600" b="1">
                <a:solidFill>
                  <a:srgbClr val="CCFF99"/>
                </a:solidFill>
                <a:cs typeface="Times New Roman" pitchFamily="16" charset="0"/>
              </a:rPr>
              <a:t> 3. The head of State in Britain is…</a:t>
            </a:r>
          </a:p>
          <a:p>
            <a:pPr marL="2133600" lvl="4" indent="-301625">
              <a:lnSpc>
                <a:spcPct val="90000"/>
              </a:lnSpc>
              <a:spcBef>
                <a:spcPts val="350"/>
              </a:spcBef>
              <a:buClrTx/>
              <a:buSzPct val="80000"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1400" b="1">
                <a:solidFill>
                  <a:srgbClr val="CCFF99"/>
                </a:solidFill>
                <a:cs typeface="Times New Roman" pitchFamily="16" charset="0"/>
              </a:rPr>
              <a:t> a. </a:t>
            </a:r>
            <a:r>
              <a:rPr lang="en-US" sz="1400" b="1" i="1">
                <a:solidFill>
                  <a:srgbClr val="CCFF99"/>
                </a:solidFill>
                <a:cs typeface="Times New Roman" pitchFamily="16" charset="0"/>
              </a:rPr>
              <a:t>the Prime  Minister</a:t>
            </a:r>
          </a:p>
          <a:p>
            <a:pPr marL="2133600" lvl="4" indent="-301625">
              <a:lnSpc>
                <a:spcPct val="90000"/>
              </a:lnSpc>
              <a:spcBef>
                <a:spcPts val="350"/>
              </a:spcBef>
              <a:buClrTx/>
              <a:buSzPct val="80000"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1400" b="1">
                <a:solidFill>
                  <a:srgbClr val="CCFF99"/>
                </a:solidFill>
                <a:cs typeface="Times New Roman" pitchFamily="16" charset="0"/>
              </a:rPr>
              <a:t> b. </a:t>
            </a:r>
            <a:r>
              <a:rPr lang="en-US" sz="1400" b="1" i="1">
                <a:solidFill>
                  <a:srgbClr val="CCFF99"/>
                </a:solidFill>
                <a:cs typeface="Times New Roman" pitchFamily="16" charset="0"/>
              </a:rPr>
              <a:t>the President</a:t>
            </a:r>
          </a:p>
          <a:p>
            <a:pPr marL="2133600" lvl="4" indent="-301625">
              <a:lnSpc>
                <a:spcPct val="90000"/>
              </a:lnSpc>
              <a:spcBef>
                <a:spcPts val="350"/>
              </a:spcBef>
              <a:buClrTx/>
              <a:buSzPct val="80000"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1400" b="1">
                <a:solidFill>
                  <a:srgbClr val="CCFF99"/>
                </a:solidFill>
                <a:cs typeface="Times New Roman" pitchFamily="16" charset="0"/>
              </a:rPr>
              <a:t> c. </a:t>
            </a:r>
            <a:r>
              <a:rPr lang="en-US" sz="1400" b="1" i="1">
                <a:solidFill>
                  <a:srgbClr val="CCFF99"/>
                </a:solidFill>
                <a:cs typeface="Times New Roman" pitchFamily="16" charset="0"/>
              </a:rPr>
              <a:t>the Queen</a:t>
            </a:r>
          </a:p>
          <a:p>
            <a:pPr marL="2133600" lvl="4" indent="-301625">
              <a:lnSpc>
                <a:spcPct val="90000"/>
              </a:lnSpc>
              <a:spcBef>
                <a:spcPts val="400"/>
              </a:spcBef>
              <a:buClrTx/>
              <a:buSzPct val="80000"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1400" b="1">
                <a:solidFill>
                  <a:srgbClr val="CCFF99"/>
                </a:solidFill>
                <a:cs typeface="Times New Roman" pitchFamily="16" charset="0"/>
              </a:rPr>
              <a:t> d. </a:t>
            </a:r>
            <a:r>
              <a:rPr lang="en-US" sz="1400" b="1" i="1">
                <a:solidFill>
                  <a:srgbClr val="CCFF99"/>
                </a:solidFill>
                <a:cs typeface="Times New Roman" pitchFamily="16" charset="0"/>
              </a:rPr>
              <a:t>the Speaker</a:t>
            </a:r>
            <a:r>
              <a:rPr lang="en-US" sz="1600" b="1">
                <a:solidFill>
                  <a:srgbClr val="CCFF99"/>
                </a:solidFill>
                <a:cs typeface="Times New Roman" pitchFamily="16" charset="0"/>
              </a:rPr>
              <a:t> </a:t>
            </a:r>
          </a:p>
          <a:p>
            <a:pPr marL="457200" indent="-454025">
              <a:lnSpc>
                <a:spcPct val="90000"/>
              </a:lnSpc>
              <a:spcBef>
                <a:spcPts val="400"/>
              </a:spcBef>
              <a:buClrTx/>
              <a:buSzPct val="120000"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1600" b="1">
                <a:solidFill>
                  <a:srgbClr val="CCFF99"/>
                </a:solidFill>
                <a:cs typeface="Times New Roman" pitchFamily="16" charset="0"/>
              </a:rPr>
              <a:t>4. The ‘Union Jack’ is…</a:t>
            </a:r>
          </a:p>
          <a:p>
            <a:pPr marL="838200" lvl="1" indent="-377825">
              <a:lnSpc>
                <a:spcPct val="90000"/>
              </a:lnSpc>
              <a:spcBef>
                <a:spcPts val="350"/>
              </a:spcBef>
              <a:buClrTx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1400" b="1">
                <a:solidFill>
                  <a:srgbClr val="CCFF99"/>
                </a:solidFill>
                <a:cs typeface="Times New Roman" pitchFamily="16" charset="0"/>
              </a:rPr>
              <a:t> a. </a:t>
            </a:r>
            <a:r>
              <a:rPr lang="en-US" sz="1400" b="1" i="1">
                <a:solidFill>
                  <a:srgbClr val="CCFF99"/>
                </a:solidFill>
                <a:cs typeface="Times New Roman" pitchFamily="16" charset="0"/>
              </a:rPr>
              <a:t>the flag of the UK</a:t>
            </a:r>
          </a:p>
          <a:p>
            <a:pPr marL="457200" indent="-454025">
              <a:lnSpc>
                <a:spcPct val="90000"/>
              </a:lnSpc>
              <a:spcBef>
                <a:spcPts val="350"/>
              </a:spcBef>
              <a:buClrTx/>
              <a:buSzPct val="120000"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1400" b="1">
                <a:solidFill>
                  <a:srgbClr val="CCFF99"/>
                </a:solidFill>
                <a:cs typeface="Times New Roman" pitchFamily="16" charset="0"/>
              </a:rPr>
              <a:t> b. </a:t>
            </a:r>
            <a:r>
              <a:rPr lang="en-US" sz="1400" b="1" i="1">
                <a:solidFill>
                  <a:srgbClr val="CCFF99"/>
                </a:solidFill>
                <a:cs typeface="Times New Roman" pitchFamily="16" charset="0"/>
              </a:rPr>
              <a:t>the flag of Scotland</a:t>
            </a:r>
          </a:p>
          <a:p>
            <a:pPr marL="457200" indent="-454025">
              <a:lnSpc>
                <a:spcPct val="90000"/>
              </a:lnSpc>
              <a:spcBef>
                <a:spcPts val="350"/>
              </a:spcBef>
              <a:buClrTx/>
              <a:buSzPct val="120000"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1400" b="1">
                <a:solidFill>
                  <a:srgbClr val="CCFF99"/>
                </a:solidFill>
                <a:cs typeface="Times New Roman" pitchFamily="16" charset="0"/>
              </a:rPr>
              <a:t> c. </a:t>
            </a:r>
            <a:r>
              <a:rPr lang="en-US" sz="1400" b="1" i="1">
                <a:solidFill>
                  <a:srgbClr val="CCFF99"/>
                </a:solidFill>
                <a:cs typeface="Times New Roman" pitchFamily="16" charset="0"/>
              </a:rPr>
              <a:t>the flag of Wales</a:t>
            </a:r>
          </a:p>
          <a:p>
            <a:pPr marL="457200" indent="-454025">
              <a:lnSpc>
                <a:spcPct val="90000"/>
              </a:lnSpc>
              <a:spcBef>
                <a:spcPts val="350"/>
              </a:spcBef>
              <a:buClrTx/>
              <a:buSzPct val="120000"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1400" b="1">
                <a:solidFill>
                  <a:srgbClr val="CCFF99"/>
                </a:solidFill>
                <a:cs typeface="Times New Roman" pitchFamily="16" charset="0"/>
              </a:rPr>
              <a:t> d. </a:t>
            </a:r>
            <a:r>
              <a:rPr lang="en-US" sz="1400" b="1" i="1">
                <a:solidFill>
                  <a:srgbClr val="CCFF99"/>
                </a:solidFill>
                <a:cs typeface="Times New Roman" pitchFamily="16" charset="0"/>
              </a:rPr>
              <a:t>the flag of England</a:t>
            </a:r>
          </a:p>
          <a:p>
            <a:pPr marL="457200" indent="-454025">
              <a:lnSpc>
                <a:spcPct val="90000"/>
              </a:lnSpc>
              <a:spcBef>
                <a:spcPts val="400"/>
              </a:spcBef>
              <a:buClrTx/>
              <a:buSzPct val="120000"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1000" b="1">
                <a:solidFill>
                  <a:srgbClr val="CCFF99"/>
                </a:solidFill>
                <a:cs typeface="Times New Roman" pitchFamily="16" charset="0"/>
              </a:rPr>
              <a:t> </a:t>
            </a:r>
            <a:r>
              <a:rPr lang="en-US" sz="1600" b="1">
                <a:solidFill>
                  <a:srgbClr val="CCFF99"/>
                </a:solidFill>
                <a:cs typeface="Times New Roman" pitchFamily="16" charset="0"/>
              </a:rPr>
              <a:t>5. The symbol of England is….</a:t>
            </a:r>
          </a:p>
          <a:p>
            <a:pPr marL="457200" indent="-454025">
              <a:lnSpc>
                <a:spcPct val="90000"/>
              </a:lnSpc>
              <a:spcBef>
                <a:spcPts val="350"/>
              </a:spcBef>
              <a:buClrTx/>
              <a:buSzPct val="120000"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1400" b="1">
                <a:solidFill>
                  <a:srgbClr val="CCFF99"/>
                </a:solidFill>
                <a:cs typeface="Times New Roman" pitchFamily="16" charset="0"/>
              </a:rPr>
              <a:t> a. </a:t>
            </a:r>
            <a:r>
              <a:rPr lang="en-US" sz="1400" b="1" i="1">
                <a:solidFill>
                  <a:srgbClr val="CCFF99"/>
                </a:solidFill>
                <a:cs typeface="Times New Roman" pitchFamily="16" charset="0"/>
              </a:rPr>
              <a:t>daffodil</a:t>
            </a:r>
            <a:r>
              <a:rPr lang="en-US" sz="1400" b="1">
                <a:solidFill>
                  <a:srgbClr val="CCFF99"/>
                </a:solidFill>
                <a:cs typeface="Times New Roman" pitchFamily="16" charset="0"/>
              </a:rPr>
              <a:t>	b. </a:t>
            </a:r>
            <a:r>
              <a:rPr lang="en-US" sz="1400" b="1" i="1">
                <a:solidFill>
                  <a:srgbClr val="CCFF99"/>
                </a:solidFill>
                <a:cs typeface="Times New Roman" pitchFamily="16" charset="0"/>
              </a:rPr>
              <a:t>shamrock</a:t>
            </a:r>
          </a:p>
          <a:p>
            <a:pPr marL="457200" indent="-454025">
              <a:lnSpc>
                <a:spcPct val="90000"/>
              </a:lnSpc>
              <a:spcBef>
                <a:spcPts val="350"/>
              </a:spcBef>
              <a:buClrTx/>
              <a:buSzPct val="120000"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1400" b="1">
                <a:solidFill>
                  <a:srgbClr val="CCFF99"/>
                </a:solidFill>
                <a:cs typeface="Times New Roman" pitchFamily="16" charset="0"/>
              </a:rPr>
              <a:t> c. red rose	d. thistle</a:t>
            </a:r>
          </a:p>
          <a:p>
            <a:pPr marL="457200" indent="-454025">
              <a:lnSpc>
                <a:spcPct val="90000"/>
              </a:lnSpc>
              <a:spcBef>
                <a:spcPts val="400"/>
              </a:spcBef>
              <a:buClrTx/>
              <a:buSzPct val="120000"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1000" b="1">
                <a:solidFill>
                  <a:srgbClr val="CCFF99"/>
                </a:solidFill>
                <a:cs typeface="Times New Roman" pitchFamily="16" charset="0"/>
              </a:rPr>
              <a:t> </a:t>
            </a:r>
            <a:r>
              <a:rPr lang="en-US" sz="1600" b="1">
                <a:solidFill>
                  <a:srgbClr val="CCFF99"/>
                </a:solidFill>
                <a:cs typeface="Times New Roman" pitchFamily="16" charset="0"/>
              </a:rPr>
              <a:t>6. The capital of the UK is….</a:t>
            </a:r>
          </a:p>
          <a:p>
            <a:pPr marL="457200" indent="-454025">
              <a:lnSpc>
                <a:spcPct val="90000"/>
              </a:lnSpc>
              <a:spcBef>
                <a:spcPts val="350"/>
              </a:spcBef>
              <a:buClrTx/>
              <a:buSzPct val="120000"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1000" b="1">
                <a:solidFill>
                  <a:srgbClr val="CCFF99"/>
                </a:solidFill>
                <a:cs typeface="Times New Roman" pitchFamily="16" charset="0"/>
              </a:rPr>
              <a:t> </a:t>
            </a:r>
            <a:r>
              <a:rPr lang="en-US" sz="1400" b="1">
                <a:solidFill>
                  <a:srgbClr val="CCFF99"/>
                </a:solidFill>
                <a:cs typeface="Times New Roman" pitchFamily="16" charset="0"/>
              </a:rPr>
              <a:t>a.</a:t>
            </a:r>
            <a:r>
              <a:rPr lang="en-US" sz="1400" b="1" i="1">
                <a:solidFill>
                  <a:srgbClr val="CCFF99"/>
                </a:solidFill>
                <a:cs typeface="Times New Roman" pitchFamily="16" charset="0"/>
              </a:rPr>
              <a:t> Belfast</a:t>
            </a:r>
            <a:r>
              <a:rPr lang="en-US" sz="1400" b="1">
                <a:solidFill>
                  <a:srgbClr val="CCFF99"/>
                </a:solidFill>
                <a:cs typeface="Times New Roman" pitchFamily="16" charset="0"/>
              </a:rPr>
              <a:t>	b. </a:t>
            </a:r>
            <a:r>
              <a:rPr lang="en-US" sz="1400" b="1" i="1">
                <a:solidFill>
                  <a:srgbClr val="CCFF99"/>
                </a:solidFill>
                <a:cs typeface="Times New Roman" pitchFamily="16" charset="0"/>
              </a:rPr>
              <a:t>Dublin</a:t>
            </a:r>
          </a:p>
          <a:p>
            <a:pPr marL="457200" indent="-454025">
              <a:lnSpc>
                <a:spcPct val="90000"/>
              </a:lnSpc>
              <a:spcBef>
                <a:spcPts val="350"/>
              </a:spcBef>
              <a:buClrTx/>
              <a:buSzPct val="120000"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1400" b="1">
                <a:solidFill>
                  <a:srgbClr val="CCFF99"/>
                </a:solidFill>
                <a:cs typeface="Times New Roman" pitchFamily="16" charset="0"/>
              </a:rPr>
              <a:t> c. </a:t>
            </a:r>
            <a:r>
              <a:rPr lang="en-US" sz="1400" b="1" i="1">
                <a:solidFill>
                  <a:srgbClr val="CCFF99"/>
                </a:solidFill>
                <a:cs typeface="Times New Roman" pitchFamily="16" charset="0"/>
              </a:rPr>
              <a:t>Edinburgh</a:t>
            </a:r>
            <a:r>
              <a:rPr lang="en-US" sz="1400" b="1">
                <a:solidFill>
                  <a:srgbClr val="CCFF99"/>
                </a:solidFill>
                <a:cs typeface="Times New Roman" pitchFamily="16" charset="0"/>
              </a:rPr>
              <a:t>	d. </a:t>
            </a:r>
            <a:r>
              <a:rPr lang="en-US" sz="1400" b="1" i="1">
                <a:solidFill>
                  <a:srgbClr val="CCFF99"/>
                </a:solidFill>
                <a:cs typeface="Times New Roman" pitchFamily="16" charset="0"/>
              </a:rPr>
              <a:t>London</a:t>
            </a:r>
          </a:p>
          <a:p>
            <a:pPr marL="457200" indent="-454025">
              <a:lnSpc>
                <a:spcPct val="90000"/>
              </a:lnSpc>
              <a:spcBef>
                <a:spcPts val="400"/>
              </a:spcBef>
              <a:buClrTx/>
              <a:buSzPct val="120000"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1000" b="1">
                <a:solidFill>
                  <a:srgbClr val="CCFF99"/>
                </a:solidFill>
                <a:cs typeface="Times New Roman" pitchFamily="16" charset="0"/>
              </a:rPr>
              <a:t>  </a:t>
            </a:r>
            <a:r>
              <a:rPr lang="en-US" sz="1600" b="1">
                <a:solidFill>
                  <a:srgbClr val="CCFF99"/>
                </a:solidFill>
                <a:cs typeface="Times New Roman" pitchFamily="16" charset="0"/>
              </a:rPr>
              <a:t>7. How many countries are there in the UK?</a:t>
            </a:r>
          </a:p>
          <a:p>
            <a:pPr marL="838200" lvl="1" indent="-377825">
              <a:lnSpc>
                <a:spcPct val="90000"/>
              </a:lnSpc>
              <a:spcBef>
                <a:spcPts val="350"/>
              </a:spcBef>
              <a:buClrTx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900" b="1">
                <a:solidFill>
                  <a:srgbClr val="CCFF99"/>
                </a:solidFill>
                <a:cs typeface="Times New Roman" pitchFamily="16" charset="0"/>
              </a:rPr>
              <a:t> </a:t>
            </a:r>
            <a:r>
              <a:rPr lang="en-US" sz="1400" b="1">
                <a:solidFill>
                  <a:srgbClr val="CCFF99"/>
                </a:solidFill>
                <a:cs typeface="Times New Roman" pitchFamily="16" charset="0"/>
              </a:rPr>
              <a:t>a. </a:t>
            </a:r>
            <a:r>
              <a:rPr lang="en-US" sz="1400" b="1" i="1">
                <a:solidFill>
                  <a:srgbClr val="CCFF99"/>
                </a:solidFill>
                <a:cs typeface="Times New Roman" pitchFamily="16" charset="0"/>
              </a:rPr>
              <a:t>2</a:t>
            </a:r>
            <a:r>
              <a:rPr lang="en-US" sz="1400" b="1">
                <a:solidFill>
                  <a:srgbClr val="CCFF99"/>
                </a:solidFill>
                <a:cs typeface="Times New Roman" pitchFamily="16" charset="0"/>
              </a:rPr>
              <a:t>	   b. </a:t>
            </a:r>
            <a:r>
              <a:rPr lang="en-US" sz="1400" b="1" i="1">
                <a:solidFill>
                  <a:srgbClr val="CCFF99"/>
                </a:solidFill>
                <a:cs typeface="Times New Roman" pitchFamily="16" charset="0"/>
              </a:rPr>
              <a:t>3</a:t>
            </a:r>
            <a:r>
              <a:rPr lang="en-US" sz="1400" b="1">
                <a:solidFill>
                  <a:srgbClr val="CCFF99"/>
                </a:solidFill>
                <a:cs typeface="Times New Roman" pitchFamily="16" charset="0"/>
              </a:rPr>
              <a:t>         c. </a:t>
            </a:r>
            <a:r>
              <a:rPr lang="en-US" sz="1400" b="1" i="1">
                <a:solidFill>
                  <a:srgbClr val="CCFF99"/>
                </a:solidFill>
                <a:cs typeface="Times New Roman" pitchFamily="16" charset="0"/>
              </a:rPr>
              <a:t>1</a:t>
            </a:r>
            <a:r>
              <a:rPr lang="en-US" sz="1400" b="1">
                <a:solidFill>
                  <a:srgbClr val="CCFF99"/>
                </a:solidFill>
                <a:cs typeface="Times New Roman" pitchFamily="16" charset="0"/>
              </a:rPr>
              <a:t>        d. </a:t>
            </a:r>
            <a:r>
              <a:rPr lang="en-US" sz="1400" b="1" i="1">
                <a:solidFill>
                  <a:srgbClr val="CCFF99"/>
                </a:solidFill>
                <a:cs typeface="Times New Roman" pitchFamily="16" charset="0"/>
              </a:rPr>
              <a:t>4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2590800"/>
            <a:ext cx="3429000" cy="4017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" dur="500" fill="hold"/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500" fill="hold"/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1" dur="500" fill="hold"/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" dur="500" fill="hold"/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225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225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9" dur="500" fill="hold"/>
                                        <p:tgtEl>
                                          <p:spTgt spid="225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0" dur="500" fill="hold"/>
                                        <p:tgtEl>
                                          <p:spTgt spid="225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3" dur="500" fill="hold"/>
                                        <p:tgtEl>
                                          <p:spTgt spid="225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" dur="500" fill="hold"/>
                                        <p:tgtEl>
                                          <p:spTgt spid="225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8" dur="500" fill="hold"/>
                                        <p:tgtEl>
                                          <p:spTgt spid="225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9" dur="500" fill="hold"/>
                                        <p:tgtEl>
                                          <p:spTgt spid="225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2" dur="500" fill="hold"/>
                                        <p:tgtEl>
                                          <p:spTgt spid="2253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3" dur="500" fill="hold"/>
                                        <p:tgtEl>
                                          <p:spTgt spid="2253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7" dur="500" fill="hold"/>
                                        <p:tgtEl>
                                          <p:spTgt spid="2253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8" dur="500" fill="hold"/>
                                        <p:tgtEl>
                                          <p:spTgt spid="2253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500"/>
                            </p:stCondLst>
                            <p:childTnLst>
                              <p:par>
                                <p:cTn id="8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2" dur="500" fill="hold"/>
                                        <p:tgtEl>
                                          <p:spTgt spid="2253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3" dur="500" fill="hold"/>
                                        <p:tgtEl>
                                          <p:spTgt spid="2253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7" dur="500" fill="hold"/>
                                        <p:tgtEl>
                                          <p:spTgt spid="2253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8" dur="500" fill="hold"/>
                                        <p:tgtEl>
                                          <p:spTgt spid="2253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500"/>
                            </p:stCondLst>
                            <p:childTnLst>
                              <p:par>
                                <p:cTn id="9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2" dur="500" fill="hold"/>
                                        <p:tgtEl>
                                          <p:spTgt spid="2253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3" dur="500" fill="hold"/>
                                        <p:tgtEl>
                                          <p:spTgt spid="2253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000"/>
                            </p:stCondLst>
                            <p:childTnLst>
                              <p:par>
                                <p:cTn id="9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7" dur="500" fill="hold"/>
                                        <p:tgtEl>
                                          <p:spTgt spid="2253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8" dur="500" fill="hold"/>
                                        <p:tgtEl>
                                          <p:spTgt spid="2253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500"/>
                            </p:stCondLst>
                            <p:childTnLst>
                              <p:par>
                                <p:cTn id="10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2" dur="500" fill="hold"/>
                                        <p:tgtEl>
                                          <p:spTgt spid="2253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3" dur="500" fill="hold"/>
                                        <p:tgtEl>
                                          <p:spTgt spid="2253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000"/>
                            </p:stCondLst>
                            <p:childTnLst>
                              <p:par>
                                <p:cTn id="10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7" dur="500" fill="hold"/>
                                        <p:tgtEl>
                                          <p:spTgt spid="22530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8" dur="500" fill="hold"/>
                                        <p:tgtEl>
                                          <p:spTgt spid="22530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8500"/>
                            </p:stCondLst>
                            <p:childTnLst>
                              <p:par>
                                <p:cTn id="1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2" dur="500" fill="hold"/>
                                        <p:tgtEl>
                                          <p:spTgt spid="22530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3" dur="500" fill="hold"/>
                                        <p:tgtEl>
                                          <p:spTgt spid="22530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9000"/>
                            </p:stCondLst>
                            <p:childTnLst>
                              <p:par>
                                <p:cTn id="1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7" dur="500" fill="hold"/>
                                        <p:tgtEl>
                                          <p:spTgt spid="22530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8" dur="500" fill="hold"/>
                                        <p:tgtEl>
                                          <p:spTgt spid="22530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9500"/>
                            </p:stCondLst>
                            <p:childTnLst>
                              <p:par>
                                <p:cTn id="1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2" dur="500" fill="hold"/>
                                        <p:tgtEl>
                                          <p:spTgt spid="22530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3" dur="500" fill="hold"/>
                                        <p:tgtEl>
                                          <p:spTgt spid="22530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6" dur="500" fill="hold"/>
                                        <p:tgtEl>
                                          <p:spTgt spid="22530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7" dur="500" fill="hold"/>
                                        <p:tgtEl>
                                          <p:spTgt spid="22530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523875" y="358775"/>
            <a:ext cx="8094663" cy="125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4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ea typeface="Microsoft YaHei" charset="0"/>
                <a:cs typeface="Microsoft YaHei" charset="0"/>
              </a:rPr>
              <a:t>Краткая аннотация проекта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05000"/>
            <a:ext cx="8229600" cy="4114800"/>
          </a:xfrm>
          <a:ln/>
        </p:spPr>
        <p:txBody>
          <a:bodyPr/>
          <a:lstStyle/>
          <a:p>
            <a:pPr indent="-339725" algn="just">
              <a:lnSpc>
                <a:spcPct val="90000"/>
              </a:lnSpc>
              <a:buClrTx/>
              <a:buSzPct val="120000"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ru-RU" b="1"/>
              <a:t>         Данный урок может быть проведен как урок систематизации знаний в системе уроков по теме: «Великобритания» по учебникам Кузовлева В.П. и Верещагиной И. Н..Тема презентации способствует формированию социальной и коммуникативной компетентностей.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92100"/>
            <a:ext cx="8229600" cy="1384300"/>
          </a:xfrm>
          <a:ln/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QUESTIONS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2057400"/>
            <a:ext cx="8229600" cy="4464050"/>
          </a:xfrm>
          <a:ln/>
        </p:spPr>
        <p:txBody>
          <a:bodyPr/>
          <a:lstStyle/>
          <a:p>
            <a:pPr indent="-339725">
              <a:spcBef>
                <a:spcPts val="700"/>
              </a:spcBef>
              <a:buClrTx/>
              <a:buSzPct val="120000"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800">
                <a:cs typeface="Times New Roman" pitchFamily="16" charset="0"/>
              </a:rPr>
              <a:t>1. Where does the Queen work? </a:t>
            </a:r>
          </a:p>
          <a:p>
            <a:pPr indent="-339725">
              <a:spcBef>
                <a:spcPts val="700"/>
              </a:spcBef>
              <a:buClrTx/>
              <a:buSzPct val="120000"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800">
                <a:cs typeface="Times New Roman" pitchFamily="16" charset="0"/>
              </a:rPr>
              <a:t>2. Who does the power in the country belong to?</a:t>
            </a:r>
          </a:p>
          <a:p>
            <a:pPr indent="-339725">
              <a:spcBef>
                <a:spcPts val="700"/>
              </a:spcBef>
              <a:buClrTx/>
              <a:buSzPct val="120000"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800">
                <a:cs typeface="Times New Roman" pitchFamily="16" charset="0"/>
              </a:rPr>
              <a:t>3. Is Westminster Abbey an attractive place for tourists?</a:t>
            </a:r>
          </a:p>
          <a:p>
            <a:pPr indent="-339725">
              <a:spcBef>
                <a:spcPts val="700"/>
              </a:spcBef>
              <a:buClrTx/>
              <a:buSzPct val="120000"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800">
                <a:cs typeface="Times New Roman" pitchFamily="16" charset="0"/>
              </a:rPr>
              <a:t>4. What did the Tower of London use to be in the past?</a:t>
            </a:r>
          </a:p>
          <a:p>
            <a:pPr indent="-339725">
              <a:spcBef>
                <a:spcPts val="700"/>
              </a:spcBef>
              <a:buClrTx/>
              <a:buSzPct val="120000"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800">
                <a:cs typeface="Times New Roman" pitchFamily="16" charset="0"/>
              </a:rPr>
              <a:t>5. Where can you see Big Ben?</a:t>
            </a:r>
          </a:p>
          <a:p>
            <a:pPr indent="-339725">
              <a:spcBef>
                <a:spcPts val="700"/>
              </a:spcBef>
              <a:buClrTx/>
              <a:buSzPct val="120000"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800">
                <a:cs typeface="Times New Roman" pitchFamily="16" charset="0"/>
              </a:rPr>
              <a:t>6. What is Trafalgar Square famous for?</a:t>
            </a:r>
          </a:p>
          <a:p>
            <a:pPr indent="-339725">
              <a:spcBef>
                <a:spcPts val="700"/>
              </a:spcBef>
              <a:buClrTx/>
              <a:buSzPct val="120000"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2800"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 additive="repl"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 additive="repl">
                                        <p:cTn id="11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 additive="repl">
                                        <p:cTn id="15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 additive="repl">
                                        <p:cTn id="19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 additive="repl">
                                        <p:cTn id="23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 additive="repl">
                                        <p:cTn id="27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 additive="repl">
                                        <p:cTn id="31" dur="5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523875" y="358775"/>
            <a:ext cx="8094663" cy="125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4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ea typeface="Microsoft YaHei" charset="0"/>
                <a:cs typeface="Microsoft YaHei" charset="0"/>
              </a:rPr>
              <a:t>Состав УМП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3352800"/>
            <a:ext cx="7693025" cy="4622800"/>
          </a:xfrm>
          <a:ln/>
        </p:spPr>
        <p:txBody>
          <a:bodyPr/>
          <a:lstStyle/>
          <a:p>
            <a:pPr marL="339725" indent="-339725">
              <a:lnSpc>
                <a:spcPct val="90000"/>
              </a:lnSpc>
              <a:buClr>
                <a:srgbClr val="FFCC00"/>
              </a:buClr>
              <a:buSzPct val="120000"/>
              <a:buFont typeface="Tahoma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ru-RU" b="1" u="sng">
                <a:solidFill>
                  <a:srgbClr val="CCCCFF"/>
                </a:solidFill>
                <a:hlinkClick r:id="rId4"/>
              </a:rPr>
              <a:t>Визитка</a:t>
            </a:r>
          </a:p>
          <a:p>
            <a:pPr marL="339725" indent="-339725">
              <a:lnSpc>
                <a:spcPct val="90000"/>
              </a:lnSpc>
              <a:buClr>
                <a:srgbClr val="FFCC00"/>
              </a:buClr>
              <a:buSzPct val="120000"/>
              <a:buFont typeface="Tahoma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ru-RU" b="1" u="sng">
                <a:solidFill>
                  <a:srgbClr val="CCCCFF"/>
                </a:solidFill>
                <a:hlinkClick r:id="rId5"/>
              </a:rPr>
              <a:t>Презентация учащихся</a:t>
            </a:r>
          </a:p>
          <a:p>
            <a:pPr marL="339725" indent="-339725">
              <a:lnSpc>
                <a:spcPct val="90000"/>
              </a:lnSpc>
              <a:buClr>
                <a:srgbClr val="FFCC00"/>
              </a:buClr>
              <a:buSzPct val="120000"/>
              <a:buFont typeface="Tahoma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ru-RU" b="1" u="sng"/>
              <a:t>Дидактические материалы</a:t>
            </a:r>
          </a:p>
          <a:p>
            <a:pPr marL="739775" lvl="1" indent="-282575">
              <a:lnSpc>
                <a:spcPct val="90000"/>
              </a:lnSpc>
              <a:spcBef>
                <a:spcPts val="800"/>
              </a:spcBef>
              <a:buClr>
                <a:srgbClr val="FFCC00"/>
              </a:buClr>
              <a:buFont typeface="Tahoma" pitchFamily="32" charset="0"/>
              <a:buChar char="-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ru-RU" sz="3200" b="1" u="sng">
                <a:solidFill>
                  <a:srgbClr val="CCCCFF"/>
                </a:solidFill>
                <a:hlinkClick r:id="rId6"/>
              </a:rPr>
              <a:t>Тесты</a:t>
            </a:r>
          </a:p>
          <a:p>
            <a:pPr marL="739775" lvl="1" indent="-282575">
              <a:lnSpc>
                <a:spcPct val="90000"/>
              </a:lnSpc>
              <a:spcBef>
                <a:spcPts val="800"/>
              </a:spcBef>
              <a:buClr>
                <a:srgbClr val="FFCC00"/>
              </a:buClr>
              <a:buFont typeface="Tahoma" pitchFamily="32" charset="0"/>
              <a:buChar char="-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ru-RU" sz="3200" b="1" u="sng">
                <a:solidFill>
                  <a:srgbClr val="CCCCFF"/>
                </a:solidFill>
                <a:hlinkClick r:id="rId7"/>
              </a:rPr>
              <a:t>Вопросник</a:t>
            </a:r>
          </a:p>
          <a:p>
            <a:pPr marL="339725" indent="-339725">
              <a:lnSpc>
                <a:spcPct val="90000"/>
              </a:lnSpc>
              <a:buClrTx/>
              <a:buSzPct val="120000"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ru-RU" b="1"/>
          </a:p>
          <a:p>
            <a:pPr marL="339725" indent="-339725">
              <a:lnSpc>
                <a:spcPct val="90000"/>
              </a:lnSpc>
              <a:buClrTx/>
              <a:buSzPct val="120000"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ru-RU" b="1"/>
          </a:p>
          <a:p>
            <a:pPr marL="339725" indent="-339725">
              <a:lnSpc>
                <a:spcPct val="90000"/>
              </a:lnSpc>
              <a:buClrTx/>
              <a:buSzPct val="120000"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ru-RU" b="1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6" dur="5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0" dur="50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3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6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755650" y="2066925"/>
            <a:ext cx="7632700" cy="1292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 anchorCtr="1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5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ea typeface="Microsoft YaHei" charset="0"/>
                <a:cs typeface="Microsoft YaHei" charset="0"/>
              </a:rPr>
              <a:t>Спасибо за внимание !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523875" y="358775"/>
            <a:ext cx="8094663" cy="125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4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ea typeface="Microsoft YaHei" charset="0"/>
                <a:cs typeface="Microsoft YaHei" charset="0"/>
              </a:rPr>
              <a:t>Основополагающий</a:t>
            </a:r>
            <a:r>
              <a:rPr 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ea typeface="Microsoft YaHei" charset="0"/>
                <a:cs typeface="Microsoft YaHei" charset="0"/>
              </a:rPr>
              <a:t> </a:t>
            </a:r>
            <a:r>
              <a:rPr lang="ru-RU" sz="4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ea typeface="Microsoft YaHei" charset="0"/>
                <a:cs typeface="Microsoft YaHei" charset="0"/>
              </a:rPr>
              <a:t>вопрос 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65188" y="3082925"/>
            <a:ext cx="7661275" cy="2936875"/>
          </a:xfrm>
          <a:ln/>
        </p:spPr>
        <p:txBody>
          <a:bodyPr/>
          <a:lstStyle/>
          <a:p>
            <a:pPr indent="-339725" algn="just">
              <a:spcBef>
                <a:spcPts val="1000"/>
              </a:spcBef>
              <a:buClrTx/>
              <a:buSzPct val="120000"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ru-RU" sz="4000" b="1"/>
              <a:t>      </a:t>
            </a:r>
            <a:r>
              <a:rPr lang="en-US" sz="4000" b="1"/>
              <a:t>The UK is an English speaking</a:t>
            </a:r>
            <a:r>
              <a:rPr lang="ru-RU" sz="4000" b="1"/>
              <a:t> </a:t>
            </a:r>
            <a:r>
              <a:rPr lang="en-US" sz="4000" b="1"/>
              <a:t>country with its traditions,</a:t>
            </a:r>
            <a:r>
              <a:rPr lang="ru-RU" sz="4000" b="1"/>
              <a:t> </a:t>
            </a:r>
            <a:r>
              <a:rPr lang="en-US" sz="4000" b="1"/>
              <a:t>isn’t it?</a:t>
            </a:r>
            <a:r>
              <a:rPr lang="ru-RU" sz="400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1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523875" y="358775"/>
            <a:ext cx="8094663" cy="125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4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ea typeface="Microsoft YaHei" charset="0"/>
                <a:cs typeface="Microsoft YaHei" charset="0"/>
              </a:rPr>
              <a:t>Подтемы</a:t>
            </a:r>
            <a:r>
              <a:rPr 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ea typeface="Microsoft YaHei" charset="0"/>
                <a:cs typeface="Microsoft YaHei" charset="0"/>
              </a:rPr>
              <a:t> </a:t>
            </a:r>
            <a:r>
              <a:rPr lang="ru-RU" sz="4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ea typeface="Microsoft YaHei" charset="0"/>
                <a:cs typeface="Microsoft YaHei" charset="0"/>
              </a:rPr>
              <a:t>проекта</a:t>
            </a:r>
            <a:r>
              <a:rPr 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ea typeface="Microsoft YaHei" charset="0"/>
                <a:cs typeface="Microsoft YaHei" charset="0"/>
              </a:rPr>
              <a:t>: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3276600"/>
            <a:ext cx="7540625" cy="3124200"/>
          </a:xfrm>
          <a:ln/>
        </p:spPr>
        <p:txBody>
          <a:bodyPr/>
          <a:lstStyle/>
          <a:p>
            <a:pPr marL="339725" indent="-339725">
              <a:lnSpc>
                <a:spcPct val="90000"/>
              </a:lnSpc>
              <a:spcBef>
                <a:spcPts val="1000"/>
              </a:spcBef>
              <a:buClr>
                <a:srgbClr val="FFCC00"/>
              </a:buClr>
              <a:buSzPct val="120000"/>
              <a:buFont typeface="Tahoma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4000" b="1"/>
              <a:t>A. Parts of the United Kingdom</a:t>
            </a:r>
          </a:p>
          <a:p>
            <a:pPr marL="339725" indent="-339725">
              <a:lnSpc>
                <a:spcPct val="90000"/>
              </a:lnSpc>
              <a:spcBef>
                <a:spcPts val="1000"/>
              </a:spcBef>
              <a:buClr>
                <a:srgbClr val="FFCC00"/>
              </a:buClr>
              <a:buSzPct val="120000"/>
              <a:buFont typeface="Tahoma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4000" b="1"/>
              <a:t>B. Symbols and flags of the countries</a:t>
            </a:r>
          </a:p>
          <a:p>
            <a:pPr marL="339725" indent="-339725">
              <a:lnSpc>
                <a:spcPct val="90000"/>
              </a:lnSpc>
              <a:spcBef>
                <a:spcPts val="1000"/>
              </a:spcBef>
              <a:buClr>
                <a:srgbClr val="FFCC00"/>
              </a:buClr>
              <a:buSzPct val="120000"/>
              <a:buFont typeface="Tahoma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4000" b="1"/>
              <a:t>C. Sights of London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 additive="repl">
                                        <p:cTn id="11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 additive="repl">
                                        <p:cTn id="15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 additive="repl">
                                        <p:cTn id="19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523875" y="358775"/>
            <a:ext cx="8094663" cy="125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4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ea typeface="Microsoft YaHei" charset="0"/>
                <a:cs typeface="Microsoft YaHei" charset="0"/>
              </a:rPr>
              <a:t>Проблемные</a:t>
            </a:r>
            <a:r>
              <a:rPr 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ea typeface="Microsoft YaHei" charset="0"/>
                <a:cs typeface="Microsoft YaHei" charset="0"/>
              </a:rPr>
              <a:t> </a:t>
            </a:r>
            <a:r>
              <a:rPr lang="ru-RU" sz="4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ea typeface="Microsoft YaHei" charset="0"/>
                <a:cs typeface="Microsoft YaHei" charset="0"/>
              </a:rPr>
              <a:t>вопросы</a:t>
            </a:r>
            <a:r>
              <a:rPr 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ea typeface="Microsoft YaHei" charset="0"/>
                <a:cs typeface="Microsoft YaHei" charset="0"/>
              </a:rPr>
              <a:t>: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662238"/>
            <a:ext cx="8229600" cy="3357562"/>
          </a:xfrm>
          <a:ln/>
        </p:spPr>
        <p:txBody>
          <a:bodyPr/>
          <a:lstStyle/>
          <a:p>
            <a:pPr marL="339725" indent="-339725">
              <a:buClr>
                <a:srgbClr val="FFCC00"/>
              </a:buClr>
              <a:buSzPct val="120000"/>
              <a:buFont typeface="Tahoma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b="1"/>
              <a:t>A. Why can we say that Great Britain is a part of   the Kingdom?</a:t>
            </a:r>
          </a:p>
          <a:p>
            <a:pPr marL="339725" indent="-339725">
              <a:buClr>
                <a:srgbClr val="FFCC00"/>
              </a:buClr>
              <a:buSzPct val="120000"/>
              <a:buFont typeface="Tahoma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b="1"/>
              <a:t>B. Is it possible to speak about countries without their symbols?</a:t>
            </a:r>
          </a:p>
          <a:p>
            <a:pPr marL="339725" indent="-339725">
              <a:buClr>
                <a:srgbClr val="FFCC00"/>
              </a:buClr>
              <a:buSzPct val="120000"/>
              <a:buFont typeface="Tahoma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b="1"/>
              <a:t>C. Sights of London are connected with the past, aren’t they?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1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5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9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523875" y="358775"/>
            <a:ext cx="8094663" cy="125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5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ea typeface="Microsoft YaHei" charset="0"/>
                <a:cs typeface="Microsoft YaHei" charset="0"/>
              </a:rPr>
              <a:t>England</a:t>
            </a:r>
            <a:r>
              <a:rPr lang="ru-RU" sz="4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ea typeface="Microsoft YaHei" charset="0"/>
                <a:cs typeface="Microsoft YaHei" charset="0"/>
              </a:rPr>
              <a:t>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819400"/>
            <a:ext cx="7693025" cy="3657600"/>
          </a:xfrm>
          <a:ln/>
        </p:spPr>
        <p:txBody>
          <a:bodyPr/>
          <a:lstStyle/>
          <a:p>
            <a:pPr indent="-339725" algn="just">
              <a:buClrTx/>
              <a:buSzPct val="120000"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          Every country has its own symbol. Red  rose is the emblem of England. The flag of England is the red cross of  St.George.</a:t>
            </a:r>
          </a:p>
          <a:p>
            <a:pPr indent="-339725" algn="just">
              <a:buClrTx/>
              <a:buSzPct val="120000"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4800600"/>
            <a:ext cx="2159000" cy="174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0" y="4724400"/>
            <a:ext cx="2333625" cy="177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1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523875" y="358775"/>
            <a:ext cx="8094663" cy="125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5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ea typeface="Microsoft YaHei" charset="0"/>
                <a:cs typeface="Microsoft YaHei" charset="0"/>
              </a:rPr>
              <a:t>Northern Ireland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05000"/>
            <a:ext cx="8229600" cy="4114800"/>
          </a:xfrm>
          <a:ln/>
        </p:spPr>
        <p:txBody>
          <a:bodyPr/>
          <a:lstStyle/>
          <a:p>
            <a:pPr indent="-339725">
              <a:buClrTx/>
              <a:buSzPct val="120000"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         Northern  Ireland has its own symbol- a shamrock.The flag is the red cross of St.Patrick.</a:t>
            </a:r>
            <a:r>
              <a:rPr lang="ru-RU"/>
              <a:t> 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525" y="3357563"/>
            <a:ext cx="2447925" cy="2973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8175" y="4437063"/>
            <a:ext cx="1598613" cy="1289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2/3*#ppt_w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2/3*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2/3*#ppt_w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2/3*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#ppt_x+(cos(-2*pi*(1-$))*-#ppt_#ppt_x-sin(-2*pi*(1-$))*(1-#ppt_#ppt_y))*(1-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#ppt_y+(sin(-2*pi*(1-$))*-#ppt_#ppt_x+cos(-2*pi*(1-$))*(1-#ppt_#ppt_y))*(1-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#ppt_x+(cos(-2*pi*(1-$))*-#ppt_#ppt_x-sin(-2*pi*(1-$))*(1-#ppt_#ppt_y))*(1-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#ppt_y+(sin(-2*pi*(1-$))*-#ppt_#ppt_x+cos(-2*pi*(1-$))*(1-#ppt_#ppt_y))*(1-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523875" y="358775"/>
            <a:ext cx="8094663" cy="125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5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ea typeface="Microsoft YaHei" charset="0"/>
                <a:cs typeface="Microsoft YaHei" charset="0"/>
              </a:rPr>
              <a:t>Scotland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05000"/>
            <a:ext cx="8229600" cy="4114800"/>
          </a:xfrm>
          <a:ln/>
        </p:spPr>
        <p:txBody>
          <a:bodyPr/>
          <a:lstStyle/>
          <a:p>
            <a:pPr indent="-339725">
              <a:buClrTx/>
              <a:buSzPct val="120000"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         The national symbol of Scotland is the thistle and a white flag of St. Andrew.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9700" y="4149725"/>
            <a:ext cx="2124075" cy="1274763"/>
          </a:xfrm>
          <a:prstGeom prst="rect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4191000"/>
            <a:ext cx="1374775" cy="1317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523875" y="358775"/>
            <a:ext cx="8094663" cy="125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5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ea typeface="Microsoft YaHei" charset="0"/>
                <a:cs typeface="Microsoft YaHei" charset="0"/>
              </a:rPr>
              <a:t>Wales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05000"/>
            <a:ext cx="8229600" cy="4114800"/>
          </a:xfrm>
          <a:ln/>
        </p:spPr>
        <p:txBody>
          <a:bodyPr/>
          <a:lstStyle/>
          <a:p>
            <a:pPr indent="-339725">
              <a:buClrTx/>
              <a:buSzPct val="120000"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        Wales has a daffodil, as a symbol.There are many of them in the Wales valleys.</a:t>
            </a:r>
            <a:r>
              <a:rPr lang="ru-RU"/>
              <a:t> 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114800"/>
            <a:ext cx="1733550" cy="1517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725" y="4149725"/>
            <a:ext cx="2209800" cy="1403350"/>
          </a:xfrm>
          <a:prstGeom prst="rect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1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 additive="repl">
                                        <p:cTn id="15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 additive="repl">
                                        <p:cTn id="19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ahoma"/>
        <a:ea typeface="Microsoft YaHei"/>
        <a:cs typeface="Microsoft YaHei"/>
      </a:majorFont>
      <a:minorFont>
        <a:latin typeface="Tahoma"/>
        <a:ea typeface="Microsoft YaHei"/>
        <a:cs typeface="Microsoft YaHei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ahoma"/>
        <a:ea typeface="Microsoft YaHei"/>
        <a:cs typeface="Microsoft YaHei"/>
      </a:majorFont>
      <a:minorFont>
        <a:latin typeface="Tahoma"/>
        <a:ea typeface="Microsoft YaHei"/>
        <a:cs typeface="Microsoft YaHei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573</Words>
  <Application>Microsoft Office PowerPoint</Application>
  <PresentationFormat>Экран (4:3)</PresentationFormat>
  <Paragraphs>82</Paragraphs>
  <Slides>22</Slides>
  <Notes>22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Times New Roman</vt:lpstr>
      <vt:lpstr>Tahoma</vt:lpstr>
      <vt:lpstr>Microsoft YaHei</vt:lpstr>
      <vt:lpstr>Arial</vt:lpstr>
      <vt:lpstr>Lucida Sans Unicode</vt:lpstr>
      <vt:lpstr>Тема Office</vt:lpstr>
      <vt:lpstr>Тема Office</vt:lpstr>
      <vt:lpstr>THE UNITED KINGDOM OF GREAT BRITAIN AND NORTHERN IRELAND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Историческое прошлое Лондона</vt:lpstr>
      <vt:lpstr>Историческое прошлое Лондона</vt:lpstr>
      <vt:lpstr>1. It is the largest sguare. You can see a tall column. People go there to see the New Year in. </vt:lpstr>
      <vt:lpstr> It   is the residence of the British Queen. There are many guards near it. They are dressed in red clothes and black caps.</vt:lpstr>
      <vt:lpstr>It is one of the oldest buildings. It was a prison, a fortress in the past. Black ravens live there now. </vt:lpstr>
      <vt:lpstr>It is the largest clock. It strikes every hour. Many tourists want to see it.</vt:lpstr>
      <vt:lpstr>This building is situated on the bank of the river Thames. It consists of two Houses.The flag can be seen over it.</vt:lpstr>
      <vt:lpstr>It is one of the oldest churches. It is crowned with a huge dome. Sir Christopher Wren built it 35 years.</vt:lpstr>
      <vt:lpstr>Test</vt:lpstr>
      <vt:lpstr>QUESTIONS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UNITED KINGDOM OF GREAT BRITAIN AND NORTHERN IRELAND</dc:title>
  <dc:creator>user</dc:creator>
  <cp:lastModifiedBy>Admin</cp:lastModifiedBy>
  <cp:revision>8</cp:revision>
  <cp:lastPrinted>1601-01-01T00:00:00Z</cp:lastPrinted>
  <dcterms:created xsi:type="dcterms:W3CDTF">2008-02-06T13:12:34Z</dcterms:created>
  <dcterms:modified xsi:type="dcterms:W3CDTF">2012-03-15T19:52:03Z</dcterms:modified>
</cp:coreProperties>
</file>