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0931-A7A1-4A94-9B69-525B35A870DA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3AD3-6843-4548-81D1-48811B06E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0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73AD3-6843-4548-81D1-48811B06EE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xmlns:mc="http://schemas.openxmlformats.org/markup-compatibility/2006" xmlns:a14="http://schemas.microsoft.com/office/drawing/2010/main" val="CCCCFF" mc:Ignorable=""/>
            </a:gs>
            <a:gs pos="17999">
              <a:srgbClr xmlns:mc="http://schemas.openxmlformats.org/markup-compatibility/2006" xmlns:a14="http://schemas.microsoft.com/office/drawing/2010/main" val="99CCFF" mc:Ignorable=""/>
            </a:gs>
            <a:gs pos="92000">
              <a:srgbClr xmlns:mc="http://schemas.openxmlformats.org/markup-compatibility/2006" xmlns:a14="http://schemas.microsoft.com/office/drawing/2010/main" val="FF0000" mc:Ignorable="">
                <a:lumMod val="85000"/>
              </a:srgbClr>
            </a:gs>
            <a:gs pos="39000">
              <a:srgbClr xmlns:mc="http://schemas.openxmlformats.org/markup-compatibility/2006" xmlns:a14="http://schemas.microsoft.com/office/drawing/2010/main" val="B380FF" mc:Ignorable=""/>
            </a:gs>
            <a:gs pos="30000">
              <a:srgbClr xmlns:mc="http://schemas.openxmlformats.org/markup-compatibility/2006" xmlns:a14="http://schemas.microsoft.com/office/drawing/2010/main" val="9966FF" mc:Ignorable=""/>
            </a:gs>
            <a:gs pos="61000">
              <a:srgbClr xmlns:mc="http://schemas.openxmlformats.org/markup-compatibility/2006" xmlns:a14="http://schemas.microsoft.com/office/drawing/2010/main" val="CC99FF" mc:Ignorable=""/>
            </a:gs>
            <a:gs pos="82001">
              <a:srgbClr xmlns:mc="http://schemas.openxmlformats.org/markup-compatibility/2006" xmlns:a14="http://schemas.microsoft.com/office/drawing/2010/main" val="99CCFF" mc:Ignorable=""/>
            </a:gs>
            <a:gs pos="100000">
              <a:srgbClr xmlns:mc="http://schemas.openxmlformats.org/markup-compatibility/2006" xmlns:a14="http://schemas.microsoft.com/office/drawing/2010/main" val="CCCCFF" mc:Ignorable="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6FEE5-CB8E-4674-9615-EA5448F100C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E6582F-6117-4CA4-848D-21F1F75D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7;&#1077;&#1082;&#1090;&#1086;&#1088;%20&#1075;&#1072;&#1079;&#1072;\%231_01_Vstuplenie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7;&#1077;&#1082;&#1090;&#1086;&#1088;%20&#1075;&#1072;&#1079;&#1072;\%239_04_30%20let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9;&#1085;&#1086;&#1077;\&#1052;&#1091;&#1079;&#1099;&#1082;&#1072;\SECTOR%20GAZA\%2309_Gazovaya%20ataka\%239_06_Tuman.mp3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Сектор газа</a:t>
            </a:r>
            <a:endParaRPr lang="ru-RU" sz="4000" dirty="0"/>
          </a:p>
        </p:txBody>
      </p:sp>
      <p:pic>
        <p:nvPicPr>
          <p:cNvPr id="6" name="Рисунок 5" descr="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643174" y="3429000"/>
            <a:ext cx="3071834" cy="3071834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785918" y="1857364"/>
            <a:ext cx="5486400" cy="530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Панк-Рок группа</a:t>
            </a:r>
            <a:endParaRPr lang="ru-RU" sz="2800" dirty="0"/>
          </a:p>
        </p:txBody>
      </p:sp>
      <p:pic>
        <p:nvPicPr>
          <p:cNvPr id="1028" name="Picture 4" descr="D:\Разное\Картинки\Сектор газа\0ext_s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00372"/>
            <a:ext cx="3267447" cy="3714776"/>
          </a:xfrm>
          <a:prstGeom prst="rect">
            <a:avLst/>
          </a:prstGeom>
          <a:noFill/>
        </p:spPr>
      </p:pic>
      <p:pic>
        <p:nvPicPr>
          <p:cNvPr id="1030" name="Picture 6" descr="D:\Разное\Картинки\Сектор газа\p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71810"/>
            <a:ext cx="2360368" cy="3577433"/>
          </a:xfrm>
          <a:prstGeom prst="rect">
            <a:avLst/>
          </a:prstGeom>
          <a:noFill/>
        </p:spPr>
      </p:pic>
      <p:pic>
        <p:nvPicPr>
          <p:cNvPr id="8" name="#1_01_Vstupl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1000100" y="1228328"/>
            <a:ext cx="334196" cy="700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Личная жизнь и 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Юрий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был женат, воспитывал двух дочерей.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1995 году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вступил в ЛДПР, группа «Сектор Газа» некоторое время выступала на агитационных концертах ЛДПР. Юрий комментировал это следующим образом: «Нам нет разницы, для кого играть, от политики мы далеки. Платит Жириновский — играем для Жириновского, будет платить другая фракция — сыграем для неё. Всё остальное — это уже не наши проблемы.»	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Возможно, Юрий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был левшой или так называемым скрытым левшой, так как микрофон он почти всегда держал в левой руке.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Хой</a:t>
            </a:r>
            <a:r>
              <a:rPr lang="ru-RU" b="1" dirty="0" smtClean="0">
                <a:solidFill>
                  <a:schemeClr val="bg1"/>
                </a:solidFill>
              </a:rPr>
              <a:t>, несмотря на ненормативную лексику, используемую в песнях, дома ни разу не ругался матом.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Когда при записи последнего альбома «Восставший из ада» звукорежиссёр группы Андрей Дельцов порекомендовал Юрию песню «Демобилизация» включить в следующий альбом, так как она не подходит по стилистике, </a:t>
            </a:r>
            <a:r>
              <a:rPr lang="ru-RU" b="1" dirty="0" err="1" smtClean="0">
                <a:solidFill>
                  <a:schemeClr val="bg1"/>
                </a:solidFill>
              </a:rPr>
              <a:t>Хой</a:t>
            </a:r>
            <a:r>
              <a:rPr lang="ru-RU" b="1" dirty="0" smtClean="0">
                <a:solidFill>
                  <a:schemeClr val="bg1"/>
                </a:solidFill>
              </a:rPr>
              <a:t> заметил, что до следующего альбома он может и не дожить.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-1"/>
            <a:ext cx="2357421" cy="316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095749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2714644" cy="30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Разное\Картинки\Сектор газа\!01 hoi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471594"/>
            <a:ext cx="2357423" cy="3386406"/>
          </a:xfrm>
          <a:prstGeom prst="rect">
            <a:avLst/>
          </a:prstGeom>
          <a:noFill/>
        </p:spPr>
      </p:pic>
      <p:pic>
        <p:nvPicPr>
          <p:cNvPr id="1032" name="Picture 8" descr="D:\Разное\Картинки\Сектор газа\0al_k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6715124" cy="3357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ПРЕЗЕНТАЦИЮ ПОДГОТОВИЛ УЧАЩИЙСЯ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11а КЛАССА  МОУ  ИЛЬИНСКОЙ СОШ  ТИТОВ ТИМОФЕЙ.</a:t>
            </a:r>
          </a:p>
          <a:p>
            <a:pPr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МАТЕРИАЛЫ ДЛЯ РАБОТЫ  БЫЛИ ВЗЯТЫ ИЗ ИНТЕРНЕТА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Название группы произошло от индустриального Левобережного района Воронежа, который в народе в шутку назвали «Сектором Газа» из-за обилия дымящих. Это название было навеяно популярностью Израильского региона Газы, ставшего «горячей точкой». Первое время «Сектор Газа» состоял фактически из одного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, который выступал с приглашёнными музыкантами. Первый постоянный состав сформировался не 27 декабря 1989 год, как указывают многие источники, а в июне 1988 года, и в дальнейшем часто менялся. Группа выступает в местном </a:t>
            </a:r>
            <a:r>
              <a:rPr lang="ru-RU" b="1" dirty="0" err="1" smtClean="0">
                <a:solidFill>
                  <a:schemeClr val="bg1"/>
                </a:solidFill>
              </a:rPr>
              <a:t>рок-клубе</a:t>
            </a:r>
            <a:r>
              <a:rPr lang="ru-RU" b="1" dirty="0" smtClean="0">
                <a:solidFill>
                  <a:schemeClr val="bg1"/>
                </a:solidFill>
              </a:rPr>
              <a:t> и быстро становится его «звездой», кассеты с записями группы расходятся по стране.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Юрия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(взявшего себе псевдоним «</a:t>
            </a:r>
            <a:r>
              <a:rPr lang="ru-RU" b="1" dirty="0" err="1" smtClean="0">
                <a:solidFill>
                  <a:schemeClr val="bg1"/>
                </a:solidFill>
              </a:rPr>
              <a:t>Хой</a:t>
            </a:r>
            <a:r>
              <a:rPr lang="ru-RU" b="1" dirty="0" smtClean="0">
                <a:solidFill>
                  <a:schemeClr val="bg1"/>
                </a:solidFill>
              </a:rPr>
              <a:t>»), представляющие собой стилизованные описания жизни социальных низов, содержащие разговорную и ненормативную лексику, пользовались популярностью у многих. В то же время группа долго не имела возможности выступать за пределами Воронежа, была мало известна «в лицо», и поэтому одно время по стране каталась другая группа, выдававшая себя за «Сектор газа».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1991 году группа получает возможность записать альбом в Москве на студии «Мир», вскоре записи группы издаёт одна из первых в России коммерческих звукозаписывающих компаний «</a:t>
            </a:r>
            <a:r>
              <a:rPr lang="ru-RU" b="1" dirty="0" err="1" smtClean="0">
                <a:solidFill>
                  <a:schemeClr val="bg1"/>
                </a:solidFill>
              </a:rPr>
              <a:t>Gala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Records</a:t>
            </a:r>
            <a:r>
              <a:rPr lang="ru-RU" b="1" dirty="0" smtClean="0">
                <a:solidFill>
                  <a:schemeClr val="bg1"/>
                </a:solidFill>
              </a:rPr>
              <a:t>». Однако большого коммерческого интереса группа из-за малой платёжеспособности своей аудитории не представляла и в первой половине 1990-х снова оказалась в тени. Многочисленные альбомы «Сектора» в это время записывались и издавались только в Воронеже. В 1997 году старые альбомы «Сектора» были переизданы «</a:t>
            </a:r>
            <a:r>
              <a:rPr lang="ru-RU" b="1" dirty="0" err="1" smtClean="0">
                <a:solidFill>
                  <a:schemeClr val="bg1"/>
                </a:solidFill>
              </a:rPr>
              <a:t>Gala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Records</a:t>
            </a:r>
            <a:r>
              <a:rPr lang="ru-RU" b="1" dirty="0" smtClean="0">
                <a:solidFill>
                  <a:schemeClr val="bg1"/>
                </a:solidFill>
              </a:rPr>
              <a:t>». В это время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несколько меняет стиль группы, тексты становятся более серьёзными и очищаются от мата. Однако у представителей музыкальной индустрии и публики «Сектор» продолжает ассоциироваться с </a:t>
            </a:r>
            <a:r>
              <a:rPr lang="ru-RU" b="1" dirty="0" err="1" smtClean="0">
                <a:solidFill>
                  <a:schemeClr val="bg1"/>
                </a:solidFill>
              </a:rPr>
              <a:t>похабными</a:t>
            </a:r>
            <a:r>
              <a:rPr lang="ru-RU" b="1" dirty="0" smtClean="0">
                <a:solidFill>
                  <a:schemeClr val="bg1"/>
                </a:solidFill>
              </a:rPr>
              <a:t> песнями.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конце 1990-х группа ничего не издаёт, отчасти потому что её не устраивают предлагаемые «</a:t>
            </a:r>
            <a:r>
              <a:rPr lang="ru-RU" b="1" dirty="0" err="1" smtClean="0">
                <a:solidFill>
                  <a:schemeClr val="bg1"/>
                </a:solidFill>
              </a:rPr>
              <a:t>Gala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Records</a:t>
            </a:r>
            <a:r>
              <a:rPr lang="ru-RU" b="1" dirty="0" smtClean="0">
                <a:solidFill>
                  <a:schemeClr val="bg1"/>
                </a:solidFill>
              </a:rPr>
              <a:t>» условия сотрудничества, отчасти из-за личных проблем Юрия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. Альбом «Восставший из ада» был записан в 2000 году и вышел уже после смерти Юрия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en-US" b="1" dirty="0" smtClean="0">
                <a:solidFill>
                  <a:schemeClr val="bg1"/>
                </a:solidFill>
              </a:rPr>
              <a:t> .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#9_04_30 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500066" cy="50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Стиль и влияние на популярную культуру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Юрий </a:t>
            </a:r>
            <a:r>
              <a:rPr lang="ru-RU" sz="11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100" b="1" dirty="0" smtClean="0">
                <a:solidFill>
                  <a:schemeClr val="bg1"/>
                </a:solidFill>
              </a:rPr>
              <a:t> вышел из среды напоминающих гетто рабочих кварталов с присущей им неразвитостью и насилием, которые в текстах «Сектора» облекаются в пародийно-ироничную форму. Тексты песен содержат большое количество жаргонной и нецензурной лексики. Их персонажи заняты повседневными проблемами — с кем выпить, с кем переспать, чем заняться потом. Большой пласт творчества </a:t>
            </a:r>
            <a:r>
              <a:rPr lang="ru-RU" sz="11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100" b="1" dirty="0" smtClean="0">
                <a:solidFill>
                  <a:schemeClr val="bg1"/>
                </a:solidFill>
              </a:rPr>
              <a:t> посвящён теме загробной жизни. Сюжеты этих песен с теми же незатейливыми героями, как правило, развиваются в сельской местности и похоже на карикатуру.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Официально музыка «Сектора» называлась </a:t>
            </a:r>
            <a:r>
              <a:rPr lang="ru-RU" sz="1100" b="1" dirty="0" err="1" smtClean="0">
                <a:solidFill>
                  <a:schemeClr val="bg1"/>
                </a:solidFill>
              </a:rPr>
              <a:t>панк-роком</a:t>
            </a:r>
            <a:r>
              <a:rPr lang="ru-RU" sz="1100" b="1" dirty="0" smtClean="0">
                <a:solidFill>
                  <a:schemeClr val="bg1"/>
                </a:solidFill>
              </a:rPr>
              <a:t>, хотя к данному стилю группа имеет весьма малое отношение, так как точка зрения музыкантов весьма конформистская, что противоречит </a:t>
            </a:r>
            <a:r>
              <a:rPr lang="ru-RU" sz="1100" b="1" dirty="0" err="1" smtClean="0">
                <a:solidFill>
                  <a:schemeClr val="bg1"/>
                </a:solidFill>
              </a:rPr>
              <a:t>панк-музыке</a:t>
            </a:r>
            <a:r>
              <a:rPr lang="ru-RU" sz="1100" b="1" dirty="0" smtClean="0">
                <a:solidFill>
                  <a:schemeClr val="bg1"/>
                </a:solidFill>
              </a:rPr>
              <a:t> и панк движению. </a:t>
            </a:r>
            <a:r>
              <a:rPr lang="ru-RU" sz="11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100" b="1" dirty="0" smtClean="0">
                <a:solidFill>
                  <a:schemeClr val="bg1"/>
                </a:solidFill>
              </a:rPr>
              <a:t> увлекался различными музыкальными течениями от тяжёлого рока до </a:t>
            </a:r>
            <a:r>
              <a:rPr lang="ru-RU" sz="1100" b="1" dirty="0" err="1" smtClean="0">
                <a:solidFill>
                  <a:schemeClr val="bg1"/>
                </a:solidFill>
              </a:rPr>
              <a:t>рэпа</a:t>
            </a:r>
            <a:r>
              <a:rPr lang="ru-RU" sz="1100" b="1" dirty="0" smtClean="0">
                <a:solidFill>
                  <a:schemeClr val="bg1"/>
                </a:solidFill>
              </a:rPr>
              <a:t>, что нашло отражение в его песнях, некоторые из которых представляют собой мелодекламацию или речитатив. Некоторые аранжировки песен «Сектора» больше напоминают попсу конца 1980-х и блатную музыку: «мёртвые» барабаны на студийных записях, преобладание синтезаторов, несложные гитарные партии. Сам </a:t>
            </a:r>
            <a:r>
              <a:rPr lang="ru-RU" sz="1100" b="1" dirty="0" err="1" smtClean="0">
                <a:solidFill>
                  <a:schemeClr val="bg1"/>
                </a:solidFill>
              </a:rPr>
              <a:t>Хой</a:t>
            </a:r>
            <a:r>
              <a:rPr lang="ru-RU" sz="1100" b="1" dirty="0" smtClean="0">
                <a:solidFill>
                  <a:schemeClr val="bg1"/>
                </a:solidFill>
              </a:rPr>
              <a:t> называл музыкальный стиль группы «</a:t>
            </a:r>
            <a:r>
              <a:rPr lang="ru-RU" sz="1100" b="1" dirty="0" err="1" smtClean="0">
                <a:solidFill>
                  <a:schemeClr val="bg1"/>
                </a:solidFill>
              </a:rPr>
              <a:t>фьюжн</a:t>
            </a:r>
            <a:r>
              <a:rPr lang="ru-RU" sz="1100" b="1" dirty="0" smtClean="0">
                <a:solidFill>
                  <a:schemeClr val="bg1"/>
                </a:solidFill>
              </a:rPr>
              <a:t>»: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«… Многие интересуются, в каком стиле играет „Сектор газа“. Дело в том, что в молодости (в 70-е годы) я слушал западный рок, Высоцкого и уже в конце 70-х „Машину Времени“. Так вот, „Сектор газа“ — это смесь всего этого. А поэтому я определил стиль группы не иначе как „</a:t>
            </a:r>
            <a:r>
              <a:rPr lang="ru-RU" sz="1100" b="1" dirty="0" err="1" smtClean="0">
                <a:solidFill>
                  <a:schemeClr val="bg1"/>
                </a:solidFill>
              </a:rPr>
              <a:t>Фьюжн</a:t>
            </a:r>
            <a:r>
              <a:rPr lang="ru-RU" sz="1100" b="1" dirty="0" smtClean="0">
                <a:solidFill>
                  <a:schemeClr val="bg1"/>
                </a:solidFill>
              </a:rPr>
              <a:t>“, то есть „сплав“, так как каждая песня „Сектора“ — это разный стиль: </a:t>
            </a:r>
            <a:r>
              <a:rPr lang="ru-RU" sz="1100" b="1" dirty="0" err="1" smtClean="0">
                <a:solidFill>
                  <a:schemeClr val="bg1"/>
                </a:solidFill>
              </a:rPr>
              <a:t>хард</a:t>
            </a:r>
            <a:r>
              <a:rPr lang="ru-RU" sz="1100" b="1" dirty="0" smtClean="0">
                <a:solidFill>
                  <a:schemeClr val="bg1"/>
                </a:solidFill>
              </a:rPr>
              <a:t>, панк, диско, </a:t>
            </a:r>
            <a:r>
              <a:rPr lang="ru-RU" sz="1100" b="1" dirty="0" err="1" smtClean="0">
                <a:solidFill>
                  <a:schemeClr val="bg1"/>
                </a:solidFill>
              </a:rPr>
              <a:t>рэп</a:t>
            </a:r>
            <a:r>
              <a:rPr lang="ru-RU" sz="1100" b="1" dirty="0" smtClean="0">
                <a:solidFill>
                  <a:schemeClr val="bg1"/>
                </a:solidFill>
              </a:rPr>
              <a:t>, метал, бард и многое-многое другое. Сам же я вот уже несколько лет сижу на </a:t>
            </a:r>
            <a:r>
              <a:rPr lang="ru-RU" sz="1100" b="1" dirty="0" err="1" smtClean="0">
                <a:solidFill>
                  <a:schemeClr val="bg1"/>
                </a:solidFill>
              </a:rPr>
              <a:t>метале</a:t>
            </a:r>
            <a:r>
              <a:rPr lang="ru-RU" sz="1100" b="1" dirty="0" smtClean="0">
                <a:solidFill>
                  <a:schemeClr val="bg1"/>
                </a:solidFill>
              </a:rPr>
              <a:t> и </a:t>
            </a:r>
            <a:r>
              <a:rPr lang="ru-RU" sz="1100" b="1" dirty="0" err="1" smtClean="0">
                <a:solidFill>
                  <a:schemeClr val="bg1"/>
                </a:solidFill>
              </a:rPr>
              <a:t>рэпе</a:t>
            </a:r>
            <a:r>
              <a:rPr lang="ru-RU" sz="1100" b="1" dirty="0" smtClean="0">
                <a:solidFill>
                  <a:schemeClr val="bg1"/>
                </a:solidFill>
              </a:rPr>
              <a:t>. А когда это все вместе — металлический </a:t>
            </a:r>
            <a:r>
              <a:rPr lang="ru-RU" sz="1100" b="1" dirty="0" err="1" smtClean="0">
                <a:solidFill>
                  <a:schemeClr val="bg1"/>
                </a:solidFill>
              </a:rPr>
              <a:t>рэп</a:t>
            </a:r>
            <a:r>
              <a:rPr lang="ru-RU" sz="1100" b="1" dirty="0" smtClean="0">
                <a:solidFill>
                  <a:schemeClr val="bg1"/>
                </a:solidFill>
              </a:rPr>
              <a:t>, это для меня полный кайф».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Многие песни «Сектора газа», благодаря запоминающейся мелодии и необычной образной «</a:t>
            </a:r>
            <a:r>
              <a:rPr lang="ru-RU" sz="1100" b="1" dirty="0" err="1" smtClean="0">
                <a:solidFill>
                  <a:schemeClr val="bg1"/>
                </a:solidFill>
              </a:rPr>
              <a:t>фольклорности</a:t>
            </a:r>
            <a:r>
              <a:rPr lang="ru-RU" sz="1100" b="1" dirty="0" smtClean="0">
                <a:solidFill>
                  <a:schemeClr val="bg1"/>
                </a:solidFill>
              </a:rPr>
              <a:t>» текстов, по праву снискали народную любовь и до сих пор остаются популярными. Одна из самых известных «культовых» песен «Сектора» — песня «30 лет» из альбома «Газовая атака». Несомненным хитом из этого, пожалуй самого удачного альбома группы, можно так же с полным правом назвать песню «</a:t>
            </a:r>
            <a:r>
              <a:rPr lang="ru-RU" sz="1100" b="1" dirty="0" err="1" smtClean="0">
                <a:solidFill>
                  <a:schemeClr val="bg1"/>
                </a:solidFill>
              </a:rPr>
              <a:t>Life</a:t>
            </a:r>
            <a:r>
              <a:rPr lang="ru-RU" sz="1100" b="1" dirty="0" smtClean="0">
                <a:solidFill>
                  <a:schemeClr val="bg1"/>
                </a:solidFill>
              </a:rPr>
              <a:t>», а видеоклип к песне «Туман» был неоднократно продемонстрирован на различных телеканалах российского телевидения. Также, «армейская тема» была представлена в песнях «Пора домой» и «Демобилизация» из альбомов «Наркологический университет миллионов» и «Восставший из ада» соответственно, ставшими достаточно популярными среди военнослужащих срочной службы. 9 мая 1999 года «Сектор газа» выступил на Красной площади с песней «Пора домой».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«</a:t>
            </a:r>
            <a:r>
              <a:rPr lang="ru-RU" sz="1100" b="1" dirty="0" err="1" smtClean="0">
                <a:solidFill>
                  <a:schemeClr val="bg1"/>
                </a:solidFill>
              </a:rPr>
              <a:t>Хой</a:t>
            </a:r>
            <a:r>
              <a:rPr lang="ru-RU" sz="1100" b="1" dirty="0" smtClean="0">
                <a:solidFill>
                  <a:schemeClr val="bg1"/>
                </a:solidFill>
              </a:rPr>
              <a:t> не умер, а вышел покурить» — так считают многие поклонники "Сектора Газа".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Альбомы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3781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Сектор Газа  (1989)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Колхозный панк (июнь 1989)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Зловещие мертвецы (май 1990)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Ядрёна вошь  (май 1990)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Ночь перед Рождеством (январь 1991)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Гуляй мужик! (январь 1992)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Нажми на газ (март 1993)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Сектор Газа (март 1993)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Танцы  после </a:t>
            </a:r>
            <a:r>
              <a:rPr lang="ru-RU" sz="2000" b="1" dirty="0" err="1" smtClean="0">
                <a:solidFill>
                  <a:schemeClr val="bg1"/>
                </a:solidFill>
              </a:rPr>
              <a:t>порева</a:t>
            </a:r>
            <a:r>
              <a:rPr lang="ru-RU" sz="2000" b="1" dirty="0" smtClean="0">
                <a:solidFill>
                  <a:schemeClr val="bg1"/>
                </a:solidFill>
              </a:rPr>
              <a:t> (март 1994)</a:t>
            </a:r>
          </a:p>
          <a:p>
            <a:pPr algn="just"/>
            <a:r>
              <a:rPr lang="ru-RU" sz="2000" b="1" dirty="0" err="1" smtClean="0">
                <a:solidFill>
                  <a:schemeClr val="bg1"/>
                </a:solidFill>
              </a:rPr>
              <a:t>Кащей</a:t>
            </a:r>
            <a:r>
              <a:rPr lang="ru-RU" sz="2000" b="1" dirty="0" smtClean="0">
                <a:solidFill>
                  <a:schemeClr val="bg1"/>
                </a:solidFill>
              </a:rPr>
              <a:t> Бессмертный (март 1994)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Газовая атака (март 1996)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Наркологический университет миллионов (март 1997)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Восставший из Ада (октябрь 2000)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Разное\Картинки\Сектор газа\!1ob_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rect">
            <a:avLst/>
          </a:prstGeom>
          <a:noFill/>
        </p:spPr>
      </p:pic>
      <p:pic>
        <p:nvPicPr>
          <p:cNvPr id="17411" name="Picture 3" descr="D:\Разное\Картинки\Сектор газа\!1ob_g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0"/>
            <a:ext cx="2357454" cy="2357454"/>
          </a:xfrm>
          <a:prstGeom prst="rect">
            <a:avLst/>
          </a:prstGeom>
          <a:noFill/>
        </p:spPr>
      </p:pic>
      <p:pic>
        <p:nvPicPr>
          <p:cNvPr id="17412" name="Picture 4" descr="D:\Разное\Картинки\Сектор газа\Zloveschie mertvet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643446"/>
            <a:ext cx="2258756" cy="2214554"/>
          </a:xfrm>
          <a:prstGeom prst="rect">
            <a:avLst/>
          </a:prstGeom>
          <a:noFill/>
        </p:spPr>
      </p:pic>
      <p:pic>
        <p:nvPicPr>
          <p:cNvPr id="17413" name="Picture 5" descr="D:\Разное\Картинки\Сектор газа\Yadrena vo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643446"/>
            <a:ext cx="2228461" cy="2214554"/>
          </a:xfrm>
          <a:prstGeom prst="rect">
            <a:avLst/>
          </a:prstGeom>
          <a:noFill/>
        </p:spPr>
      </p:pic>
      <p:pic>
        <p:nvPicPr>
          <p:cNvPr id="17414" name="Picture 6" descr="D:\Разное\Картинки\Сектор газа\Narkologicheskiy universitet million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643422"/>
            <a:ext cx="2214578" cy="2214578"/>
          </a:xfrm>
          <a:prstGeom prst="rect">
            <a:avLst/>
          </a:prstGeom>
          <a:noFill/>
        </p:spPr>
      </p:pic>
      <p:pic>
        <p:nvPicPr>
          <p:cNvPr id="17415" name="Picture 7" descr="D:\Разное\Картинки\Сектор газа\!1ob_np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643446"/>
            <a:ext cx="2251389" cy="2214554"/>
          </a:xfrm>
          <a:prstGeom prst="rect">
            <a:avLst/>
          </a:prstGeom>
          <a:noFill/>
        </p:spPr>
      </p:pic>
      <p:pic>
        <p:nvPicPr>
          <p:cNvPr id="17416" name="Picture 8" descr="D:\Разное\Картинки\Сектор газа\Koschey Besmertni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0"/>
            <a:ext cx="2195937" cy="2214554"/>
          </a:xfrm>
          <a:prstGeom prst="rect">
            <a:avLst/>
          </a:prstGeom>
          <a:noFill/>
        </p:spPr>
      </p:pic>
      <p:pic>
        <p:nvPicPr>
          <p:cNvPr id="17417" name="Picture 9" descr="D:\Разное\Картинки\Сектор газа\Tanci posle porev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2357430"/>
            <a:ext cx="2317758" cy="2243137"/>
          </a:xfrm>
          <a:prstGeom prst="rect">
            <a:avLst/>
          </a:prstGeom>
          <a:noFill/>
        </p:spPr>
      </p:pic>
      <p:pic>
        <p:nvPicPr>
          <p:cNvPr id="17419" name="Picture 11" descr="D:\Разное\Картинки\Сектор газа\!a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-1"/>
            <a:ext cx="2214547" cy="3545059"/>
          </a:xfrm>
          <a:prstGeom prst="rect">
            <a:avLst/>
          </a:prstGeom>
          <a:noFill/>
        </p:spPr>
      </p:pic>
      <p:pic>
        <p:nvPicPr>
          <p:cNvPr id="17420" name="Picture 12" descr="D:\Разное\Картинки\Сектор газа\Kolhozniy pank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357430"/>
            <a:ext cx="2286016" cy="2286016"/>
          </a:xfrm>
          <a:prstGeom prst="rect">
            <a:avLst/>
          </a:prstGeom>
          <a:noFill/>
        </p:spPr>
      </p:pic>
      <p:pic>
        <p:nvPicPr>
          <p:cNvPr id="17421" name="Picture 13" descr="D:\Разное\Картинки\Сектор газа\Najmi na gaz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2357430"/>
            <a:ext cx="2284414" cy="2284414"/>
          </a:xfrm>
          <a:prstGeom prst="rect">
            <a:avLst/>
          </a:prstGeom>
          <a:noFill/>
        </p:spPr>
      </p:pic>
      <p:pic>
        <p:nvPicPr>
          <p:cNvPr id="17422" name="Picture 14" descr="D:\Разное\Картинки\Сектор газа\!1ob_iz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3571876"/>
            <a:ext cx="1071570" cy="1071570"/>
          </a:xfrm>
          <a:prstGeom prst="rect">
            <a:avLst/>
          </a:prstGeom>
          <a:noFill/>
        </p:spPr>
      </p:pic>
      <p:pic>
        <p:nvPicPr>
          <p:cNvPr id="17423" name="Picture 15" descr="D:\Разное\Картинки\Сектор газа\Kollektciy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30" y="357187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186766" cy="7857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000" b="1" dirty="0" smtClean="0">
                <a:solidFill>
                  <a:schemeClr val="bg1"/>
                </a:solidFill>
              </a:rPr>
              <a:t>Юрий (</a:t>
            </a:r>
            <a:r>
              <a:rPr lang="ru-RU" sz="1000" b="1" dirty="0" err="1" smtClean="0">
                <a:solidFill>
                  <a:schemeClr val="bg1"/>
                </a:solidFill>
              </a:rPr>
              <a:t>Хой</a:t>
            </a:r>
            <a:r>
              <a:rPr lang="ru-RU" sz="1000" b="1" dirty="0" smtClean="0">
                <a:solidFill>
                  <a:schemeClr val="bg1"/>
                </a:solidFill>
              </a:rPr>
              <a:t>) </a:t>
            </a:r>
            <a:r>
              <a:rPr lang="ru-RU" sz="10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000" b="1" dirty="0" smtClean="0">
                <a:solidFill>
                  <a:schemeClr val="bg1"/>
                </a:solidFill>
              </a:rPr>
              <a:t> (27 июля 1964, Воронеж — 4 июля 2000, Воронеж) — вокал, </a:t>
            </a:r>
            <a:r>
              <a:rPr lang="ru-RU" sz="1000" b="1" dirty="0" err="1" smtClean="0">
                <a:solidFill>
                  <a:schemeClr val="bg1"/>
                </a:solidFill>
              </a:rPr>
              <a:t>бэк-вокал</a:t>
            </a:r>
            <a:r>
              <a:rPr lang="ru-RU" sz="1000" b="1" dirty="0" smtClean="0">
                <a:solidFill>
                  <a:schemeClr val="bg1"/>
                </a:solidFill>
              </a:rPr>
              <a:t>, автор музыки и текстов, аранжировки, клавишные, акустическая гитара (1987—2000)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Гитаристы: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Игорь </a:t>
            </a:r>
            <a:r>
              <a:rPr lang="ru-RU" sz="1000" b="1" dirty="0" err="1" smtClean="0">
                <a:solidFill>
                  <a:schemeClr val="bg1"/>
                </a:solidFill>
              </a:rPr>
              <a:t>Кущев</a:t>
            </a:r>
            <a:r>
              <a:rPr lang="ru-RU" sz="1000" b="1" dirty="0" smtClean="0">
                <a:solidFill>
                  <a:schemeClr val="bg1"/>
                </a:solidFill>
              </a:rPr>
              <a:t> (Кущ) (род. 23 июля 1959, Воронеж) — лидер-гитара в студии и на концертах (1989—1991)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Игорь </a:t>
            </a:r>
            <a:r>
              <a:rPr lang="ru-RU" sz="1000" b="1" dirty="0" err="1" smtClean="0">
                <a:solidFill>
                  <a:schemeClr val="bg1"/>
                </a:solidFill>
              </a:rPr>
              <a:t>Жирнов</a:t>
            </a:r>
            <a:r>
              <a:rPr lang="ru-RU" sz="1000" b="1" dirty="0" smtClean="0">
                <a:solidFill>
                  <a:schemeClr val="bg1"/>
                </a:solidFill>
              </a:rPr>
              <a:t> (род. 21 сентября 1964, Томск) — лидер-гитара в студии (1991—2000)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Владимир Лобанов (род. 8 сентября 1964, Королёв Московской области) — лидер-гитара на концертах (1991—1993)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Вадим </a:t>
            </a:r>
            <a:r>
              <a:rPr lang="ru-RU" sz="1000" b="1" dirty="0" err="1" smtClean="0">
                <a:solidFill>
                  <a:schemeClr val="bg1"/>
                </a:solidFill>
              </a:rPr>
              <a:t>Глухов</a:t>
            </a:r>
            <a:r>
              <a:rPr lang="ru-RU" sz="1000" b="1" dirty="0" smtClean="0">
                <a:solidFill>
                  <a:schemeClr val="bg1"/>
                </a:solidFill>
              </a:rPr>
              <a:t> (род. 25 августа 1965, Воронеж) — лидер-гитара на концертах (1993—2000)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Василий Черных (3 декабря 1965, Воронеж — 8 апреля 2008, Воронеж) — вторая гитара на концертах (1995—1998)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err="1" smtClean="0">
                <a:solidFill>
                  <a:schemeClr val="bg1"/>
                </a:solidFill>
              </a:rPr>
              <a:t>Бас-гитаристы</a:t>
            </a:r>
            <a:r>
              <a:rPr lang="ru-RU" sz="10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Семён </a:t>
            </a:r>
            <a:r>
              <a:rPr lang="ru-RU" sz="1000" b="1" dirty="0" err="1" smtClean="0">
                <a:solidFill>
                  <a:schemeClr val="bg1"/>
                </a:solidFill>
              </a:rPr>
              <a:t>Титиевский</a:t>
            </a:r>
            <a:r>
              <a:rPr lang="ru-RU" sz="1000" b="1" dirty="0" smtClean="0">
                <a:solidFill>
                  <a:schemeClr val="bg1"/>
                </a:solidFill>
              </a:rPr>
              <a:t> (род. 20 января 1968, Воронеж) — бас-гитара в студии и на концертах (1988—1991)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Сергей </a:t>
            </a:r>
            <a:r>
              <a:rPr lang="ru-RU" sz="1000" b="1" dirty="0" err="1" smtClean="0">
                <a:solidFill>
                  <a:schemeClr val="bg1"/>
                </a:solidFill>
              </a:rPr>
              <a:t>Тупикин</a:t>
            </a:r>
            <a:r>
              <a:rPr lang="ru-RU" sz="1000" b="1" dirty="0" smtClean="0">
                <a:solidFill>
                  <a:schemeClr val="bg1"/>
                </a:solidFill>
              </a:rPr>
              <a:t> (род. 23 января 1965, Воронеж) — лидер-гитара в студии и на концертах (1989), бас-гитара в студии и на концертах (1989—1993)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Виталий Сучков (Питон) — бас-гитара на концертах (1993)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Эльбрус Черкезов (Брюс) (род. 7 сентября 1968, посёлок </a:t>
            </a:r>
            <a:r>
              <a:rPr lang="ru-RU" sz="1000" b="1" dirty="0" err="1" smtClean="0">
                <a:solidFill>
                  <a:schemeClr val="bg1"/>
                </a:solidFill>
              </a:rPr>
              <a:t>Ханжонково</a:t>
            </a:r>
            <a:r>
              <a:rPr lang="ru-RU" sz="1000" b="1" dirty="0" smtClean="0">
                <a:solidFill>
                  <a:schemeClr val="bg1"/>
                </a:solidFill>
              </a:rPr>
              <a:t> Донецкой области) — бас-гитара в студии (1997)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Валерий Подзоров — бас-гитара на концертах (1997—1998)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Василий Дронов — бас-гитара в студии (2000)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err="1" smtClean="0">
                <a:solidFill>
                  <a:schemeClr val="bg1"/>
                </a:solidFill>
              </a:rPr>
              <a:t>Клавишники</a:t>
            </a:r>
            <a:r>
              <a:rPr lang="ru-RU" sz="10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Алексей Ушаков — клавишные в студии и на концертах (1989—1995)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Игорь Аникеев (Кот) (род. 15 августа 1961, Воронеж) — клавишные в студии и на концертах (1995—2000)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Барабанщики: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Олег Крючков (Крюк) — барабаны в студии и на концертах (1988—1990).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Александр Якушев — барабаны в студии и на концертах (1989—1998).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Звукорежиссеры: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Андрей Дельцов (род. 23 февраля 1963, Воронеж) — звукорежиссёр в студии и на концертах (1989—2000).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Игорь Князев — звукорежиссёр на концертах (1991).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Андрей </a:t>
            </a:r>
            <a:r>
              <a:rPr lang="ru-RU" sz="1000" b="1" dirty="0" err="1" smtClean="0">
                <a:solidFill>
                  <a:schemeClr val="bg1"/>
                </a:solidFill>
              </a:rPr>
              <a:t>Колтаков</a:t>
            </a:r>
            <a:r>
              <a:rPr lang="ru-RU" sz="1000" b="1" dirty="0" smtClean="0">
                <a:solidFill>
                  <a:schemeClr val="bg1"/>
                </a:solidFill>
              </a:rPr>
              <a:t> (</a:t>
            </a:r>
            <a:r>
              <a:rPr lang="ru-RU" sz="1000" b="1" dirty="0" err="1" smtClean="0">
                <a:solidFill>
                  <a:schemeClr val="bg1"/>
                </a:solidFill>
              </a:rPr>
              <a:t>Бонифаций</a:t>
            </a:r>
            <a:r>
              <a:rPr lang="ru-RU" sz="1000" b="1" dirty="0" smtClean="0">
                <a:solidFill>
                  <a:schemeClr val="bg1"/>
                </a:solidFill>
              </a:rPr>
              <a:t>) (род. село Рождественское Ивановского района Костромской области) — звукорежиссёр в студии.</a:t>
            </a:r>
          </a:p>
          <a:p>
            <a:pPr algn="just"/>
            <a:endParaRPr lang="ru-RU" sz="1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Вокалистки: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Татьяна Фатеева (род. 14 сентября 1968, Эртиль Воронежской области) — вокал в студии и на концертах (1990—1993).</a:t>
            </a:r>
          </a:p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Ирина </a:t>
            </a:r>
            <a:r>
              <a:rPr lang="ru-RU" sz="1000" b="1" dirty="0" err="1" smtClean="0">
                <a:solidFill>
                  <a:schemeClr val="bg1"/>
                </a:solidFill>
              </a:rPr>
              <a:t>Пухонина</a:t>
            </a:r>
            <a:r>
              <a:rPr lang="ru-RU" sz="1000" b="1" dirty="0" smtClean="0">
                <a:solidFill>
                  <a:schemeClr val="bg1"/>
                </a:solidFill>
              </a:rPr>
              <a:t> — вокал в студии (после Фатеевой</a:t>
            </a:r>
            <a:r>
              <a:rPr lang="ru-RU" sz="1000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Ю́рий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Никола́евич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Клински́х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Хой</a:t>
            </a:r>
            <a:r>
              <a:rPr lang="ru-RU" b="1" dirty="0" smtClean="0">
                <a:solidFill>
                  <a:schemeClr val="bg1"/>
                </a:solidFill>
              </a:rPr>
              <a:t>) (27 июля 1964, Воронеж — 4 июля 2000, там же) — советский и российский музыкант, поэт, композитор, основатель и лидер рок-группы «Сектор Газа».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00px-H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27602"/>
            <a:ext cx="2571736" cy="3330398"/>
          </a:xfrm>
          <a:prstGeom prst="rect">
            <a:avLst/>
          </a:prstGeom>
        </p:spPr>
      </p:pic>
      <p:pic>
        <p:nvPicPr>
          <p:cNvPr id="5" name="Рисунок 4" descr="b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4517"/>
            <a:ext cx="2643206" cy="3043483"/>
          </a:xfrm>
          <a:prstGeom prst="rect">
            <a:avLst/>
          </a:prstGeom>
        </p:spPr>
      </p:pic>
      <p:pic>
        <p:nvPicPr>
          <p:cNvPr id="6" name="Рисунок 5" descr="94479fbc34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911182"/>
            <a:ext cx="3929090" cy="2946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Юрий родился в Воронеже в семье инженера ВАСО Николая Митрофановича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и Марии Кузьминичны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. Отец на досуге писал стихи, но известным поэтом так и не стал; он учил правилам стихосложения сына. В семье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часто звучал рок-н-ролл. В школе он учился плохо, в основном на тройки.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После службы в армии два года Юрий работал милиционером, три года — инспектором ГАИ, работал на заводе, на досуге писал песни. После открытия в Воронеже </a:t>
            </a:r>
            <a:r>
              <a:rPr lang="ru-RU" b="1" dirty="0" err="1" smtClean="0">
                <a:solidFill>
                  <a:schemeClr val="bg1"/>
                </a:solidFill>
              </a:rPr>
              <a:t>рок-клуба</a:t>
            </a:r>
            <a:r>
              <a:rPr lang="ru-RU" b="1" dirty="0" smtClean="0">
                <a:solidFill>
                  <a:schemeClr val="bg1"/>
                </a:solidFill>
              </a:rPr>
              <a:t> стал его завсегдатаем. Весной 1987 года в клубе был концерт, на котором Юрий исполнил несколько песен собственного сочинения. Два года он выступал сольно или с приглашёнными музыкантами, первый состав группы, получившей название «Сектор Газа», собрался 5 декабря 1987 года и в дальнейшем часто менялся. Название группа получила благодаря прозвищу части Левобережного района Воронежа, известного напряжённой экологической ситуацией и криминогенной обстановкой.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Первое время «Сектор Газа» выступал на разогреве у приезжавших в Воронеж групп, таких как «Звуки </a:t>
            </a:r>
            <a:r>
              <a:rPr lang="ru-RU" b="1" dirty="0" err="1" smtClean="0">
                <a:solidFill>
                  <a:schemeClr val="bg1"/>
                </a:solidFill>
              </a:rPr>
              <a:t>Му</a:t>
            </a:r>
            <a:r>
              <a:rPr lang="ru-RU" b="1" dirty="0" smtClean="0">
                <a:solidFill>
                  <a:schemeClr val="bg1"/>
                </a:solidFill>
              </a:rPr>
              <a:t>» и «Дети». Из-за обилия ненормативной лексики в текстах песен «Сектор Газа» на протяжении долгого времени оставался в андеграунде. Юрий </a:t>
            </a:r>
            <a:r>
              <a:rPr lang="ru-RU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b="1" dirty="0" smtClean="0">
                <a:solidFill>
                  <a:schemeClr val="bg1"/>
                </a:solidFill>
              </a:rPr>
              <a:t> в те годы работал сначала на заводе бытовой электроники, затем грузчиком; музыка заработка не приносила. За пределами Воронежа концертов группа не давала, записи «Сектора Газа» распространялись по стране усилиями поклонников.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1990-Е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 1993 году записи «Сектора Газа» были впервые изданы в Москве студией МИР, после чего популярность группы значительно увеличилась, и она получила возможность легально давать концерты. Альбомы официально выходили в Воронеже, московская </a:t>
            </a:r>
            <a:r>
              <a:rPr lang="ru-RU" sz="1400" b="1" dirty="0" err="1" smtClean="0">
                <a:solidFill>
                  <a:schemeClr val="bg1"/>
                </a:solidFill>
              </a:rPr>
              <a:t>Gala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Records</a:t>
            </a:r>
            <a:r>
              <a:rPr lang="ru-RU" sz="1400" b="1" dirty="0" smtClean="0">
                <a:solidFill>
                  <a:schemeClr val="bg1"/>
                </a:solidFill>
              </a:rPr>
              <a:t> издала их в 1994 году; альбомы «Колхозный панк» и «Нажми на газ» изданы в 1992 и 1993 годах соответственно на LP, CD и кассетах. Впрочем, группа осталась в андеграунде. Больших денег </a:t>
            </a:r>
            <a:r>
              <a:rPr lang="ru-RU" sz="14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400" b="1" dirty="0" smtClean="0">
                <a:solidFill>
                  <a:schemeClr val="bg1"/>
                </a:solidFill>
              </a:rPr>
              <a:t> не заработал, поскольку в то время процветало пиратство и объём проданных лицензионных дисков составлял примерно 1 % от всего числа. Однако группа и её лидер стали весьма известны в России и СНГ. Несмотря на то, что поздние тексты группы были более сдержанными, у большинства поклонников и представителей музыкальной индустрии «Сектор Газа» ассоциировался с нецензурной лексикой и </a:t>
            </a:r>
            <a:r>
              <a:rPr lang="ru-RU" sz="1400" b="1" dirty="0" err="1" smtClean="0">
                <a:solidFill>
                  <a:schemeClr val="bg1"/>
                </a:solidFill>
              </a:rPr>
              <a:t>похабными</a:t>
            </a:r>
            <a:r>
              <a:rPr lang="ru-RU" sz="1400" b="1" dirty="0" smtClean="0">
                <a:solidFill>
                  <a:schemeClr val="bg1"/>
                </a:solidFill>
              </a:rPr>
              <a:t> песнями. За время творческой деятельности «Сектор Газа» побывал с гастролями во многих городах России и за её пределами.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Здоровье Юрия </a:t>
            </a:r>
            <a:r>
              <a:rPr lang="ru-RU" sz="14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400" b="1" dirty="0" smtClean="0">
                <a:solidFill>
                  <a:schemeClr val="bg1"/>
                </a:solidFill>
              </a:rPr>
              <a:t> было подорвано употреблением алкоголя и наркотиков. Умер 4 июля 2000 года в 11 часов утра в Воронеже от сердечного приступа во время съёмок клипа на песню «Ночь страха». Похоронен в Воронеже на Левобережном кладбище. Последний альбом группы «Сектор Газа» «Восставший из ада», ставший последней работой </a:t>
            </a:r>
            <a:r>
              <a:rPr lang="ru-RU" sz="1400" b="1" dirty="0" err="1" smtClean="0">
                <a:solidFill>
                  <a:schemeClr val="bg1"/>
                </a:solidFill>
              </a:rPr>
              <a:t>Клинских</a:t>
            </a:r>
            <a:r>
              <a:rPr lang="ru-RU" sz="1400" b="1" dirty="0" smtClean="0">
                <a:solidFill>
                  <a:schemeClr val="bg1"/>
                </a:solidFill>
              </a:rPr>
              <a:t> в рок-музыке, вышел после его смерти. На могиле певца можно часто увидеть его поклонников,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ограда кладбища, где похоронен Юрий, вся исписана надписями следующего типа: «ХОЙ жив!!!», «Сектор с нами!», «Если б Ленин был живой, он бы крикнул: «Юра </a:t>
            </a:r>
            <a:r>
              <a:rPr lang="ru-RU" sz="1400" b="1" dirty="0" err="1" smtClean="0">
                <a:solidFill>
                  <a:schemeClr val="bg1"/>
                </a:solidFill>
              </a:rPr>
              <a:t>Хой</a:t>
            </a:r>
            <a:r>
              <a:rPr lang="ru-RU" sz="1400" b="1" dirty="0" smtClean="0">
                <a:solidFill>
                  <a:schemeClr val="bg1"/>
                </a:solidFill>
              </a:rPr>
              <a:t>!»», «ХОЙ всегда будет в наших сердцах», и т. д. Это доказывает, что «Сектор Газа»  жив в сердцах людей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          и популярен до сих пор.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og_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072074"/>
            <a:ext cx="2316461" cy="1765487"/>
          </a:xfrm>
          <a:prstGeom prst="rect">
            <a:avLst/>
          </a:prstGeom>
        </p:spPr>
      </p:pic>
      <p:pic>
        <p:nvPicPr>
          <p:cNvPr id="5" name="#9_06_Tu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69676D" mc:Ignorable=""/>
      </a:dk2>
      <a:lt2>
        <a:srgbClr xmlns:mc="http://schemas.openxmlformats.org/markup-compatibility/2006" xmlns:a14="http://schemas.microsoft.com/office/drawing/2010/main" val="C9C2D1" mc:Ignorable=""/>
      </a:lt2>
      <a:accent1>
        <a:srgbClr xmlns:mc="http://schemas.openxmlformats.org/markup-compatibility/2006" xmlns:a14="http://schemas.microsoft.com/office/drawing/2010/main" val="CEB966" mc:Ignorable=""/>
      </a:accent1>
      <a:accent2>
        <a:srgbClr xmlns:mc="http://schemas.openxmlformats.org/markup-compatibility/2006" xmlns:a14="http://schemas.microsoft.com/office/drawing/2010/main" val="9CB084" mc:Ignorable=""/>
      </a:accent2>
      <a:accent3>
        <a:srgbClr xmlns:mc="http://schemas.openxmlformats.org/markup-compatibility/2006" xmlns:a14="http://schemas.microsoft.com/office/drawing/2010/main" val="6BB1C9" mc:Ignorable=""/>
      </a:accent3>
      <a:accent4>
        <a:srgbClr xmlns:mc="http://schemas.openxmlformats.org/markup-compatibility/2006" xmlns:a14="http://schemas.microsoft.com/office/drawing/2010/main" val="6585CF" mc:Ignorable=""/>
      </a:accent4>
      <a:accent5>
        <a:srgbClr xmlns:mc="http://schemas.openxmlformats.org/markup-compatibility/2006" xmlns:a14="http://schemas.microsoft.com/office/drawing/2010/main" val="7E6BC9" mc:Ignorable=""/>
      </a:accent5>
      <a:accent6>
        <a:srgbClr xmlns:mc="http://schemas.openxmlformats.org/markup-compatibility/2006" xmlns:a14="http://schemas.microsoft.com/office/drawing/2010/main" val="A379BB" mc:Ignorable=""/>
      </a:accent6>
      <a:hlink>
        <a:srgbClr xmlns:mc="http://schemas.openxmlformats.org/markup-compatibility/2006" xmlns:a14="http://schemas.microsoft.com/office/drawing/2010/main" val="410082" mc:Ignorable=""/>
      </a:hlink>
      <a:folHlink>
        <a:srgbClr xmlns:mc="http://schemas.openxmlformats.org/markup-compatibility/2006" xmlns:a14="http://schemas.microsoft.com/office/drawing/2010/main" val="932968" mc:Ignorable="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1831</Words>
  <Application>Microsoft Office PowerPoint</Application>
  <PresentationFormat>Экран (4:3)</PresentationFormat>
  <Paragraphs>92</Paragraphs>
  <Slides>12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Сектор газа</vt:lpstr>
      <vt:lpstr>История создания </vt:lpstr>
      <vt:lpstr>Стиль и влияние на популярную культуру</vt:lpstr>
      <vt:lpstr>Альбомы</vt:lpstr>
      <vt:lpstr>Презентация PowerPoint</vt:lpstr>
      <vt:lpstr>Состав</vt:lpstr>
      <vt:lpstr>ХОЙ</vt:lpstr>
      <vt:lpstr>НАЧАЛО</vt:lpstr>
      <vt:lpstr>1990-Е</vt:lpstr>
      <vt:lpstr>Личная жизнь и интересные факты</vt:lpstr>
      <vt:lpstr>Презентация PowerPoint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Сектор газа</dc:title>
  <dc:creator>Пользователь</dc:creator>
  <cp:lastModifiedBy>Тема</cp:lastModifiedBy>
  <cp:revision>31</cp:revision>
  <dcterms:created xsi:type="dcterms:W3CDTF">2010-01-17T12:28:15Z</dcterms:created>
  <dcterms:modified xsi:type="dcterms:W3CDTF">2010-01-25T19:22:18Z</dcterms:modified>
</cp:coreProperties>
</file>