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1030" y="1236435"/>
            <a:ext cx="7990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Weather and climate of </a:t>
            </a:r>
            <a:r>
              <a:rPr lang="en-US" sz="4800" dirty="0" smtClean="0">
                <a:solidFill>
                  <a:srgbClr val="FF0000"/>
                </a:solidFill>
              </a:rPr>
              <a:t>Belarus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68274"/>
            <a:ext cx="3321329" cy="2257699"/>
          </a:xfrm>
          <a:prstGeom prst="rect">
            <a:avLst/>
          </a:prstGeom>
        </p:spPr>
      </p:pic>
      <p:pic>
        <p:nvPicPr>
          <p:cNvPr id="7" name="Picture 4" descr="П$$$&amp;А~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593" y="75973"/>
            <a:ext cx="3452813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696543"/>
            <a:ext cx="3319871" cy="19865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87" y="4696544"/>
            <a:ext cx="3390566" cy="19865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168274"/>
            <a:ext cx="3319871" cy="212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90"/>
            <a:ext cx="9144000" cy="6861990"/>
          </a:xfrm>
        </p:spPr>
      </p:pic>
      <p:sp>
        <p:nvSpPr>
          <p:cNvPr id="5" name="TextBox 4"/>
          <p:cNvSpPr txBox="1"/>
          <p:nvPr/>
        </p:nvSpPr>
        <p:spPr>
          <a:xfrm>
            <a:off x="3131840" y="11899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The End</a:t>
            </a:r>
            <a:r>
              <a:rPr lang="en-US" sz="4800" dirty="0"/>
              <a:t>.</a:t>
            </a:r>
            <a:r>
              <a:rPr lang="en-US" sz="4800" dirty="0" smtClean="0"/>
              <a:t> </a:t>
            </a:r>
          </a:p>
          <a:p>
            <a:endParaRPr lang="en-US" sz="4800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535" y="1387957"/>
            <a:ext cx="84641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B0F0"/>
                </a:solidFill>
              </a:rPr>
              <a:t>Thank </a:t>
            </a:r>
            <a:r>
              <a:rPr lang="en-US" sz="5400" dirty="0">
                <a:solidFill>
                  <a:srgbClr val="00B0F0"/>
                </a:solidFill>
              </a:rPr>
              <a:t>you for your attention!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806467"/>
            <a:ext cx="5661502" cy="375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8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611560" y="221160"/>
            <a:ext cx="84085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What is the climate of the weather</a:t>
            </a:r>
            <a:r>
              <a:rPr lang="ru-RU" sz="4400" dirty="0" smtClean="0">
                <a:solidFill>
                  <a:srgbClr val="FF0000"/>
                </a:solidFill>
              </a:rPr>
              <a:t>?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268760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Weather</a:t>
            </a:r>
            <a:r>
              <a:rPr lang="en-US" dirty="0"/>
              <a:t> </a:t>
            </a:r>
            <a:r>
              <a:rPr lang="ru-RU" dirty="0" smtClean="0"/>
              <a:t>- </a:t>
            </a:r>
            <a:r>
              <a:rPr lang="en-US" sz="2000" dirty="0" smtClean="0"/>
              <a:t>is </a:t>
            </a:r>
            <a:r>
              <a:rPr lang="en-US" sz="2000" dirty="0"/>
              <a:t>the state of the atmosphere in this location at a certain time or for a limited period of time (day, month, year).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76469" y="2034820"/>
            <a:ext cx="7858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Climate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dirty="0" smtClean="0"/>
              <a:t>-</a:t>
            </a:r>
            <a:r>
              <a:rPr lang="en-US" dirty="0" smtClean="0"/>
              <a:t> </a:t>
            </a:r>
            <a:r>
              <a:rPr lang="en-US" sz="2000" dirty="0"/>
              <a:t>is the long-term patterns of weather, typical for the given area due to its geographical position.</a:t>
            </a:r>
            <a:endParaRPr lang="ru-RU" sz="2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20" y="3212976"/>
            <a:ext cx="4190024" cy="31383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22" y="3193249"/>
            <a:ext cx="4210720" cy="315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4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070246" y="116632"/>
            <a:ext cx="54103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The Climate Of Belarus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124744"/>
            <a:ext cx="84249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Climate of Belarus is moderately continental. Is formed under the influence of air masses of the Atlantic ocean, is characterized by </a:t>
            </a:r>
            <a:r>
              <a:rPr lang="en-US" sz="2400" dirty="0" smtClean="0"/>
              <a:t>rainy</a:t>
            </a:r>
            <a:r>
              <a:rPr lang="ru-RU" sz="2400" dirty="0" smtClean="0"/>
              <a:t> </a:t>
            </a:r>
            <a:r>
              <a:rPr lang="en-US" sz="2400" dirty="0" smtClean="0"/>
              <a:t>,</a:t>
            </a:r>
            <a:r>
              <a:rPr lang="en-US" sz="2400" dirty="0"/>
              <a:t>cool </a:t>
            </a:r>
            <a:r>
              <a:rPr lang="en-US" sz="2400" dirty="0" smtClean="0"/>
              <a:t>summers</a:t>
            </a:r>
            <a:r>
              <a:rPr lang="ru-RU" sz="2400" dirty="0" smtClean="0"/>
              <a:t> </a:t>
            </a:r>
            <a:r>
              <a:rPr lang="en-US" sz="2400" dirty="0" smtClean="0"/>
              <a:t>,</a:t>
            </a:r>
            <a:r>
              <a:rPr lang="ru-RU" sz="2400" dirty="0" smtClean="0"/>
              <a:t> </a:t>
            </a:r>
            <a:r>
              <a:rPr lang="en-US" sz="2400" dirty="0" smtClean="0"/>
              <a:t>mild </a:t>
            </a:r>
            <a:r>
              <a:rPr lang="en-US" sz="2400" dirty="0"/>
              <a:t>winter with frequent thaws, unstable weather in autumn and winter.</a:t>
            </a:r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83901"/>
            <a:ext cx="4211960" cy="315897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503" y="3017302"/>
            <a:ext cx="4185128" cy="313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6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1522"/>
          </a:xfrm>
        </p:spPr>
      </p:pic>
      <p:sp>
        <p:nvSpPr>
          <p:cNvPr id="5" name="TextBox 4"/>
          <p:cNvSpPr txBox="1"/>
          <p:nvPr/>
        </p:nvSpPr>
        <p:spPr>
          <a:xfrm>
            <a:off x="395536" y="116632"/>
            <a:ext cx="86678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The temperature of the air in </a:t>
            </a:r>
            <a:r>
              <a:rPr lang="en-US" sz="4400" dirty="0" smtClean="0">
                <a:solidFill>
                  <a:srgbClr val="FF0000"/>
                </a:solidFill>
              </a:rPr>
              <a:t>Belarus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886073"/>
            <a:ext cx="89559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average temperature varies depending on regions of Belarus. In July the average temperature is from +17 C in the north to +18,5 C in the south</a:t>
            </a:r>
            <a:r>
              <a:rPr lang="en-US" sz="2400" dirty="0" smtClean="0"/>
              <a:t>.</a:t>
            </a:r>
            <a:endParaRPr lang="en-US" sz="2400" dirty="0"/>
          </a:p>
          <a:p>
            <a:pPr algn="ctr"/>
            <a:r>
              <a:rPr lang="en-US" sz="2400" dirty="0"/>
              <a:t>The average temperature in January ranges from-cent-4,5 per cent C in the south-west up to -8 C in the north-east</a:t>
            </a:r>
            <a:r>
              <a:rPr lang="en-US" sz="2400" dirty="0" smtClean="0"/>
              <a:t>.</a:t>
            </a:r>
            <a:endParaRPr lang="en-US" sz="2400" dirty="0"/>
          </a:p>
          <a:p>
            <a:pPr algn="ctr"/>
            <a:r>
              <a:rPr lang="en-US" sz="2400" dirty="0"/>
              <a:t>In some regions of Belarus temperature below zero is stored more than one-third of the year.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66818"/>
            <a:ext cx="3742755" cy="28070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318" y="3662693"/>
            <a:ext cx="4160988" cy="277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2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67744" y="0"/>
            <a:ext cx="46285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Rainfall in Belarus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547" y="830997"/>
            <a:ext cx="87129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On the territory of Belarus at an average annual rainfall is 600 to 700 mm of precipitation.</a:t>
            </a:r>
          </a:p>
          <a:p>
            <a:pPr algn="ctr"/>
            <a:r>
              <a:rPr lang="en-US" sz="2400" dirty="0"/>
              <a:t>70% of precipitation in the form of rain falls in April-October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The number of snow days in Belarus, from 75 in the south-west up to 125 in the north-east. Maximum height of snow cover, respectively, from 15 to 30 cm.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81" y="3609019"/>
            <a:ext cx="4103750" cy="27341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29" y="3573016"/>
            <a:ext cx="4100206" cy="280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30"/>
            <a:ext cx="9144000" cy="6873868"/>
          </a:xfrm>
        </p:spPr>
      </p:pic>
      <p:sp>
        <p:nvSpPr>
          <p:cNvPr id="5" name="TextBox 4"/>
          <p:cNvSpPr txBox="1"/>
          <p:nvPr/>
        </p:nvSpPr>
        <p:spPr>
          <a:xfrm>
            <a:off x="1690057" y="0"/>
            <a:ext cx="62122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Best time to travel to Belarus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620688"/>
            <a:ext cx="89289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For summer recreation favorable time period with daily average temperature above 15 C increase in the direction from the north-east to south-west - with 70-89 days in Poozerie up to 90-95 days in Central Belarus and 96-114 days in </a:t>
            </a:r>
            <a:r>
              <a:rPr lang="en-US" sz="2400" dirty="0" smtClean="0"/>
              <a:t>Polesie.</a:t>
            </a:r>
            <a:endParaRPr lang="ru-RU" sz="2400" dirty="0" smtClean="0"/>
          </a:p>
          <a:p>
            <a:pPr algn="ctr"/>
            <a:r>
              <a:rPr lang="en-US" sz="2400" dirty="0" smtClean="0"/>
              <a:t>For </a:t>
            </a:r>
            <a:r>
              <a:rPr lang="en-US" sz="2400" dirty="0"/>
              <a:t>the winter holidays favorable period with temperatures ranging from -5 to -15 degrees C ranges from 30 days in the south-west of up to 60 days in the north-east, and in the cold of winter it can grow up to 130 days.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163" y="3698508"/>
            <a:ext cx="4284838" cy="28164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98508"/>
            <a:ext cx="4175228" cy="278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7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35696" y="0"/>
            <a:ext cx="56609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Omens about the weather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694" y="90872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When the day was hot, stuffy and are increasing rapidly</a:t>
            </a:r>
          </a:p>
          <a:p>
            <a:pPr algn="ctr"/>
            <a:r>
              <a:rPr lang="en-US" sz="2400" dirty="0"/>
              <a:t>cumulus clouds, it portends a </a:t>
            </a:r>
            <a:r>
              <a:rPr lang="en-US" sz="2400" dirty="0">
                <a:solidFill>
                  <a:srgbClr val="00B050"/>
                </a:solidFill>
              </a:rPr>
              <a:t>thunderstorm</a:t>
            </a:r>
            <a:r>
              <a:rPr lang="en-US" sz="2400" dirty="0"/>
              <a:t>.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79" y="2348879"/>
            <a:ext cx="4358046" cy="36543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348880"/>
            <a:ext cx="4132092" cy="361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9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835696" y="11277"/>
            <a:ext cx="56609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Omens about the weather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874" y="836712"/>
            <a:ext cx="8617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When the evening becomes bright red or</a:t>
            </a:r>
          </a:p>
          <a:p>
            <a:pPr algn="ctr"/>
            <a:r>
              <a:rPr lang="en-US" sz="2400" dirty="0"/>
              <a:t>purple color - it is to a </a:t>
            </a:r>
            <a:r>
              <a:rPr lang="en-US" sz="2400" dirty="0">
                <a:solidFill>
                  <a:srgbClr val="00B050"/>
                </a:solidFill>
              </a:rPr>
              <a:t>deterioration in the </a:t>
            </a:r>
            <a:r>
              <a:rPr lang="en-US" sz="2400" dirty="0" smtClean="0">
                <a:solidFill>
                  <a:srgbClr val="00B050"/>
                </a:solidFill>
              </a:rPr>
              <a:t>weather</a:t>
            </a:r>
            <a:r>
              <a:rPr lang="en-US" sz="2400" dirty="0">
                <a:solidFill>
                  <a:srgbClr val="00B050"/>
                </a:solidFill>
              </a:rPr>
              <a:t>.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20" y="2053343"/>
            <a:ext cx="8319259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8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79712" y="8451"/>
            <a:ext cx="566090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Omens about the weather</a:t>
            </a:r>
            <a:endParaRPr lang="ru-RU" sz="40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836712"/>
            <a:ext cx="8611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If the smoke from the chimneys and from the fire rises straight up it portends </a:t>
            </a:r>
            <a:r>
              <a:rPr lang="en-US" sz="2400" dirty="0">
                <a:solidFill>
                  <a:srgbClr val="00B050"/>
                </a:solidFill>
              </a:rPr>
              <a:t>good </a:t>
            </a:r>
            <a:r>
              <a:rPr lang="en-US" sz="2400" dirty="0" smtClean="0">
                <a:solidFill>
                  <a:srgbClr val="00B050"/>
                </a:solidFill>
              </a:rPr>
              <a:t>weather</a:t>
            </a:r>
            <a:r>
              <a:rPr lang="en-US" dirty="0">
                <a:solidFill>
                  <a:srgbClr val="00B050"/>
                </a:solidFill>
              </a:rPr>
              <a:t>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60848"/>
            <a:ext cx="7344816" cy="429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99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425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11</cp:revision>
  <dcterms:created xsi:type="dcterms:W3CDTF">2012-01-31T14:24:47Z</dcterms:created>
  <dcterms:modified xsi:type="dcterms:W3CDTF">2012-01-31T16:21:02Z</dcterms:modified>
</cp:coreProperties>
</file>