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72" r:id="rId6"/>
    <p:sldId id="260" r:id="rId7"/>
    <p:sldId id="271" r:id="rId8"/>
    <p:sldId id="261" r:id="rId9"/>
    <p:sldId id="265" r:id="rId10"/>
    <p:sldId id="264" r:id="rId11"/>
    <p:sldId id="266" r:id="rId12"/>
    <p:sldId id="262" r:id="rId13"/>
    <p:sldId id="267" r:id="rId14"/>
    <p:sldId id="269" r:id="rId15"/>
    <p:sldId id="270" r:id="rId16"/>
    <p:sldId id="268" r:id="rId17"/>
    <p:sldId id="263"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19.02.2012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19.02.2012</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19.02.2012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19.02.2012</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19.02.2012</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19.02.2012</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19.02.2012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diamon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Как измеряли в древности.</a:t>
            </a:r>
            <a:endParaRPr lang="ru-RU" dirty="0"/>
          </a:p>
        </p:txBody>
      </p:sp>
      <p:sp>
        <p:nvSpPr>
          <p:cNvPr id="3" name="Подзаголовок 2"/>
          <p:cNvSpPr>
            <a:spLocks noGrp="1"/>
          </p:cNvSpPr>
          <p:nvPr>
            <p:ph type="subTitle" idx="1"/>
          </p:nvPr>
        </p:nvSpPr>
        <p:spPr/>
        <p:txBody>
          <a:bodyPr/>
          <a:lstStyle/>
          <a:p>
            <a:r>
              <a:rPr lang="ru-RU" dirty="0" smtClean="0"/>
              <a:t>Каширова Мария </a:t>
            </a:r>
          </a:p>
          <a:p>
            <a:r>
              <a:rPr lang="ru-RU" dirty="0" smtClean="0"/>
              <a:t>Ученица </a:t>
            </a:r>
            <a:r>
              <a:rPr lang="en-US" dirty="0" smtClean="0"/>
              <a:t>5</a:t>
            </a:r>
            <a:r>
              <a:rPr lang="ru-RU" dirty="0" smtClean="0"/>
              <a:t> класса </a:t>
            </a:r>
          </a:p>
          <a:p>
            <a:r>
              <a:rPr lang="ru-RU" dirty="0" smtClean="0"/>
              <a:t>Голицинского филиала «Никифоровской </a:t>
            </a:r>
            <a:r>
              <a:rPr lang="ru-RU" dirty="0" err="1" smtClean="0"/>
              <a:t>сош</a:t>
            </a:r>
            <a:r>
              <a:rPr lang="ru-RU" dirty="0" smtClean="0"/>
              <a:t> №2»</a:t>
            </a:r>
            <a:endParaRPr lang="ru-RU" dirty="0"/>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англия</a:t>
            </a:r>
            <a:endParaRPr lang="ru-RU" dirty="0"/>
          </a:p>
        </p:txBody>
      </p:sp>
      <p:sp>
        <p:nvSpPr>
          <p:cNvPr id="3" name="Содержимое 2"/>
          <p:cNvSpPr>
            <a:spLocks noGrp="1"/>
          </p:cNvSpPr>
          <p:nvPr>
            <p:ph sz="quarter" idx="1"/>
          </p:nvPr>
        </p:nvSpPr>
        <p:spPr/>
        <p:txBody>
          <a:bodyPr/>
          <a:lstStyle/>
          <a:p>
            <a:r>
              <a:rPr lang="ru-RU" dirty="0" smtClean="0"/>
              <a:t>Длина фута была уточнена с введением такой единицы длины как шток. Это “длина ступней 16 человек, выходящих из храма от заутрени в воскресенье”. Деля длину штока на 16 равных частей, получали среднюю длину ступни, ибо из церкви выходили люди разного роста. Длина фута стала ровняться 30,48 см. </a:t>
            </a:r>
            <a:endParaRPr lang="ru-RU"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Древняя </a:t>
            </a:r>
            <a:r>
              <a:rPr lang="ru-RU" dirty="0" err="1" smtClean="0"/>
              <a:t>греция</a:t>
            </a:r>
            <a:endParaRPr lang="ru-RU" dirty="0"/>
          </a:p>
        </p:txBody>
      </p:sp>
      <p:sp>
        <p:nvSpPr>
          <p:cNvPr id="3" name="Содержимое 2"/>
          <p:cNvSpPr>
            <a:spLocks noGrp="1"/>
          </p:cNvSpPr>
          <p:nvPr>
            <p:ph sz="quarter" idx="1"/>
          </p:nvPr>
        </p:nvSpPr>
        <p:spPr/>
        <p:txBody>
          <a:bodyPr/>
          <a:lstStyle/>
          <a:p>
            <a:r>
              <a:rPr lang="ru-RU" dirty="0" smtClean="0"/>
              <a:t>В программе Олимпийских игр Древней Эллады был бег на стадию. Установлено, что греческая стадия (или стадий) это длина стадиона в Олимпии – 192,27 м. Эта мера была введена в Вавилоне, а затем перешла к грекам. За стадий принимали расстояние, которое человек проходит спокойным шагом за промежуток времени от появления первого луча солнца, при его восходе, до момента, когда солнечный диск целиком окажется над горизонтом. Это время приблизительно равно двум минутам. </a:t>
            </a:r>
            <a:br>
              <a:rPr lang="ru-RU" dirty="0" smtClean="0"/>
            </a:br>
            <a:endParaRPr lang="ru-RU"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Русь.</a:t>
            </a:r>
            <a:endParaRPr lang="ru-RU" dirty="0"/>
          </a:p>
        </p:txBody>
      </p:sp>
      <p:sp>
        <p:nvSpPr>
          <p:cNvPr id="3" name="Содержимое 2"/>
          <p:cNvSpPr>
            <a:spLocks noGrp="1"/>
          </p:cNvSpPr>
          <p:nvPr>
            <p:ph sz="quarter" idx="1"/>
          </p:nvPr>
        </p:nvSpPr>
        <p:spPr/>
        <p:txBody>
          <a:bodyPr/>
          <a:lstStyle/>
          <a:p>
            <a:r>
              <a:rPr lang="ru-RU" dirty="0" smtClean="0"/>
              <a:t>Сажень примерно равна расстоянию от подошвы до конца пальцев поднятой вверх руки. </a:t>
            </a:r>
            <a:r>
              <a:rPr lang="ru-RU" dirty="0" err="1" smtClean="0"/>
              <a:t>Произошдо</a:t>
            </a:r>
            <a:r>
              <a:rPr lang="ru-RU" dirty="0" smtClean="0"/>
              <a:t> это слово от глагола «</a:t>
            </a:r>
            <a:r>
              <a:rPr lang="ru-RU" dirty="0" err="1" smtClean="0"/>
              <a:t>сягать</a:t>
            </a:r>
            <a:r>
              <a:rPr lang="ru-RU" dirty="0" smtClean="0"/>
              <a:t>» – доставать до чего-либо. Существовало множество различных саженей – мерная, малая, косая, маховая, царская и т. д. Разные сажени – разная длина (от 152 до 248 сантиметров).</a:t>
            </a:r>
            <a:endParaRPr lang="ru-RU"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русь</a:t>
            </a:r>
            <a:endParaRPr lang="ru-RU" dirty="0"/>
          </a:p>
        </p:txBody>
      </p:sp>
      <p:sp>
        <p:nvSpPr>
          <p:cNvPr id="3" name="Содержимое 2"/>
          <p:cNvSpPr>
            <a:spLocks noGrp="1"/>
          </p:cNvSpPr>
          <p:nvPr>
            <p:ph sz="quarter" idx="1"/>
          </p:nvPr>
        </p:nvSpPr>
        <p:spPr/>
        <p:txBody>
          <a:bodyPr/>
          <a:lstStyle/>
          <a:p>
            <a:r>
              <a:rPr lang="ru-RU" dirty="0" smtClean="0"/>
              <a:t>У наших предков были и весьма любопытные способы измерения. У славян была такая мера длины, как “</a:t>
            </a:r>
            <a:r>
              <a:rPr lang="ru-RU" dirty="0" err="1" smtClean="0"/>
              <a:t>вержение</a:t>
            </a:r>
            <a:r>
              <a:rPr lang="ru-RU" dirty="0" smtClean="0"/>
              <a:t> камня” – бросок камнем, “</a:t>
            </a:r>
            <a:r>
              <a:rPr lang="ru-RU" dirty="0" err="1" smtClean="0"/>
              <a:t>перестрел</a:t>
            </a:r>
            <a:r>
              <a:rPr lang="ru-RU" dirty="0" smtClean="0"/>
              <a:t>” – расстояние, которое пролетала стрела, выпущенная из лука. </a:t>
            </a:r>
            <a:endParaRPr lang="ru-RU" dirty="0"/>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Русь </a:t>
            </a:r>
            <a:endParaRPr lang="ru-RU" dirty="0"/>
          </a:p>
        </p:txBody>
      </p:sp>
      <p:sp>
        <p:nvSpPr>
          <p:cNvPr id="3" name="Содержимое 2"/>
          <p:cNvSpPr>
            <a:spLocks noGrp="1"/>
          </p:cNvSpPr>
          <p:nvPr>
            <p:ph sz="quarter" idx="1"/>
          </p:nvPr>
        </p:nvSpPr>
        <p:spPr/>
        <p:txBody>
          <a:bodyPr/>
          <a:lstStyle/>
          <a:p>
            <a:r>
              <a:rPr lang="ru-RU" dirty="0" smtClean="0"/>
              <a:t>Есть различные версии происхождения аршинной меры длины. Возможно, первоначально, "аршин" обозначал длину человеческого шага (порядка семидесяти сантиметров, при ходьбе по равнине, в среднем темпе) и являлся базовой величиной для других крупных мер определения длины, расстояний (сажень, верста). Корень "АР" в слове а </a:t>
            </a:r>
            <a:r>
              <a:rPr lang="ru-RU" dirty="0" err="1" smtClean="0"/>
              <a:t>р</a:t>
            </a:r>
            <a:r>
              <a:rPr lang="ru-RU" dirty="0" smtClean="0"/>
              <a:t> </a:t>
            </a:r>
            <a:r>
              <a:rPr lang="ru-RU" dirty="0" err="1" smtClean="0"/>
              <a:t>ш</a:t>
            </a:r>
            <a:r>
              <a:rPr lang="ru-RU" dirty="0" smtClean="0"/>
              <a:t> и </a:t>
            </a:r>
            <a:r>
              <a:rPr lang="ru-RU" dirty="0" err="1" smtClean="0"/>
              <a:t>н</a:t>
            </a:r>
            <a:r>
              <a:rPr lang="ru-RU" dirty="0" smtClean="0"/>
              <a:t> - в древнерусском языке (и в других, соседних) означает "ЗЕМЛЯ", "поверхность земли", и указывает на то, что эта мера могла применяться при определении длины пройденного пешком пути. </a:t>
            </a:r>
            <a:endParaRPr lang="ru-RU" dirty="0"/>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русь</a:t>
            </a:r>
            <a:endParaRPr lang="ru-RU" dirty="0"/>
          </a:p>
        </p:txBody>
      </p:sp>
      <p:sp>
        <p:nvSpPr>
          <p:cNvPr id="3" name="Содержимое 2"/>
          <p:cNvSpPr>
            <a:spLocks noGrp="1"/>
          </p:cNvSpPr>
          <p:nvPr>
            <p:ph sz="quarter" idx="1"/>
          </p:nvPr>
        </p:nvSpPr>
        <p:spPr/>
        <p:txBody>
          <a:bodyPr/>
          <a:lstStyle/>
          <a:p>
            <a:r>
              <a:rPr lang="ru-RU" dirty="0" smtClean="0"/>
              <a:t>ВЕРСТА - старорусская путевая мера (до неё было ''поприще''). Этим словом, первоначально называли расстояние, пройденное от одного поворота плуга до другого до другого во время пахоты. Известны упоминания в письменных источниках 11 века. До царя Алексея Михайловича в 1 версте считали 1000 саженей. При Петре Первом одна верста равнялась 500 саженей- 213,36 X 500 = 1066,8 м. </a:t>
            </a:r>
            <a:br>
              <a:rPr lang="ru-RU" dirty="0" smtClean="0"/>
            </a:br>
            <a:endParaRPr lang="ru-RU"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русь</a:t>
            </a:r>
            <a:endParaRPr lang="ru-RU" dirty="0"/>
          </a:p>
        </p:txBody>
      </p:sp>
      <p:sp>
        <p:nvSpPr>
          <p:cNvPr id="3" name="Содержимое 2"/>
          <p:cNvSpPr>
            <a:spLocks noGrp="1"/>
          </p:cNvSpPr>
          <p:nvPr>
            <p:ph sz="quarter" idx="1"/>
          </p:nvPr>
        </p:nvSpPr>
        <p:spPr/>
        <p:txBody>
          <a:bodyPr/>
          <a:lstStyle/>
          <a:p>
            <a:r>
              <a:rPr lang="ru-RU" dirty="0" smtClean="0"/>
              <a:t>В Сибири в стародавние времена употреблялась мера расстояния – бука. Это расстояние, на котором человек перестает видеть раздельно рога быка. </a:t>
            </a:r>
            <a:br>
              <a:rPr lang="ru-RU" dirty="0" smtClean="0"/>
            </a:br>
            <a:endParaRPr lang="ru-RU" dirty="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Содержимое 2"/>
          <p:cNvSpPr>
            <a:spLocks noGrp="1"/>
          </p:cNvSpPr>
          <p:nvPr>
            <p:ph sz="quarter" idx="1"/>
          </p:nvPr>
        </p:nvSpPr>
        <p:spPr/>
        <p:txBody>
          <a:bodyPr/>
          <a:lstStyle/>
          <a:p>
            <a:r>
              <a:rPr lang="ru-RU" dirty="0" smtClean="0"/>
              <a:t>Первые единицы длины были не совсем точными и отличались у разных народов. Так возникла необходимость перейти к единой метрической системе. </a:t>
            </a:r>
            <a:endParaRPr lang="ru-RU"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Содержимое 2"/>
          <p:cNvSpPr>
            <a:spLocks noGrp="1"/>
          </p:cNvSpPr>
          <p:nvPr>
            <p:ph sz="quarter" idx="1"/>
          </p:nvPr>
        </p:nvSpPr>
        <p:spPr/>
        <p:txBody>
          <a:bodyPr/>
          <a:lstStyle/>
          <a:p>
            <a:pPr>
              <a:buBlip>
                <a:blip r:embed="rId2"/>
              </a:buBlip>
            </a:pPr>
            <a:r>
              <a:rPr lang="ru-RU" dirty="0" smtClean="0">
                <a:latin typeface="PresentScript" pitchFamily="2" charset="0"/>
              </a:rPr>
              <a:t>Г.И. Глейзер История математики в школе </a:t>
            </a:r>
            <a:r>
              <a:rPr lang="en-US" dirty="0" smtClean="0">
                <a:latin typeface="PresentScript" pitchFamily="2" charset="0"/>
              </a:rPr>
              <a:t>IV </a:t>
            </a:r>
            <a:r>
              <a:rPr lang="ru-RU" dirty="0" smtClean="0">
                <a:latin typeface="PresentScript" pitchFamily="2" charset="0"/>
              </a:rPr>
              <a:t>– </a:t>
            </a:r>
            <a:r>
              <a:rPr lang="en-US" dirty="0" smtClean="0">
                <a:latin typeface="PresentScript" pitchFamily="2" charset="0"/>
              </a:rPr>
              <a:t>VI </a:t>
            </a:r>
            <a:r>
              <a:rPr lang="ru-RU" dirty="0" smtClean="0">
                <a:latin typeface="PresentScript" pitchFamily="2" charset="0"/>
              </a:rPr>
              <a:t>классы. Просвещение, М – 2005.</a:t>
            </a:r>
          </a:p>
          <a:p>
            <a:pPr>
              <a:buBlip>
                <a:blip r:embed="rId2"/>
              </a:buBlip>
            </a:pPr>
            <a:r>
              <a:rPr lang="ru-RU" dirty="0" smtClean="0">
                <a:latin typeface="PresentScript" pitchFamily="2" charset="0"/>
              </a:rPr>
              <a:t>И.Я. </a:t>
            </a:r>
            <a:r>
              <a:rPr lang="ru-RU" dirty="0" err="1" smtClean="0">
                <a:latin typeface="PresentScript" pitchFamily="2" charset="0"/>
              </a:rPr>
              <a:t>Депман</a:t>
            </a:r>
            <a:r>
              <a:rPr lang="ru-RU" dirty="0" smtClean="0">
                <a:latin typeface="PresentScript" pitchFamily="2" charset="0"/>
              </a:rPr>
              <a:t>, Н.Я. </a:t>
            </a:r>
            <a:r>
              <a:rPr lang="ru-RU" dirty="0" err="1" smtClean="0">
                <a:latin typeface="PresentScript" pitchFamily="2" charset="0"/>
              </a:rPr>
              <a:t>Виленкин</a:t>
            </a:r>
            <a:r>
              <a:rPr lang="ru-RU" dirty="0" smtClean="0">
                <a:latin typeface="PresentScript" pitchFamily="2" charset="0"/>
              </a:rPr>
              <a:t> За страницами учебника математики. Просвещение, М </a:t>
            </a:r>
            <a:r>
              <a:rPr lang="ru-RU" smtClean="0">
                <a:latin typeface="PresentScript" pitchFamily="2" charset="0"/>
              </a:rPr>
              <a:t>– 2003.</a:t>
            </a:r>
            <a:endParaRPr lang="en-US" dirty="0" smtClean="0">
              <a:latin typeface="PresentScript" pitchFamily="2" charset="0"/>
            </a:endParaRPr>
          </a:p>
          <a:p>
            <a:pPr>
              <a:buBlip>
                <a:blip r:embed="rId2"/>
              </a:buBlip>
            </a:pPr>
            <a:r>
              <a:rPr lang="en-US" dirty="0" smtClean="0">
                <a:latin typeface="PresentScript" pitchFamily="2" charset="0"/>
              </a:rPr>
              <a:t>http://www.kinder.ru</a:t>
            </a:r>
            <a:endParaRPr lang="ru-RU" dirty="0" smtClean="0">
              <a:latin typeface="PresentScript" pitchFamily="2" charset="0"/>
            </a:endParaRPr>
          </a:p>
          <a:p>
            <a:pPr>
              <a:buBlip>
                <a:blip r:embed="rId2"/>
              </a:buBlip>
            </a:pPr>
            <a:endParaRPr lang="ru-RU" b="1" dirty="0" smtClean="0">
              <a:latin typeface="PresentScript" pitchFamily="2" charset="0"/>
            </a:endParaRPr>
          </a:p>
        </p:txBody>
      </p:sp>
    </p:spTree>
  </p:cSld>
  <p:clrMapOvr>
    <a:masterClrMapping/>
  </p:clrMapOvr>
  <p:transition>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Зачем человеку нужны измерения.</a:t>
            </a:r>
            <a:endParaRPr lang="ru-RU" dirty="0"/>
          </a:p>
        </p:txBody>
      </p:sp>
      <p:sp>
        <p:nvSpPr>
          <p:cNvPr id="3" name="Содержимое 2"/>
          <p:cNvSpPr>
            <a:spLocks noGrp="1"/>
          </p:cNvSpPr>
          <p:nvPr>
            <p:ph sz="quarter" idx="1"/>
          </p:nvPr>
        </p:nvSpPr>
        <p:spPr/>
        <p:txBody>
          <a:bodyPr/>
          <a:lstStyle/>
          <a:p>
            <a:r>
              <a:rPr lang="ru-RU" dirty="0" smtClean="0"/>
              <a:t>Без измерений нельзя ни сшить платье, ни выточить на токарном станке деталь, ни узнать который час. </a:t>
            </a:r>
            <a:endParaRPr lang="ru-RU"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Первые единицы длины.</a:t>
            </a:r>
            <a:endParaRPr lang="ru-RU" dirty="0"/>
          </a:p>
        </p:txBody>
      </p:sp>
      <p:sp>
        <p:nvSpPr>
          <p:cNvPr id="3" name="Содержимое 2"/>
          <p:cNvSpPr>
            <a:spLocks noGrp="1"/>
          </p:cNvSpPr>
          <p:nvPr>
            <p:ph sz="quarter" idx="1"/>
          </p:nvPr>
        </p:nvSpPr>
        <p:spPr/>
        <p:txBody>
          <a:bodyPr/>
          <a:lstStyle/>
          <a:p>
            <a:r>
              <a:rPr lang="ru-RU" dirty="0" smtClean="0"/>
              <a:t>В древности длины измеряли локтями, длиной ступни, шагами, длинами зерен, снами…</a:t>
            </a:r>
            <a:endParaRPr lang="ru-RU"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Древний Рим.</a:t>
            </a:r>
            <a:endParaRPr lang="ru-RU" dirty="0"/>
          </a:p>
        </p:txBody>
      </p:sp>
      <p:sp>
        <p:nvSpPr>
          <p:cNvPr id="3" name="Содержимое 2"/>
          <p:cNvSpPr>
            <a:spLocks noGrp="1"/>
          </p:cNvSpPr>
          <p:nvPr>
            <p:ph sz="quarter" idx="1"/>
          </p:nvPr>
        </p:nvSpPr>
        <p:spPr/>
        <p:txBody>
          <a:bodyPr/>
          <a:lstStyle/>
          <a:p>
            <a:r>
              <a:rPr lang="ru-RU" dirty="0" smtClean="0"/>
              <a:t>Для измерения больших расстояний служила миля – так называли путь в тысячу двойных шагов ( и правой, и левой) вооруженного римского легионера и равнялась она 1481 метру.</a:t>
            </a:r>
            <a:endParaRPr lang="ru-RU"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Древний </a:t>
            </a:r>
            <a:r>
              <a:rPr lang="ru-RU" dirty="0" err="1" smtClean="0"/>
              <a:t>египет</a:t>
            </a:r>
            <a:endParaRPr lang="ru-RU" dirty="0"/>
          </a:p>
        </p:txBody>
      </p:sp>
      <p:sp>
        <p:nvSpPr>
          <p:cNvPr id="3" name="Содержимое 2"/>
          <p:cNvSpPr>
            <a:spLocks noGrp="1"/>
          </p:cNvSpPr>
          <p:nvPr>
            <p:ph sz="quarter" idx="1"/>
          </p:nvPr>
        </p:nvSpPr>
        <p:spPr/>
        <p:txBody>
          <a:bodyPr/>
          <a:lstStyle/>
          <a:p>
            <a:r>
              <a:rPr lang="ru-RU" dirty="0" smtClean="0"/>
              <a:t>Древние египтяне, например, использовали три основные единицы длины: локоть, ладонь и палец, связанные между собой соотношением 1 локоть = 6 ладоням = 24 пальцам. </a:t>
            </a:r>
          </a:p>
          <a:p>
            <a:endParaRPr lang="ru-RU" dirty="0"/>
          </a:p>
        </p:txBody>
      </p:sp>
    </p:spTree>
  </p:cSld>
  <p:clrMapOvr>
    <a:masterClrMapping/>
  </p:clrMapOvr>
  <p:transition>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Япония.</a:t>
            </a:r>
            <a:endParaRPr lang="ru-RU" dirty="0"/>
          </a:p>
        </p:txBody>
      </p:sp>
      <p:sp>
        <p:nvSpPr>
          <p:cNvPr id="3" name="Содержимое 2"/>
          <p:cNvSpPr>
            <a:spLocks noGrp="1"/>
          </p:cNvSpPr>
          <p:nvPr>
            <p:ph sz="quarter" idx="1"/>
          </p:nvPr>
        </p:nvSpPr>
        <p:spPr/>
        <p:txBody>
          <a:bodyPr/>
          <a:lstStyle/>
          <a:p>
            <a:r>
              <a:rPr lang="ru-RU" dirty="0" smtClean="0"/>
              <a:t>Лошадиный башмак – так называли путь. Проходимый лошадью, пока не износится привязываемая к ее копытам соломенная подошва, заменяющая в этой стране подкову.</a:t>
            </a:r>
            <a:endParaRPr lang="ru-RU" dirty="0"/>
          </a:p>
        </p:txBody>
      </p:sp>
    </p:spTree>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испания</a:t>
            </a:r>
            <a:endParaRPr lang="ru-RU" dirty="0"/>
          </a:p>
        </p:txBody>
      </p:sp>
      <p:sp>
        <p:nvSpPr>
          <p:cNvPr id="3" name="Содержимое 2"/>
          <p:cNvSpPr>
            <a:spLocks noGrp="1"/>
          </p:cNvSpPr>
          <p:nvPr>
            <p:ph sz="quarter" idx="1"/>
          </p:nvPr>
        </p:nvSpPr>
        <p:spPr/>
        <p:txBody>
          <a:bodyPr/>
          <a:lstStyle/>
          <a:p>
            <a:r>
              <a:rPr lang="ru-RU" dirty="0" smtClean="0"/>
              <a:t>В Испании известна мера расстояния – сигара: путь, который может пройти человек, куря сигару. </a:t>
            </a:r>
            <a:endParaRPr lang="ru-RU" dirty="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Англия.</a:t>
            </a:r>
            <a:endParaRPr lang="ru-RU" dirty="0"/>
          </a:p>
        </p:txBody>
      </p:sp>
      <p:sp>
        <p:nvSpPr>
          <p:cNvPr id="3" name="Содержимое 2"/>
          <p:cNvSpPr>
            <a:spLocks noGrp="1"/>
          </p:cNvSpPr>
          <p:nvPr>
            <p:ph sz="quarter" idx="1"/>
          </p:nvPr>
        </p:nvSpPr>
        <p:spPr/>
        <p:txBody>
          <a:bodyPr/>
          <a:lstStyle/>
          <a:p>
            <a:r>
              <a:rPr lang="ru-RU" dirty="0" smtClean="0"/>
              <a:t>Ярд – указом короля Генриха </a:t>
            </a:r>
            <a:r>
              <a:rPr lang="en-US" dirty="0" smtClean="0"/>
              <a:t>I</a:t>
            </a:r>
            <a:r>
              <a:rPr lang="ru-RU" dirty="0" smtClean="0"/>
              <a:t> было определено  расстояние от  носа короля до конца среднего пальца вытянутой его руки, равняется длина ярда – 91,44 сантиметра.</a:t>
            </a:r>
            <a:endParaRPr lang="ru-RU"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англия</a:t>
            </a:r>
            <a:endParaRPr lang="ru-RU" dirty="0"/>
          </a:p>
        </p:txBody>
      </p:sp>
      <p:sp>
        <p:nvSpPr>
          <p:cNvPr id="3" name="Содержимое 2"/>
          <p:cNvSpPr>
            <a:spLocks noGrp="1"/>
          </p:cNvSpPr>
          <p:nvPr>
            <p:ph sz="quarter" idx="1"/>
          </p:nvPr>
        </p:nvSpPr>
        <p:spPr/>
        <p:txBody>
          <a:bodyPr/>
          <a:lstStyle/>
          <a:p>
            <a:r>
              <a:rPr lang="ru-RU" dirty="0" smtClean="0"/>
              <a:t>Дюйм -название происходит от голландского - ''большой палец''.</a:t>
            </a:r>
          </a:p>
          <a:p>
            <a:r>
              <a:rPr lang="ru-RU" dirty="0" smtClean="0"/>
              <a:t>Длина дюйма в Англии была уточнена и стала ровняться длине трех ячменных зерен, вынутых из средней части колоса и поставленных друг к другу своими концами. 1 дюйм = 10 линий = 2,54 см </a:t>
            </a:r>
            <a:br>
              <a:rPr lang="ru-RU" dirty="0" smtClean="0"/>
            </a:br>
            <a:endParaRPr lang="ru-RU"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744</Words>
  <Application>Microsoft Office PowerPoint</Application>
  <PresentationFormat>Экран (4:3)</PresentationFormat>
  <Paragraphs>41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Эркер</vt:lpstr>
      <vt:lpstr>Как измеряли в древности.</vt:lpstr>
      <vt:lpstr>Зачем человеку нужны измерения.</vt:lpstr>
      <vt:lpstr>Первые единицы длины.</vt:lpstr>
      <vt:lpstr>Древний Рим.</vt:lpstr>
      <vt:lpstr>Древний египет</vt:lpstr>
      <vt:lpstr>Япония.</vt:lpstr>
      <vt:lpstr>испания</vt:lpstr>
      <vt:lpstr>Англия.</vt:lpstr>
      <vt:lpstr>англия</vt:lpstr>
      <vt:lpstr>англия</vt:lpstr>
      <vt:lpstr>Древняя греция</vt:lpstr>
      <vt:lpstr>Русь.</vt:lpstr>
      <vt:lpstr>русь</vt:lpstr>
      <vt:lpstr>Русь </vt:lpstr>
      <vt:lpstr>русь</vt:lpstr>
      <vt:lpstr>русь</vt:lpstr>
      <vt:lpstr>Вывод.</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измеряли в древности.</dc:title>
  <cp:lastModifiedBy>Admin</cp:lastModifiedBy>
  <cp:revision>13</cp:revision>
  <dcterms:modified xsi:type="dcterms:W3CDTF">2012-02-19T14:48:38Z</dcterms:modified>
</cp:coreProperties>
</file>