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7" r:id="rId4"/>
    <p:sldId id="256" r:id="rId5"/>
    <p:sldId id="258" r:id="rId6"/>
    <p:sldId id="259" r:id="rId7"/>
    <p:sldId id="263" r:id="rId8"/>
    <p:sldId id="264" r:id="rId9"/>
    <p:sldId id="265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0253" y="260648"/>
            <a:ext cx="66834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Бюджетное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Общеобразовательное учреждение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средняя Общеобразовательная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школа №3 города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Чадана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Республики </a:t>
            </a:r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тыва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1282" y="2967335"/>
            <a:ext cx="5301451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 физики – </a:t>
            </a:r>
          </a:p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Куулар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Аясмаа</a:t>
            </a: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Дойлусовна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62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Предполагаемые ответы: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1) белую </a:t>
            </a:r>
            <a:r>
              <a:rPr lang="ru-RU" sz="4000" dirty="0">
                <a:solidFill>
                  <a:srgbClr val="FFFF00"/>
                </a:solidFill>
              </a:rPr>
              <a:t>фигурную вазу на темном </a:t>
            </a:r>
            <a:r>
              <a:rPr lang="ru-RU" sz="4000" dirty="0" smtClean="0">
                <a:solidFill>
                  <a:srgbClr val="FFFF00"/>
                </a:solidFill>
              </a:rPr>
              <a:t>фоне</a:t>
            </a:r>
          </a:p>
          <a:p>
            <a:endParaRPr lang="ru-RU" dirty="0"/>
          </a:p>
          <a:p>
            <a:r>
              <a:rPr lang="ru-RU" sz="4000" dirty="0" smtClean="0">
                <a:solidFill>
                  <a:srgbClr val="FFC000"/>
                </a:solidFill>
              </a:rPr>
              <a:t>2) темные </a:t>
            </a:r>
            <a:r>
              <a:rPr lang="ru-RU" sz="4000" dirty="0">
                <a:solidFill>
                  <a:srgbClr val="FFC000"/>
                </a:solidFill>
              </a:rPr>
              <a:t>силуэты двух лиц, сближающихся в </a:t>
            </a:r>
            <a:r>
              <a:rPr lang="ru-RU" sz="4000" dirty="0" smtClean="0">
                <a:solidFill>
                  <a:srgbClr val="FFC000"/>
                </a:solidFill>
              </a:rPr>
              <a:t>поцелуе 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1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0688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ожет </a:t>
            </a:r>
            <a:r>
              <a:rPr lang="ru-RU" sz="4800" dirty="0">
                <a:solidFill>
                  <a:srgbClr val="FF0000"/>
                </a:solidFill>
              </a:rPr>
              <a:t>один рисунок содержать два различных изображения, проявляя либо одно из них, либо другое. Так этот пример наглядно, образно демонстрирует возможность дуальных свойств у одного объекта</a:t>
            </a:r>
            <a:r>
              <a:rPr lang="ru-RU" sz="4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8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Мастер-класс </a:t>
            </a:r>
            <a:b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теме:</a:t>
            </a:r>
            <a:b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000" b="1" i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«Что такое свет?</a:t>
            </a:r>
            <a:endParaRPr lang="ru-RU" sz="60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sz="6000" b="1" i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Корпускулярно-волновой    </a:t>
            </a:r>
            <a:endParaRPr lang="ru-RU" sz="60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sz="6000" b="1" i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  дуализм»</a:t>
            </a:r>
            <a:endParaRPr lang="ru-RU" sz="6000" dirty="0">
              <a:solidFill>
                <a:srgbClr val="FFC00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2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8229600" cy="18288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80000">
            <a:off x="1187624" y="2729826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«Что </a:t>
            </a:r>
            <a:r>
              <a:rPr lang="ru-RU" sz="8000" dirty="0" smtClean="0">
                <a:solidFill>
                  <a:srgbClr val="FF0000"/>
                </a:solidFill>
              </a:rPr>
              <a:t>такое           </a:t>
            </a:r>
          </a:p>
          <a:p>
            <a:r>
              <a:rPr lang="ru-RU" sz="8000" dirty="0">
                <a:solidFill>
                  <a:srgbClr val="FF0000"/>
                </a:solidFill>
              </a:rPr>
              <a:t> </a:t>
            </a:r>
            <a:r>
              <a:rPr lang="ru-RU" sz="8000" dirty="0" smtClean="0">
                <a:solidFill>
                  <a:srgbClr val="FF0000"/>
                </a:solidFill>
              </a:rPr>
              <a:t>           свет?»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216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340000">
            <a:off x="457200" y="1600200"/>
            <a:ext cx="8229600" cy="4709160"/>
          </a:xfrm>
        </p:spPr>
        <p:txBody>
          <a:bodyPr>
            <a:normAutofit/>
          </a:bodyPr>
          <a:lstStyle/>
          <a:p>
            <a:r>
              <a:rPr lang="ru-RU" sz="6600" u="sng" dirty="0" smtClean="0">
                <a:solidFill>
                  <a:srgbClr val="FFC000"/>
                </a:solidFill>
              </a:rPr>
              <a:t>1) Свет </a:t>
            </a:r>
            <a:r>
              <a:rPr lang="ru-RU" sz="6600" u="sng" dirty="0">
                <a:solidFill>
                  <a:srgbClr val="FFC000"/>
                </a:solidFill>
              </a:rPr>
              <a:t>– поток частиц.</a:t>
            </a:r>
            <a:r>
              <a:rPr lang="ru-RU" sz="6600" dirty="0">
                <a:solidFill>
                  <a:srgbClr val="FFC000"/>
                </a:solidFill>
              </a:rPr>
              <a:t> </a:t>
            </a:r>
            <a:endParaRPr lang="ru-RU" sz="6600" dirty="0" smtClean="0">
              <a:solidFill>
                <a:srgbClr val="FFC000"/>
              </a:solidFill>
            </a:endParaRPr>
          </a:p>
          <a:p>
            <a:endParaRPr lang="ru-RU" sz="1800" dirty="0">
              <a:solidFill>
                <a:srgbClr val="FFC000"/>
              </a:solidFill>
            </a:endParaRPr>
          </a:p>
          <a:p>
            <a:r>
              <a:rPr lang="ru-RU" sz="1800" dirty="0" smtClean="0">
                <a:solidFill>
                  <a:srgbClr val="FFC000"/>
                </a:solidFill>
              </a:rPr>
              <a:t>                                                 </a:t>
            </a:r>
          </a:p>
          <a:p>
            <a:r>
              <a:rPr lang="ru-RU" sz="1800" dirty="0">
                <a:solidFill>
                  <a:srgbClr val="FFC000"/>
                </a:solidFill>
              </a:rPr>
              <a:t> </a:t>
            </a:r>
            <a:r>
              <a:rPr lang="ru-RU" sz="1800" dirty="0" smtClean="0">
                <a:solidFill>
                  <a:srgbClr val="FFC000"/>
                </a:solidFill>
              </a:rPr>
              <a:t>                                      </a:t>
            </a:r>
          </a:p>
          <a:p>
            <a:r>
              <a:rPr lang="ru-RU" sz="1800" dirty="0">
                <a:solidFill>
                  <a:srgbClr val="FFC000"/>
                </a:solidFill>
              </a:rPr>
              <a:t> </a:t>
            </a:r>
            <a:r>
              <a:rPr lang="ru-RU" sz="1800" dirty="0" smtClean="0">
                <a:solidFill>
                  <a:srgbClr val="FFC000"/>
                </a:solidFill>
              </a:rPr>
              <a:t>                                                           </a:t>
            </a:r>
            <a:endParaRPr lang="en-US" sz="1800" dirty="0" smtClean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smtClean="0">
                <a:solidFill>
                  <a:srgbClr val="FFC000"/>
                </a:solidFill>
              </a:rPr>
              <a:t>                                                                    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96672" y="2802402"/>
            <a:ext cx="270671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6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Заголовок 191"/>
          <p:cNvSpPr>
            <a:spLocks noGrp="1"/>
          </p:cNvSpPr>
          <p:nvPr>
            <p:ph type="ctrTitle"/>
          </p:nvPr>
        </p:nvSpPr>
        <p:spPr>
          <a:xfrm rot="2400000">
            <a:off x="422030" y="1371600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2)  </a:t>
            </a:r>
            <a:r>
              <a:rPr lang="ru-RU" dirty="0" err="1" smtClean="0">
                <a:solidFill>
                  <a:srgbClr val="0070C0"/>
                </a:solidFill>
              </a:rPr>
              <a:t>сВет</a:t>
            </a:r>
            <a:r>
              <a:rPr lang="ru-RU" dirty="0" smtClean="0">
                <a:solidFill>
                  <a:srgbClr val="0070C0"/>
                </a:solidFill>
              </a:rPr>
              <a:t> -  волна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99592" y="263691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0.063 0.009 0.108 0.016 0.108 C 0.023 0.108 0.029 0.063 0.031 0 C 0.034 0.063 0.04 0.108 0.047 0.108 C 0.054 0.108 0.06 0.063 0.062 0 C 0.065 0.063 0.071 0.108 0.078 0.108 C 0.085 0.108 0.092 0.063 0.094 0 C 0.096 0.063 0.102 0.108 0.11 0.108 C 0.116 0.108 0.123 0.063 0.125 0 C 0.127 0.063 0.134 0.108 0.141 0.108 C 0.148 0.108 0.154 0.063 0.156 0 C 0.159 0.063 0.165 0.108 0.172 0.108 C 0.179 0.108 0.185 0.063 0.188 0 C 0.19 0.063 0.196 0.108 0.203 0.108 C 0.21 0.108 0.217 0.063 0.219 0 C 0.221 0.063 0.227 0.108 0.235 0.108 C 0.242 0.108 0.248 0.063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309360"/>
          </a:xfrm>
        </p:spPr>
        <p:txBody>
          <a:bodyPr>
            <a:noAutofit/>
          </a:bodyPr>
          <a:lstStyle/>
          <a:p>
            <a:r>
              <a:rPr lang="ru-RU" sz="3600" dirty="0"/>
              <a:t>Если при движении, дробь с большей скоростью догонит дробь с меньшей скоростью, то  произойдет столкновение частиц.  При этом частицы могут изменить направление движения или что-то другое может произойти с ними, а мы знаем, что свет распространяется прямолинейно и, при падении света на поверхность, не замечается явления, происходящие с потоками частиц при столкновении.  В чем же дело? Может свет - это все-таки волна?</a:t>
            </a:r>
          </a:p>
        </p:txBody>
      </p:sp>
    </p:spTree>
    <p:extLst>
      <p:ext uri="{BB962C8B-B14F-4D97-AF65-F5344CB8AC3E}">
        <p14:creationId xmlns:p14="http://schemas.microsoft.com/office/powerpoint/2010/main" val="18919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Autofit/>
          </a:bodyPr>
          <a:lstStyle/>
          <a:p>
            <a:r>
              <a:rPr lang="ru-RU" sz="4000" dirty="0"/>
              <a:t>Если свет – это волна, то почему появляется тень от препятствия? Ведь мы хорошо знаем, что волны огибают края препятствия и за препятствием должны  образоваться вторичные волны и никаким образом не должна возникать за препятствием тень. В чем же дело? Может свет - это все-таки поток частиц?</a:t>
            </a:r>
          </a:p>
        </p:txBody>
      </p:sp>
    </p:spTree>
    <p:extLst>
      <p:ext uri="{BB962C8B-B14F-4D97-AF65-F5344CB8AC3E}">
        <p14:creationId xmlns:p14="http://schemas.microsoft.com/office/powerpoint/2010/main" val="34794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0000" lnSpcReduction="20000"/>
          </a:bodyPr>
          <a:lstStyle/>
          <a:p>
            <a:r>
              <a:rPr lang="ru-RU" sz="6300" dirty="0">
                <a:solidFill>
                  <a:srgbClr val="C00000"/>
                </a:solidFill>
              </a:rPr>
              <a:t>Каких взглядов сегодня придерживаются ученые на происхождение света? В настоящее время считается, что световые волны имеют характерные особенности и частиц и волн одновременно.  В этом состоит суть понятия </a:t>
            </a:r>
            <a:r>
              <a:rPr lang="ru-RU" sz="6300" i="1" u="sng" dirty="0">
                <a:solidFill>
                  <a:srgbClr val="C00000"/>
                </a:solidFill>
              </a:rPr>
              <a:t>корпускулярно-волнового дуализма.</a:t>
            </a:r>
          </a:p>
          <a:p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36979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764704"/>
            <a:ext cx="7848872" cy="5400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243569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Что вы видите на этом рисунке?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44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273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Горизонт</vt:lpstr>
      <vt:lpstr>Презентация PowerPoint</vt:lpstr>
      <vt:lpstr>Мастер-класс  по теме: </vt:lpstr>
      <vt:lpstr>      </vt:lpstr>
      <vt:lpstr>Презентация PowerPoint</vt:lpstr>
      <vt:lpstr>2)  сВет -  волна</vt:lpstr>
      <vt:lpstr>Презентация PowerPoint</vt:lpstr>
      <vt:lpstr>Презентация PowerPoint</vt:lpstr>
      <vt:lpstr>Презентация PowerPoint</vt:lpstr>
      <vt:lpstr>Что вы видите на этом рисунке?</vt:lpstr>
      <vt:lpstr>Предполагаемые ответы: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по теме: </dc:title>
  <cp:lastModifiedBy>User</cp:lastModifiedBy>
  <cp:revision>15</cp:revision>
  <dcterms:modified xsi:type="dcterms:W3CDTF">2012-01-30T19:21:02Z</dcterms:modified>
</cp:coreProperties>
</file>