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78E719-90A5-4AE8-8E9B-C2299311D752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968E564-D5F7-46C4-A440-30832B40251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7;&#1074;&#1088;&#1086;&#1093;&#1080;&#1084;/" TargetMode="External"/><Relationship Id="rId13" Type="http://schemas.openxmlformats.org/officeDocument/2006/relationships/hyperlink" Target="http://nsportal.ru/shkola/geografiya/library/konspekt-uroka-po-geografii-9-klass-khimicheskaya-promyshlennost" TargetMode="External"/><Relationship Id="rId3" Type="http://schemas.openxmlformats.org/officeDocument/2006/relationships/hyperlink" Target="http://&#1084;&#1086;&#1089;&#1082;&#1074;&#1072;/" TargetMode="External"/><Relationship Id="rId7" Type="http://schemas.openxmlformats.org/officeDocument/2006/relationships/hyperlink" Target="http://&#1073;&#1072;&#1096;&#1082;&#1086;&#1088;&#1090;&#1086;&#1089;&#1090;&#1072;&#1085;/" TargetMode="External"/><Relationship Id="rId12" Type="http://schemas.openxmlformats.org/officeDocument/2006/relationships/hyperlink" Target="http://&#1090;&#1072;&#1090;&#1072;&#1088;&#1089;&#1090;&#1072;&#1085;/" TargetMode="External"/><Relationship Id="rId2" Type="http://schemas.openxmlformats.org/officeDocument/2006/relationships/hyperlink" Target="http://&#1089;&#1080;&#1073;&#1091;&#1088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9;&#1072;&#1083;&#1072;&#1074;&#1072;&#1090;/" TargetMode="External"/><Relationship Id="rId11" Type="http://schemas.openxmlformats.org/officeDocument/2006/relationships/hyperlink" Target="http://&#1085;&#1080;&#1078;&#1085;&#1077;&#1082;&#1072;&#1084;&#1089;&#1082;/" TargetMode="External"/><Relationship Id="rId5" Type="http://schemas.openxmlformats.org/officeDocument/2006/relationships/hyperlink" Target="http://&#1089;&#1072;&#1083;&#1072;&#1074;&#1072;&#1090;&#1085;&#1077;&#1092;&#1090;&#1077;&#1086;&#1088;&#1075;&#1089;&#1080;&#1085;&#1090;&#1077;&#1079;/" TargetMode="External"/><Relationship Id="rId15" Type="http://schemas.openxmlformats.org/officeDocument/2006/relationships/hyperlink" Target="http://&#1091;&#1088;&#1072;&#1083;&#1082;&#1072;&#1083;&#1080;&#1081;/" TargetMode="External"/><Relationship Id="rId10" Type="http://schemas.openxmlformats.org/officeDocument/2006/relationships/hyperlink" Target="http://&#1085;&#1080;&#1078;&#1085;&#1077;&#1082;&#1072;&#1084;&#1089;&#1082;&#1085;&#1077;&#1092;&#1090;&#1077;&#1093;&#1080;&#1084;/" TargetMode="External"/><Relationship Id="rId4" Type="http://schemas.openxmlformats.org/officeDocument/2006/relationships/hyperlink" Target="http://&#1085;&#1077;&#1092;&#1090;&#1077;&#1093;&#1080;&#1084;&#1080;&#1103;/" TargetMode="External"/><Relationship Id="rId9" Type="http://schemas.openxmlformats.org/officeDocument/2006/relationships/hyperlink" Target="http://&#1091;&#1076;&#1086;&#1073;&#1088;&#1077;&#1085;&#1080;&#1103;/" TargetMode="External"/><Relationship Id="rId14" Type="http://schemas.openxmlformats.org/officeDocument/2006/relationships/hyperlink" Target="http://&#1085;&#1086;&#1074;&#1075;&#1086;&#1088;&#1086;&#1076;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&#1101;&#1090;&#1080;&#1083;&#1077;&#1085;&#1072;/" TargetMode="External"/><Relationship Id="rId13" Type="http://schemas.openxmlformats.org/officeDocument/2006/relationships/hyperlink" Target="http://&#1073;&#1077;&#1085;&#1079;&#1086;&#1083;/" TargetMode="External"/><Relationship Id="rId18" Type="http://schemas.openxmlformats.org/officeDocument/2006/relationships/hyperlink" Target="http://&#1087;&#1077;&#1089;&#1090;&#1080;&#1094;&#1080;&#1076;&#1099;/" TargetMode="External"/><Relationship Id="rId26" Type="http://schemas.openxmlformats.org/officeDocument/2006/relationships/hyperlink" Target="http://&#1088;&#1077;&#1079;&#1080;&#1085;&#1072;/" TargetMode="External"/><Relationship Id="rId39" Type="http://schemas.openxmlformats.org/officeDocument/2006/relationships/hyperlink" Target="http://&#1074;&#1072;&#1085;&#1080;&#1083;&#1080;&#1085;/" TargetMode="External"/><Relationship Id="rId3" Type="http://schemas.openxmlformats.org/officeDocument/2006/relationships/hyperlink" Target="http://&#1072;&#1084;&#1084;&#1080;&#1072;&#1082;/" TargetMode="External"/><Relationship Id="rId21" Type="http://schemas.openxmlformats.org/officeDocument/2006/relationships/hyperlink" Target="http://&#1087;&#1086;&#1083;&#1080;&#1084;&#1077;&#1088;&#1099;/" TargetMode="External"/><Relationship Id="rId34" Type="http://schemas.openxmlformats.org/officeDocument/2006/relationships/hyperlink" Target="http://&#1090;&#1072;&#1091;&#1088;&#1080;&#1085;/" TargetMode="External"/><Relationship Id="rId7" Type="http://schemas.openxmlformats.org/officeDocument/2006/relationships/hyperlink" Target="http://&#1092;&#1077;&#1085;&#1086;&#1083;/" TargetMode="External"/><Relationship Id="rId12" Type="http://schemas.openxmlformats.org/officeDocument/2006/relationships/hyperlink" Target="http://&#1085;&#1077;&#1092;&#1090;&#1077;&#1093;&#1080;&#1084;&#1080;&#1103;/" TargetMode="External"/><Relationship Id="rId17" Type="http://schemas.openxmlformats.org/officeDocument/2006/relationships/hyperlink" Target="http://&#1091;&#1076;&#1086;&#1073;&#1088;&#1077;&#1085;&#1080;&#1103;/" TargetMode="External"/><Relationship Id="rId25" Type="http://schemas.openxmlformats.org/officeDocument/2006/relationships/hyperlink" Target="http://&#1101;&#1083;&#1072;&#1089;&#1090;&#1086;&#1084;&#1077;&#1088;&#1099;/" TargetMode="External"/><Relationship Id="rId33" Type="http://schemas.openxmlformats.org/officeDocument/2006/relationships/hyperlink" Target="http://&#1087;&#1088;&#1077;&#1087;&#1072;&#1088;&#1072;&#1090;&#1099;/" TargetMode="External"/><Relationship Id="rId38" Type="http://schemas.openxmlformats.org/officeDocument/2006/relationships/hyperlink" Target="http://&#1082;&#1091;&#1084;&#1072;&#1088;&#1080;&#1085;/" TargetMode="External"/><Relationship Id="rId2" Type="http://schemas.openxmlformats.org/officeDocument/2006/relationships/hyperlink" Target="http://&#1093;&#1080;&#1084;&#1080;&#1103;/" TargetMode="External"/><Relationship Id="rId16" Type="http://schemas.openxmlformats.org/officeDocument/2006/relationships/hyperlink" Target="http://&#1072;&#1075;&#1088;&#1086;&#1093;&#1080;&#1084;&#1080;&#1103;/" TargetMode="External"/><Relationship Id="rId20" Type="http://schemas.openxmlformats.org/officeDocument/2006/relationships/hyperlink" Target="http://&#1075;&#1077;&#1088;&#1073;&#1080;&#1094;&#1080;&#1076;&#1099;/" TargetMode="External"/><Relationship Id="rId29" Type="http://schemas.openxmlformats.org/officeDocument/2006/relationships/hyperlink" Target="http://&#1074;&#1077;&#1097;&#1077;&#1089;&#1090;&#1074;&#1072;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72;&#1082;&#1088;&#1080;&#1083;&#1086;&#1085;&#1080;&#1090;&#1088;&#1080;&#1083;/" TargetMode="External"/><Relationship Id="rId11" Type="http://schemas.openxmlformats.org/officeDocument/2006/relationships/hyperlink" Target="http://nsportal.ru/shkola/geografiya/library/konspekt-uroka-po-geografii-9-klass-khimicheskaya-promyshlennost" TargetMode="External"/><Relationship Id="rId24" Type="http://schemas.openxmlformats.org/officeDocument/2006/relationships/hyperlink" Target="http://&#1087;&#1086;&#1083;&#1080;&#1101;&#1089;&#1090;&#1077;&#1088;/" TargetMode="External"/><Relationship Id="rId32" Type="http://schemas.openxmlformats.org/officeDocument/2006/relationships/hyperlink" Target="http://&#1085;&#1080;&#1090;&#1088;&#1086;&#1094;&#1077;&#1083;&#1083;&#1102;&#1083;&#1086;&#1079;&#1072;/" TargetMode="External"/><Relationship Id="rId37" Type="http://schemas.openxmlformats.org/officeDocument/2006/relationships/hyperlink" Target="http://&#1082;&#1086;&#1089;&#1084;&#1077;&#1090;&#1080;&#1082;&#1072;/" TargetMode="External"/><Relationship Id="rId40" Type="http://schemas.openxmlformats.org/officeDocument/2006/relationships/hyperlink" Target="http://&#1082;&#1072;&#1084;&#1092;&#1086;&#1088;&#1072;/" TargetMode="External"/><Relationship Id="rId5" Type="http://schemas.openxmlformats.org/officeDocument/2006/relationships/hyperlink" Target="http://&#1082;&#1080;&#1089;&#1083;&#1086;&#1090;&#1072;/" TargetMode="External"/><Relationship Id="rId15" Type="http://schemas.openxmlformats.org/officeDocument/2006/relationships/hyperlink" Target="http://&#1089;&#1090;&#1080;&#1088;&#1086;&#1083;/" TargetMode="External"/><Relationship Id="rId23" Type="http://schemas.openxmlformats.org/officeDocument/2006/relationships/hyperlink" Target="http://&#1073;&#1072;&#1082;&#1077;&#1083;&#1080;&#1090;/" TargetMode="External"/><Relationship Id="rId28" Type="http://schemas.openxmlformats.org/officeDocument/2006/relationships/hyperlink" Target="http://&#1087;&#1086;&#1083;&#1080;&#1091;&#1088;&#1077;&#1090;&#1072;&#1085;&#1099;/" TargetMode="External"/><Relationship Id="rId36" Type="http://schemas.openxmlformats.org/officeDocument/2006/relationships/hyperlink" Target="http://&#1087;&#1072;&#1088;&#1092;&#1102;&#1084;&#1077;&#1088;&#1080;&#1103;/" TargetMode="External"/><Relationship Id="rId10" Type="http://schemas.openxmlformats.org/officeDocument/2006/relationships/hyperlink" Target="http://&#1082;&#1077;&#1088;&#1072;&#1084;&#1080;&#1082;&#1072;/" TargetMode="External"/><Relationship Id="rId19" Type="http://schemas.openxmlformats.org/officeDocument/2006/relationships/hyperlink" Target="http://&#1080;&#1085;&#1089;&#1077;&#1082;&#1090;&#1080;&#1094;&#1080;&#1076;&#1099;/" TargetMode="External"/><Relationship Id="rId31" Type="http://schemas.openxmlformats.org/officeDocument/2006/relationships/hyperlink" Target="http://&#1072;&#1084;&#1084;&#1086;&#1085;&#1080;&#1103;/" TargetMode="External"/><Relationship Id="rId4" Type="http://schemas.openxmlformats.org/officeDocument/2006/relationships/hyperlink" Target="http://&#1089;&#1086;&#1076;&#1072;/" TargetMode="External"/><Relationship Id="rId9" Type="http://schemas.openxmlformats.org/officeDocument/2006/relationships/hyperlink" Target="http://&#1082;&#1072;&#1088;&#1073;&#1072;&#1084;&#1080;&#1076;/" TargetMode="External"/><Relationship Id="rId14" Type="http://schemas.openxmlformats.org/officeDocument/2006/relationships/hyperlink" Target="http://&#1101;&#1090;&#1080;&#1083;&#1077;&#1085;/" TargetMode="External"/><Relationship Id="rId22" Type="http://schemas.openxmlformats.org/officeDocument/2006/relationships/hyperlink" Target="http://&#1087;&#1086;&#1083;&#1080;&#1101;&#1090;&#1080;&#1083;&#1077;&#1085;/" TargetMode="External"/><Relationship Id="rId27" Type="http://schemas.openxmlformats.org/officeDocument/2006/relationships/hyperlink" Target="http://&#1085;&#1077;&#1086;&#1087;&#1088;&#1077;&#1085;/" TargetMode="External"/><Relationship Id="rId30" Type="http://schemas.openxmlformats.org/officeDocument/2006/relationships/hyperlink" Target="http://&#1085;&#1080;&#1090;&#1088;&#1086;&#1075;&#1083;&#1080;&#1094;&#1077;&#1088;&#1080;&#1085;/" TargetMode="External"/><Relationship Id="rId35" Type="http://schemas.openxmlformats.org/officeDocument/2006/relationships/hyperlink" Target="http://&#1088;&#1072;&#1085;&#1080;&#1090;&#1080;&#1076;&#1080;&#1085;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hportal.ru/load/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572008"/>
            <a:ext cx="4214842" cy="10667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Составила: Беляева </a:t>
            </a:r>
            <a:r>
              <a:rPr lang="ru-RU" dirty="0" err="1" smtClean="0"/>
              <a:t>Нонна</a:t>
            </a:r>
            <a:r>
              <a:rPr lang="ru-RU" dirty="0" smtClean="0"/>
              <a:t> Олеговна учитель географии МОУ СОШ №1 города Твери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Химическая промышленность России</a:t>
            </a:r>
            <a:endParaRPr lang="ru-RU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1\Documents\Мои результаты сканирования\2009-04 (апр)\сканирование0002.jpg"/>
          <p:cNvPicPr>
            <a:picLocks/>
          </p:cNvPicPr>
          <p:nvPr/>
        </p:nvPicPr>
        <p:blipFill>
          <a:blip r:embed="rId2"/>
          <a:srcRect l="2534" t="7397" r="1754" b="4921"/>
          <a:stretch>
            <a:fillRect/>
          </a:stretch>
        </p:blipFill>
        <p:spPr bwMode="auto">
          <a:xfrm>
            <a:off x="285720" y="285728"/>
            <a:ext cx="850112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C:\Users\1\Documents\Мои результаты сканирования\2009-04 (апр)\сканирование0002.jpg"/>
          <p:cNvPicPr>
            <a:picLocks/>
          </p:cNvPicPr>
          <p:nvPr/>
        </p:nvPicPr>
        <p:blipFill>
          <a:blip r:embed="rId2"/>
          <a:srcRect l="2534" t="7397" r="1754" b="4921"/>
          <a:stretch>
            <a:fillRect/>
          </a:stretch>
        </p:blipFill>
        <p:spPr bwMode="auto">
          <a:xfrm>
            <a:off x="285720" y="309231"/>
            <a:ext cx="850112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Химическая промышленность отличается от  других отраслей рядом особенностей. Самостоятельно работая с текстом учебника (стр.176), выявите 3 особенности химической промышленности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6" descr="C:\Documents and Settings\Ученик 06\Рабочий стол\ПОРТФ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0081">
            <a:off x="6643702" y="500042"/>
            <a:ext cx="171925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Ученик 06\Рабочий стол\ПОРТФ\с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13901" cy="118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87154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1.Химическая промышленность создает новые материалы с заданными свойствами, которые позволяют экономить сырье и труд людей.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2.Химическая промышленность имеет обширную сырьевую базу (</a:t>
            </a:r>
            <a:r>
              <a:rPr lang="ru-RU" sz="2800" dirty="0" err="1" smtClean="0"/>
              <a:t>п</a:t>
            </a:r>
            <a:r>
              <a:rPr lang="ru-RU" sz="2800" dirty="0" smtClean="0"/>
              <a:t>/и, вода, воздух, древесина). Один продукт можно получить из разных видов сырья.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3.Химическая промышленность дает возможность комплексной переработки сырья и получения разнообразной продукции.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00167" y="285728"/>
            <a:ext cx="4218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FF00"/>
                </a:solidFill>
              </a:rPr>
              <a:t>Правильные ответы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428604"/>
          <a:ext cx="8501123" cy="6413880"/>
        </p:xfrm>
        <a:graphic>
          <a:graphicData uri="http://schemas.openxmlformats.org/drawingml/2006/table">
            <a:tbl>
              <a:tblPr/>
              <a:tblGrid>
                <a:gridCol w="3068025"/>
                <a:gridCol w="2108313"/>
                <a:gridCol w="2532830"/>
                <a:gridCol w="791955"/>
              </a:tblGrid>
              <a:tr h="1268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Компания, штаб-квартира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Объём продаж в 2007,</a:t>
                      </a:r>
                      <a:br>
                        <a:rPr lang="ru-RU" sz="13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3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Специализация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Сибур</a:t>
                      </a: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 Холдинг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Москва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142,7 млрд руб в 2007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Нефтехимия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Салаватнефтеоргсинтез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Салават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Башкортостан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63 997,8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Нефтехимия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Еврохим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Москва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53 490,3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Производство удобрений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Нижнекамскнефтехим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Нижнекамск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Татарстан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48 069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Синтетические каучуки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77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Акрон</a:t>
                      </a:r>
                      <a: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20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Великий Новгород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23 547,3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Минеральные удобрения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6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Уралкалий</a:t>
                      </a:r>
                      <a:r>
                        <a:rPr lang="ru-RU" sz="2000" dirty="0" err="1" smtClean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,Березники</a:t>
                      </a:r>
                      <a:r>
                        <a:rPr lang="ru-RU" sz="2000" dirty="0" smtClean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2000" baseline="0" dirty="0" smtClean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Пермский край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20 721,2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Калийные удобрения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0"/>
            <a:ext cx="778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Крупнейшие химические компании России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428607"/>
          <a:ext cx="8715436" cy="6648085"/>
        </p:xfrm>
        <a:graphic>
          <a:graphicData uri="http://schemas.openxmlformats.org/drawingml/2006/table">
            <a:tbl>
              <a:tblPr/>
              <a:tblGrid>
                <a:gridCol w="2197871"/>
                <a:gridCol w="6517565"/>
              </a:tblGrid>
              <a:tr h="557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Подотрасль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68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Неорганическая 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Производство аммиака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Содовые производства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Сернокислотные производства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Органическая 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Акрилонитрил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Фенол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Окись этилена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Карбамид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Керамика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Силикатные производства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Нефтехимия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Бензол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Этилен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Стирол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Агрохимия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Удобрения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/>
                        </a:rPr>
                        <a:t>Пестициды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Инсектициды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0"/>
                        </a:rPr>
                        <a:t>Гербициды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/>
                        </a:rPr>
                        <a:t>Полимеры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2"/>
                        </a:rPr>
                        <a:t>Полиэтилен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/>
                        </a:rPr>
                        <a:t>Бакелит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4"/>
                        </a:rPr>
                        <a:t>Полиэстер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57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5"/>
                        </a:rPr>
                        <a:t>Эластомеры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6"/>
                        </a:rPr>
                        <a:t>Резина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/>
                        </a:rPr>
                        <a:t>Неопрен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/>
                        </a:rPr>
                        <a:t>Полиуретаны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9"/>
                        </a:rPr>
                        <a:t>Взрывчатые вещества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0"/>
                        </a:rPr>
                        <a:t>Нитроглицерин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1"/>
                        </a:rPr>
                        <a:t>Нитрат аммония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2"/>
                        </a:rPr>
                        <a:t>Нитроцеллюлоза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Фармацевтическая химия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3"/>
                        </a:rPr>
                        <a:t>Лекарственные препараты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Синтомицин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4"/>
                        </a:rPr>
                        <a:t>Таурин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5"/>
                        </a:rPr>
                        <a:t>Ранитидин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85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6"/>
                        </a:rPr>
                        <a:t>Парфюмерия</a:t>
                      </a:r>
                      <a:r>
                        <a:rPr lang="ru-RU" sz="180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и </a:t>
                      </a:r>
                      <a:r>
                        <a:rPr lang="ru-RU" sz="18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7"/>
                        </a:rPr>
                        <a:t>косметика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8"/>
                        </a:rPr>
                        <a:t>Кумарин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9"/>
                        </a:rPr>
                        <a:t>Ванилин</a:t>
                      </a:r>
                      <a:r>
                        <a:rPr lang="ru-RU" sz="1800" dirty="0">
                          <a:solidFill>
                            <a:srgbClr val="444444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 </a:t>
                      </a:r>
                      <a:r>
                        <a:rPr lang="ru-RU" sz="18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0"/>
                        </a:rPr>
                        <a:t>Камфора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068" marR="28068" marT="28068" marB="2806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0"/>
            <a:ext cx="8286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Подотрасли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химической промышленности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158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algn="ctr"/>
            <a:r>
              <a:rPr lang="ru-RU" dirty="0" smtClean="0"/>
              <a:t>Внимание! Проблема!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Мощности химической промышленности России сейчас загружены на 15-50% в результате экономического кризиса и низкой конкурентоспособности продукции.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 отрасли почти 40% предприятий убыточны.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Другая серьезная проблема - сильный износ оборудования. Он составляет 57%, а 65% техники устарело морально и физически.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Более 2/3 производств эксплуатируется свыше 25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Вопросы и задания для закрепления темы: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1.Чем химическая промышленность отличается от других отраслей промышленности?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2.Объясните факторы размещения ее отдельных производств.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3.Какие экологические проблемы порождены присутствием  химической промышленности?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4.Покажите на экономической карте России основные химические районы.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 химическим сырьём обладает Россия?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Значение , состав и структура  химической промышленности России.</a:t>
            </a:r>
          </a:p>
          <a:p>
            <a:r>
              <a:rPr lang="ru-RU" dirty="0" smtClean="0"/>
              <a:t>Сырьё для химической промышленности.</a:t>
            </a:r>
          </a:p>
          <a:p>
            <a:r>
              <a:rPr lang="ru-RU" dirty="0" smtClean="0"/>
              <a:t>Факторы её размещения на территории России.</a:t>
            </a:r>
          </a:p>
          <a:p>
            <a:r>
              <a:rPr lang="ru-RU" dirty="0" smtClean="0"/>
              <a:t>Основные базы</a:t>
            </a:r>
          </a:p>
          <a:p>
            <a:r>
              <a:rPr lang="ru-RU" dirty="0" smtClean="0"/>
              <a:t>Особенности химической промышленности.</a:t>
            </a:r>
          </a:p>
          <a:p>
            <a:r>
              <a:rPr lang="ru-RU" dirty="0" smtClean="0"/>
              <a:t>Крупные российские компании.</a:t>
            </a:r>
          </a:p>
          <a:p>
            <a:r>
              <a:rPr lang="ru-RU" dirty="0" smtClean="0"/>
              <a:t>Проблемы  химической  отрасли  нашей страны.</a:t>
            </a:r>
          </a:p>
          <a:p>
            <a:r>
              <a:rPr lang="ru-RU" dirty="0" smtClean="0"/>
              <a:t>Экологические проблемы , связанные с химической промышленностью.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урока: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/>
          <a:lstStyle/>
          <a:p>
            <a:r>
              <a:rPr lang="ru-RU" dirty="0" smtClean="0"/>
              <a:t>1.Общественная география России под редакцией доктора географических наук, профессора В.П. Дронова и В.Г.Глушковой.</a:t>
            </a:r>
          </a:p>
          <a:p>
            <a:r>
              <a:rPr lang="ru-RU" dirty="0" smtClean="0"/>
              <a:t>2.География поурочные планы (часть1) автор-составитель О.В.Антушева</a:t>
            </a:r>
          </a:p>
          <a:p>
            <a:r>
              <a:rPr lang="ru-RU" dirty="0" smtClean="0"/>
              <a:t>3.Виртуальная школа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«Уроки географии» 9 класс</a:t>
            </a:r>
          </a:p>
          <a:p>
            <a:r>
              <a:rPr lang="ru-RU" dirty="0" smtClean="0"/>
              <a:t>4.Химическая промышленность России – </a:t>
            </a:r>
            <a:r>
              <a:rPr lang="ru-RU" dirty="0" err="1" smtClean="0"/>
              <a:t>Википедия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http://www.uchportal.ru/load/66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Используемые материалы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Определить значение и структуру  химической промышленности , а также особенности этой отрасли.</a:t>
            </a:r>
          </a:p>
          <a:p>
            <a:endParaRPr lang="ru-RU" dirty="0" smtClean="0"/>
          </a:p>
          <a:p>
            <a:r>
              <a:rPr lang="ru-RU" dirty="0" smtClean="0"/>
              <a:t> Установить, как и  где  размещены химические производства. </a:t>
            </a:r>
          </a:p>
          <a:p>
            <a:pPr>
              <a:buNone/>
            </a:pPr>
            <a:r>
              <a:rPr lang="ru-RU" dirty="0" smtClean="0"/>
              <a:t>       . </a:t>
            </a:r>
          </a:p>
          <a:p>
            <a:r>
              <a:rPr lang="ru-RU" dirty="0" smtClean="0"/>
              <a:t>Выявить все проблемы , в том числе и экологические, связанные с химической промышленностью.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Значение  химической промышленности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302854" cy="5357850"/>
          </a:xfrm>
        </p:spPr>
        <p:txBody>
          <a:bodyPr>
            <a:normAutofit lnSpcReduction="10000"/>
          </a:bodyPr>
          <a:lstStyle/>
          <a:p>
            <a:pPr lvl="1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42984"/>
            <a:ext cx="4214842" cy="52864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Определяет инновационное  прогрессивное развитие хозяйства.</a:t>
            </a:r>
          </a:p>
          <a:p>
            <a:r>
              <a:rPr lang="ru-RU" dirty="0" smtClean="0"/>
              <a:t>Создаёт новые продукты каждодневного пользования, в том числе и бытовую химию, утилизирует  отходы, производит  химизацию производственного процесса,  является базой  сельского хозяйства.</a:t>
            </a:r>
            <a:endParaRPr lang="ru-RU" dirty="0"/>
          </a:p>
        </p:txBody>
      </p:sp>
      <p:pic>
        <p:nvPicPr>
          <p:cNvPr id="7" name="Рисунок 6" descr="http://svpressa.ru/photo/50996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1434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3578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Отраслевой состав химической промышленности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1428736"/>
            <a:ext cx="164307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 горная химия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428736"/>
            <a:ext cx="171451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Основная химия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428736"/>
            <a:ext cx="1714512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Химия органического синтеза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16" y="1428736"/>
            <a:ext cx="178595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Тонкая химия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107153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14678" y="307181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58612" y="3071810"/>
            <a:ext cx="284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928662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14324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5286380" y="285749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7500958" y="2928934"/>
            <a:ext cx="48463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429000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Добыча </a:t>
            </a:r>
            <a:r>
              <a:rPr lang="ru-RU" sz="2000" dirty="0" err="1" smtClean="0">
                <a:solidFill>
                  <a:srgbClr val="FFFF00"/>
                </a:solidFill>
              </a:rPr>
              <a:t>горнохимического</a:t>
            </a:r>
            <a:r>
              <a:rPr lang="ru-RU" sz="2000" dirty="0" smtClean="0">
                <a:solidFill>
                  <a:srgbClr val="FFFF00"/>
                </a:solidFill>
              </a:rPr>
              <a:t> сырья: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Соли,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Серы,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Фосфоритов,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Апатитов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429000"/>
            <a:ext cx="1857388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Производство :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Кислот,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Солей,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Щелочей,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Минеральных удобрений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72000" y="3429000"/>
            <a:ext cx="2071702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Производство: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Пластмасс,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Спиртов,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Органических кислот,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Синтетического каучука,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Искусственных и синтетических волокон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00892" y="3500438"/>
            <a:ext cx="1785950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Фармацевтика,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Фотохимия,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Бытовая химия,</a:t>
            </a:r>
          </a:p>
          <a:p>
            <a:pPr algn="ctr"/>
            <a:r>
              <a:rPr lang="ru-RU" sz="2400" dirty="0">
                <a:solidFill>
                  <a:srgbClr val="FFFF00"/>
                </a:solidFill>
              </a:rPr>
              <a:t>П</a:t>
            </a:r>
            <a:r>
              <a:rPr lang="ru-RU" sz="2400" dirty="0" smtClean="0">
                <a:solidFill>
                  <a:srgbClr val="FFFF00"/>
                </a:solidFill>
              </a:rPr>
              <a:t>арфюмерия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Межотраслевые  связи  химической промышленности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42968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572164"/>
          </a:xfrm>
        </p:spPr>
        <p:txBody>
          <a:bodyPr/>
          <a:lstStyle/>
          <a:p>
            <a:r>
              <a:rPr lang="ru-RU" dirty="0" smtClean="0"/>
              <a:t>            - нефть                 - газ                - калийная соль </a:t>
            </a:r>
          </a:p>
          <a:p>
            <a:endParaRPr lang="ru-RU" dirty="0" smtClean="0"/>
          </a:p>
          <a:p>
            <a:r>
              <a:rPr lang="ru-RU" dirty="0" smtClean="0"/>
              <a:t>         _ - фосфориты              -апатиты              - сера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-            - глауберова соль                  - поваренная соль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- селитра                - магнезит                - графит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Сырьё для химической промышленности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Скачать изображения для начальной школы в 4 классе. Учебная программа общеобразовательной школы; изображения к разделу Символы и знаки; к детским образовательным flash играм, урока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для начальной школы в 4 классе. Учебная программа общеобразовательной школы; изображения к разделу Символы и знаки; к детским играм для уроков природоведения и окружающего мир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000108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сплатные рисунки для начальной школы в 4 классе. Учебная программа общеобразовательной школы; изображения к разделу Символы и знаки; картинки к интерактивным урокам, flash-тестам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000108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 для средней и старшей школы. Учебная программа общеобразовательной школы; изображения к разделу Символы и знаки; к авторским презентациям, флеш играм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928802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артинки для начальной школы в 4 классе. Учебная программа общеобразовательной школы; изображения к разделу Символы и знаки; картинки к интерактивным урокам, flash-тестам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928802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есплатные картинки  для средней и старшей школы. Учебная программа общеобразовательной школы; изображения к разделу Символы и знаки; к детским образовательным flash играм, урокам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1928802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Наглядные материалы  для средней и старшей школы. Учебная программа общеобразовательной школы; изображения к разделу Символы и знаки; картинки к интерактивным урокам, flash-тестам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3000372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Бесплатные рисунки для начальной школы в 4 классе. Учебная программа общеобразовательной школы; изображения к разделу Символы и знаки; к детским образовательным flash играм, урокам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6248" y="2928934"/>
            <a:ext cx="1278843" cy="96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Скачать картинки  для средней и старшей школы. Учебная программа общеобразовательной школы; изображения к разделу Символы и знаки; к авторским презентациям, флеш играм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472" y="4071942"/>
            <a:ext cx="928694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Бесплатные изображения  для средней и старшей школы. Учебная программа общеобразовательной школы; изображения к разделу Символы и знаки; к детским играм для уроков природоведения и окружающего мира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14678" y="4143380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Скачать изображения  для средней и старшей школы. Учебная программа общеобразовательной школы; изображения к разделу Символы и знаки; фото-ответы к авторским flash играм, презентациям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72198" y="4214818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Бесплатные картинки  для средней и старшей школы. Учебная программа общеобразовательной школы; изображения к разделу Символы и знаки; к детским образовательным flash играм, урокам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2910" y="5143512"/>
            <a:ext cx="951230" cy="71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 rot="10800000" flipV="1">
            <a:off x="1714480" y="5289777"/>
            <a:ext cx="857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асбест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1. Сырьевой</a:t>
            </a:r>
          </a:p>
          <a:p>
            <a:pPr algn="ctr"/>
            <a:r>
              <a:rPr lang="ru-RU" sz="6000" dirty="0" smtClean="0"/>
              <a:t>2. Энергетический</a:t>
            </a:r>
          </a:p>
          <a:p>
            <a:pPr algn="ctr"/>
            <a:r>
              <a:rPr lang="ru-RU" sz="6000" dirty="0" smtClean="0"/>
              <a:t>3. Потребительский</a:t>
            </a:r>
          </a:p>
          <a:p>
            <a:pPr algn="ctr"/>
            <a:r>
              <a:rPr lang="ru-RU" sz="6000" dirty="0" smtClean="0"/>
              <a:t>4 Экологический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Факторы  размещения химической промышленности: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b="1" dirty="0" smtClean="0"/>
              <a:t>1.  </a:t>
            </a:r>
            <a:r>
              <a:rPr lang="ru-RU" sz="3200" dirty="0" err="1" smtClean="0"/>
              <a:t>Северо</a:t>
            </a:r>
            <a:r>
              <a:rPr lang="ru-RU" sz="3200" dirty="0" smtClean="0"/>
              <a:t>- Европейская</a:t>
            </a:r>
          </a:p>
          <a:p>
            <a:pPr lvl="0"/>
            <a:r>
              <a:rPr lang="ru-RU" sz="3200" dirty="0" smtClean="0"/>
              <a:t>2. Центральная</a:t>
            </a:r>
          </a:p>
          <a:p>
            <a:pPr lvl="0"/>
            <a:r>
              <a:rPr lang="ru-RU" sz="3200" dirty="0" smtClean="0"/>
              <a:t>3. </a:t>
            </a:r>
            <a:r>
              <a:rPr lang="ru-RU" sz="3200" dirty="0" err="1" smtClean="0"/>
              <a:t>Урало</a:t>
            </a:r>
            <a:r>
              <a:rPr lang="ru-RU" sz="3200" dirty="0" smtClean="0"/>
              <a:t>- Поволжская</a:t>
            </a:r>
          </a:p>
          <a:p>
            <a:pPr lvl="0"/>
            <a:r>
              <a:rPr lang="ru-RU" sz="3200" dirty="0" smtClean="0"/>
              <a:t>4. Сибирская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Основные базы химической промышленности России: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57298"/>
            <a:ext cx="34290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620</Words>
  <Application>Microsoft Office PowerPoint</Application>
  <PresentationFormat>Экран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Химическая промышленность России</vt:lpstr>
      <vt:lpstr>План урока:</vt:lpstr>
      <vt:lpstr>Цели и задачи урока:</vt:lpstr>
      <vt:lpstr>Значение  химической промышленности</vt:lpstr>
      <vt:lpstr>Отраслевой состав химической промышленности</vt:lpstr>
      <vt:lpstr>Межотраслевые  связи  химической промышленности</vt:lpstr>
      <vt:lpstr>Сырьё для химической промышленности</vt:lpstr>
      <vt:lpstr>Факторы  размещения химической промышленности:</vt:lpstr>
      <vt:lpstr>Основные базы химической промышленности России:</vt:lpstr>
      <vt:lpstr>Презентация PowerPoint</vt:lpstr>
      <vt:lpstr>ЗАДАНИЕ № 1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 Проблема!</vt:lpstr>
      <vt:lpstr>Презентация PowerPoint</vt:lpstr>
      <vt:lpstr>Презентация PowerPoint</vt:lpstr>
      <vt:lpstr>Вопросы и задания для закрепления темы:</vt:lpstr>
      <vt:lpstr>Используемые материалы</vt:lpstr>
    </vt:vector>
  </TitlesOfParts>
  <Company>Моя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 России</dc:title>
  <dc:creator>Компьютер</dc:creator>
  <cp:lastModifiedBy>Нонна</cp:lastModifiedBy>
  <cp:revision>28</cp:revision>
  <dcterms:created xsi:type="dcterms:W3CDTF">2012-02-18T07:18:31Z</dcterms:created>
  <dcterms:modified xsi:type="dcterms:W3CDTF">2012-09-27T18:34:12Z</dcterms:modified>
</cp:coreProperties>
</file>