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356C978-4A33-44BB-9F04-1DDEE43B4EE4}" type="datetimeFigureOut">
              <a:rPr lang="ru-RU"/>
              <a:pPr>
                <a:defRPr/>
              </a:pPr>
              <a:t>21.10.2013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CBD4187-AF32-445B-9863-5FEFF34AFA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457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23744ED-26BD-4B0D-9606-FF000BFDE47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EF322-E0A0-4E22-BC1A-B02416931A37}" type="datetimeFigureOut">
              <a:rPr lang="ru-RU"/>
              <a:pPr>
                <a:defRPr/>
              </a:pPr>
              <a:t>21.10.2013</a:t>
            </a:fld>
            <a:endParaRPr lang="ru-RU"/>
          </a:p>
        </p:txBody>
      </p:sp>
      <p:sp>
        <p:nvSpPr>
          <p:cNvPr id="11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92353-6455-405A-A795-50CE5EE5DD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94B69-E30E-4072-9E42-BBEFECBE5C3F}" type="datetimeFigureOut">
              <a:rPr lang="ru-RU"/>
              <a:pPr>
                <a:defRPr/>
              </a:pPr>
              <a:t>21.10.2013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D2FFB-2025-4B0D-B510-DF66DB2E9B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17DEC-18AC-446F-8FAE-4ECBAAE64F09}" type="datetimeFigureOut">
              <a:rPr lang="ru-RU"/>
              <a:pPr>
                <a:defRPr/>
              </a:pPr>
              <a:t>21.10.2013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2E83C-7B46-4448-B55F-89D2A57B72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4B05F-93EB-4FB8-9B21-B7BD000079EC}" type="datetimeFigureOut">
              <a:rPr lang="ru-RU"/>
              <a:pPr>
                <a:defRPr/>
              </a:pPr>
              <a:t>21.10.2013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6A25C-D970-4C8B-AB44-8F63340EC3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3D442-68E5-4B22-BEEC-9D0B91B6A6BE}" type="datetimeFigureOut">
              <a:rPr lang="ru-RU"/>
              <a:pPr>
                <a:defRPr/>
              </a:pPr>
              <a:t>21.10.2013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C7074-97FC-4CA0-85EF-4B6C5EDF6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7F131-E858-44FB-A814-92AFF7FD5EE6}" type="datetimeFigureOut">
              <a:rPr lang="ru-RU"/>
              <a:pPr>
                <a:defRPr/>
              </a:pPr>
              <a:t>21.10.2013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DBC92-608E-4940-9D13-862EC54A96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C075F-A508-4D64-80D7-FB8328558AA2}" type="datetimeFigureOut">
              <a:rPr lang="ru-RU"/>
              <a:pPr>
                <a:defRPr/>
              </a:pPr>
              <a:t>21.10.2013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32B61-56C4-49B9-AE9A-E2BB91DAFC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14628-CBD4-4B1D-BE22-69B9B56F3845}" type="datetimeFigureOut">
              <a:rPr lang="ru-RU"/>
              <a:pPr>
                <a:defRPr/>
              </a:pPr>
              <a:t>21.10.2013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AE4FA-4B33-4396-AB02-8289D24EA4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AF0F8-0CFB-4222-9910-25CECBC5FB66}" type="datetimeFigureOut">
              <a:rPr lang="ru-RU"/>
              <a:pPr>
                <a:defRPr/>
              </a:pPr>
              <a:t>21.10.2013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67EAC-A382-4FE4-B48F-A0E2742CE7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35BDA-E047-4340-95A0-91DFF8C45C63}" type="datetimeFigureOut">
              <a:rPr lang="ru-RU"/>
              <a:pPr>
                <a:defRPr/>
              </a:pPr>
              <a:t>21.10.2013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027D5-7A4B-421E-B3E2-70F67C2AE0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7FE00-8882-4794-8829-1F2877EB37A3}" type="datetimeFigureOut">
              <a:rPr lang="ru-RU"/>
              <a:pPr>
                <a:defRPr/>
              </a:pPr>
              <a:t>21.10.2013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6D458-B145-4E40-970B-56314797F3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46AFADC-9ABD-46DA-9262-86CD91D41F23}" type="datetimeFigureOut">
              <a:rPr lang="ru-RU"/>
              <a:pPr>
                <a:defRPr/>
              </a:pPr>
              <a:t>21.10.2013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4EFE22E-3CDC-4242-897D-6AEA7454DD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grpSp>
          <p:nvGrpSpPr>
            <p:cNvPr id="12" name="Полилиния 11"/>
            <p:cNvGrpSpPr>
              <a:grpSpLocks/>
            </p:cNvGrpSpPr>
            <p:nvPr/>
          </p:nvGrpSpPr>
          <p:grpSpPr bwMode="auto">
            <a:xfrm>
              <a:off x="-6124" y="-10242"/>
              <a:ext cx="9137904" cy="1048512"/>
              <a:chOff x="-6096" y="-24384"/>
              <a:chExt cx="9137904" cy="1048512"/>
            </a:xfrm>
          </p:grpSpPr>
          <p:pic>
            <p:nvPicPr>
              <p:cNvPr id="1034" name="Полилиния 11"/>
              <p:cNvPicPr>
                <a:picLocks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auto">
              <a:xfrm>
                <a:off x="-6096" y="-24384"/>
                <a:ext cx="9137904" cy="1048512"/>
              </a:xfrm>
              <a:prstGeom prst="rect">
                <a:avLst/>
              </a:prstGeom>
              <a:noFill/>
            </p:spPr>
          </p:pic>
          <p:sp>
            <p:nvSpPr>
              <p:cNvPr id="1035" name="Text Box 11"/>
              <p:cNvSpPr txBox="1">
                <a:spLocks noChangeArrowheads="1"/>
              </p:cNvSpPr>
              <p:nvPr/>
            </p:nvSpPr>
            <p:spPr bwMode="auto">
              <a:xfrm rot="21435692">
                <a:off x="-29294" y="421671"/>
                <a:ext cx="0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</p:grp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9" r:id="rId3"/>
    <p:sldLayoutId id="2147483706" r:id="rId4"/>
    <p:sldLayoutId id="2147483705" r:id="rId5"/>
    <p:sldLayoutId id="2147483704" r:id="rId6"/>
    <p:sldLayoutId id="2147483703" r:id="rId7"/>
    <p:sldLayoutId id="2147483702" r:id="rId8"/>
    <p:sldLayoutId id="2147483710" r:id="rId9"/>
    <p:sldLayoutId id="2147483701" r:id="rId10"/>
    <p:sldLayoutId id="2147483700" r:id="rId11"/>
  </p:sldLayoutIdLst>
  <p:transition>
    <p:pull dir="d"/>
  </p:transition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sher.ru/images10/redkie-vidy-oblakov/big/1.jpg" TargetMode="External"/><Relationship Id="rId2" Type="http://schemas.openxmlformats.org/officeDocument/2006/relationships/hyperlink" Target="http://www.fresher.ru/2012/04/04/redkie-vidy-oblakov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allforchildren.ru/why/whatis66.php" TargetMode="External"/><Relationship Id="rId4" Type="http://schemas.openxmlformats.org/officeDocument/2006/relationships/hyperlink" Target="http://www.fresher.ru/images10/redkie-vidy-oblakov/big/10.jpg" TargetMode="Externa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resher.ru/images10/redkie-vidy-oblakov/big/25.jpg" TargetMode="External"/><Relationship Id="rId3" Type="http://schemas.openxmlformats.org/officeDocument/2006/relationships/hyperlink" Target="http://www.fresher.ru/images10/redkie-vidy-oblakov/big/17.jpg" TargetMode="External"/><Relationship Id="rId7" Type="http://schemas.openxmlformats.org/officeDocument/2006/relationships/hyperlink" Target="http://www.fresher.ru/images10/redkie-vidy-oblakov/big/24.jpg" TargetMode="External"/><Relationship Id="rId2" Type="http://schemas.openxmlformats.org/officeDocument/2006/relationships/hyperlink" Target="http://www.fresher.ru/images10/redkie-vidy-oblakov/big/14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fresher.ru/images10/redkie-vidy-oblakov/big/22.jpg" TargetMode="External"/><Relationship Id="rId5" Type="http://schemas.openxmlformats.org/officeDocument/2006/relationships/hyperlink" Target="http://www.fresher.ru/images10/redkie-vidy-oblakov/big/19.jpg" TargetMode="External"/><Relationship Id="rId10" Type="http://schemas.openxmlformats.org/officeDocument/2006/relationships/hyperlink" Target="http://www.fresher.ru/images10/redkie-vidy-oblakov/big/33.jpg" TargetMode="External"/><Relationship Id="rId4" Type="http://schemas.openxmlformats.org/officeDocument/2006/relationships/hyperlink" Target="http://www.fresher.ru/2012/04/04/redkie-vidy-oblakov/" TargetMode="External"/><Relationship Id="rId9" Type="http://schemas.openxmlformats.org/officeDocument/2006/relationships/hyperlink" Target="http://www.fresher.ru/images10/redkie-vidy-oblakov/big/30.jpg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sher.ru/images10/redkie-vidy-oblakov/big/37.jpg" TargetMode="External"/><Relationship Id="rId7" Type="http://schemas.openxmlformats.org/officeDocument/2006/relationships/hyperlink" Target="http://www.fresher.ru/images10/redkie-vidy-oblakov/big/16.jpg" TargetMode="External"/><Relationship Id="rId2" Type="http://schemas.openxmlformats.org/officeDocument/2006/relationships/hyperlink" Target="http://www.fresher.ru/images10/redkie-vidy-oblakov/big/35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fresher.ru/images10/redkie-vidy-oblakov/big/41.jpg" TargetMode="External"/><Relationship Id="rId5" Type="http://schemas.openxmlformats.org/officeDocument/2006/relationships/hyperlink" Target="http://www.fresher.ru/images10/redkie-vidy-oblakov/big/38.jpg" TargetMode="External"/><Relationship Id="rId4" Type="http://schemas.openxmlformats.org/officeDocument/2006/relationships/hyperlink" Target="http://www.fresher.ru/2012/04/04/redkie-vidy-oblakov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Заголовок 11"/>
          <p:cNvPicPr>
            <a:picLocks noGrp="1" noChangeArrowheads="1"/>
          </p:cNvPicPr>
          <p:nvPr>
            <p:ph type="ctr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658813" y="706438"/>
            <a:ext cx="8253412" cy="1933575"/>
          </a:xfrm>
        </p:spPr>
      </p:pic>
      <p:sp>
        <p:nvSpPr>
          <p:cNvPr id="13" name="Подзаголовок 1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2843213"/>
          </a:xfrm>
        </p:spPr>
        <p:txBody>
          <a:bodyPr>
            <a:normAutofit/>
          </a:bodyPr>
          <a:lstStyle/>
          <a:p>
            <a:pPr marR="0">
              <a:lnSpc>
                <a:spcPct val="90000"/>
              </a:lnSpc>
            </a:pPr>
            <a:endParaRPr lang="ru-RU" smtClean="0"/>
          </a:p>
          <a:p>
            <a:pPr marR="0">
              <a:lnSpc>
                <a:spcPct val="90000"/>
              </a:lnSpc>
            </a:pPr>
            <a:endParaRPr lang="ru-RU" smtClean="0"/>
          </a:p>
          <a:p>
            <a:pPr marR="0">
              <a:lnSpc>
                <a:spcPct val="90000"/>
              </a:lnSpc>
            </a:pPr>
            <a:endParaRPr lang="ru-RU" smtClean="0"/>
          </a:p>
          <a:p>
            <a:pPr marR="0">
              <a:lnSpc>
                <a:spcPct val="90000"/>
              </a:lnSpc>
            </a:pPr>
            <a:r>
              <a:rPr lang="ru-RU" smtClean="0"/>
              <a:t>Шамсиева Гульназ Миннегараевна</a:t>
            </a:r>
          </a:p>
          <a:p>
            <a:pPr marR="0">
              <a:lnSpc>
                <a:spcPct val="90000"/>
              </a:lnSpc>
            </a:pPr>
            <a:r>
              <a:rPr lang="ru-RU" smtClean="0"/>
              <a:t>учитель географии </a:t>
            </a:r>
          </a:p>
          <a:p>
            <a:pPr marR="0">
              <a:lnSpc>
                <a:spcPct val="90000"/>
              </a:lnSpc>
            </a:pPr>
            <a:r>
              <a:rPr lang="ru-RU" smtClean="0"/>
              <a:t>МБОУ «ООШ села Уразаево»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4"/>
          <p:cNvSpPr>
            <a:spLocks noGrp="1"/>
          </p:cNvSpPr>
          <p:nvPr>
            <p:ph type="title"/>
          </p:nvPr>
        </p:nvSpPr>
        <p:spPr>
          <a:xfrm>
            <a:off x="685800" y="0"/>
            <a:ext cx="8101013" cy="1928813"/>
          </a:xfrm>
        </p:spPr>
        <p:txBody>
          <a:bodyPr/>
          <a:lstStyle/>
          <a:p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Серебристые (ночные светящиеся)     облака</a:t>
            </a:r>
            <a:br>
              <a:rPr lang="ru-RU" sz="4000" smtClean="0">
                <a:latin typeface="Times New Roman" pitchFamily="18" charset="0"/>
                <a:cs typeface="Times New Roman" pitchFamily="18" charset="0"/>
              </a:rPr>
            </a:br>
            <a:endParaRPr lang="ru-RU" sz="4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Текст 6"/>
          <p:cNvSpPr>
            <a:spLocks noGrp="1"/>
          </p:cNvSpPr>
          <p:nvPr>
            <p:ph type="body" idx="2"/>
          </p:nvPr>
        </p:nvSpPr>
        <p:spPr>
          <a:xfrm>
            <a:off x="285750" y="1357313"/>
            <a:ext cx="3143250" cy="4891087"/>
          </a:xfrm>
        </p:spPr>
        <p:txBody>
          <a:bodyPr/>
          <a:lstStyle/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Серебристые облака — самые высокие облачные образования, появляющиеся на высотах 75-95 км. 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Наблюдать серебристые облака можно лишь в летние месяцы: в Северном полушарии в июне-июле, в Южном полушарии в конце декабря и в январе.</a:t>
            </a:r>
          </a:p>
          <a:p>
            <a:endParaRPr lang="ru-RU" sz="24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5" name="Содержимое 7" descr="сереб обл..jpg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575050" y="2178050"/>
            <a:ext cx="5111750" cy="3568700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4"/>
          <p:cNvSpPr>
            <a:spLocks noGrp="1"/>
          </p:cNvSpPr>
          <p:nvPr>
            <p:ph type="title"/>
          </p:nvPr>
        </p:nvSpPr>
        <p:spPr>
          <a:xfrm>
            <a:off x="685800" y="1000125"/>
            <a:ext cx="7672388" cy="1143000"/>
          </a:xfrm>
        </p:spPr>
        <p:txBody>
          <a:bodyPr/>
          <a:lstStyle/>
          <a:p>
            <a:r>
              <a:rPr lang="ru-RU" sz="4000" i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Эффект Fallstreak в перисто- кучевых облаках</a:t>
            </a:r>
            <a:br>
              <a:rPr lang="ru-RU" sz="4000" smtClean="0">
                <a:latin typeface="Times New Roman" pitchFamily="18" charset="0"/>
                <a:cs typeface="Times New Roman" pitchFamily="18" charset="0"/>
              </a:rPr>
            </a:br>
            <a:endParaRPr lang="ru-RU" sz="4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2" name="Текст 6"/>
          <p:cNvSpPr>
            <a:spLocks noGrp="1"/>
          </p:cNvSpPr>
          <p:nvPr>
            <p:ph type="body" idx="2"/>
          </p:nvPr>
        </p:nvSpPr>
        <p:spPr>
          <a:xfrm>
            <a:off x="357188" y="1676400"/>
            <a:ext cx="3643312" cy="4181475"/>
          </a:xfrm>
        </p:spPr>
        <p:txBody>
          <a:bodyPr/>
          <a:lstStyle/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Этот редкий эффект можно наблюдать в перисто-кучевых облаках — большой круговой разрыв, который называют Fallstreak.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Такие «дыры» в облаках образуются, когда температура воды в них ниже нуля, но она еще не замерзла. </a:t>
            </a:r>
          </a:p>
        </p:txBody>
      </p:sp>
      <p:pic>
        <p:nvPicPr>
          <p:cNvPr id="25603" name="Содержимое 7" descr="эффектё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000500" y="2000250"/>
            <a:ext cx="4941888" cy="3429000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685800" y="714375"/>
            <a:ext cx="6743700" cy="962025"/>
          </a:xfrm>
        </p:spPr>
        <p:txBody>
          <a:bodyPr/>
          <a:lstStyle/>
          <a:p>
            <a:r>
              <a:rPr lang="ru-RU" sz="4000" i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Вымеобразные облака</a:t>
            </a:r>
            <a:br>
              <a:rPr lang="ru-RU" sz="4000" smtClean="0">
                <a:latin typeface="Times New Roman" pitchFamily="18" charset="0"/>
                <a:cs typeface="Times New Roman" pitchFamily="18" charset="0"/>
              </a:rPr>
            </a:br>
            <a:endParaRPr lang="ru-RU" sz="4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6" name="Текст 3"/>
          <p:cNvSpPr>
            <a:spLocks noGrp="1"/>
          </p:cNvSpPr>
          <p:nvPr>
            <p:ph type="body" idx="2"/>
          </p:nvPr>
        </p:nvSpPr>
        <p:spPr>
          <a:xfrm>
            <a:off x="214313" y="1676400"/>
            <a:ext cx="3214687" cy="4572000"/>
          </a:xfrm>
        </p:spPr>
        <p:txBody>
          <a:bodyPr/>
          <a:lstStyle/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Эти облака имеют необычную ячеистую форму. Встречаются редко и преимущественно в тропических широтах, т.к. они связаны с образованием тропических циклонов.</a:t>
            </a:r>
          </a:p>
          <a:p>
            <a:endParaRPr lang="ru-RU" sz="24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7" name="Содержимое 4" descr="вымя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643313" y="1857375"/>
            <a:ext cx="5111750" cy="3571875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600950" cy="1162050"/>
          </a:xfrm>
        </p:spPr>
        <p:txBody>
          <a:bodyPr/>
          <a:lstStyle/>
          <a:p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Волнистые облака</a:t>
            </a:r>
            <a:br>
              <a:rPr lang="ru-RU" sz="4000" smtClean="0">
                <a:latin typeface="Times New Roman" pitchFamily="18" charset="0"/>
                <a:cs typeface="Times New Roman" pitchFamily="18" charset="0"/>
              </a:rPr>
            </a:br>
            <a:endParaRPr lang="ru-RU" sz="4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7651" name="Содержимое 4" descr="волнистые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14375" y="1214438"/>
            <a:ext cx="7715250" cy="5018087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>
          <a:xfrm>
            <a:off x="785813" y="514350"/>
            <a:ext cx="7286625" cy="1162050"/>
          </a:xfrm>
        </p:spPr>
        <p:txBody>
          <a:bodyPr/>
          <a:lstStyle/>
          <a:p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Радужность в облаке</a:t>
            </a:r>
            <a:br>
              <a:rPr lang="ru-RU" sz="4000" smtClean="0">
                <a:latin typeface="Times New Roman" pitchFamily="18" charset="0"/>
                <a:cs typeface="Times New Roman" pitchFamily="18" charset="0"/>
              </a:rPr>
            </a:br>
            <a:endParaRPr lang="ru-RU" sz="4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Текст 3"/>
          <p:cNvSpPr>
            <a:spLocks noGrp="1"/>
          </p:cNvSpPr>
          <p:nvPr>
            <p:ph type="body" idx="2"/>
          </p:nvPr>
        </p:nvSpPr>
        <p:spPr>
          <a:xfrm>
            <a:off x="214313" y="1214438"/>
            <a:ext cx="3571875" cy="5033962"/>
          </a:xfrm>
        </p:spPr>
        <p:txBody>
          <a:bodyPr/>
          <a:lstStyle/>
          <a:p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Когда солнечный свет сталкивается с маленькими каплями воды или кристаллами льда в облаке, имеющими разный размер, преломление света вызывает гамму цветов, которая называется радужностью.</a:t>
            </a:r>
          </a:p>
        </p:txBody>
      </p:sp>
      <p:pic>
        <p:nvPicPr>
          <p:cNvPr id="28675" name="Содержимое 4" descr="радужность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071938" y="1643063"/>
            <a:ext cx="4589462" cy="3714750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672388" cy="1162050"/>
          </a:xfrm>
        </p:spPr>
        <p:txBody>
          <a:bodyPr/>
          <a:lstStyle/>
          <a:p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Выступающие облака</a:t>
            </a:r>
            <a:br>
              <a:rPr lang="ru-RU" sz="4000" smtClean="0">
                <a:latin typeface="Times New Roman" pitchFamily="18" charset="0"/>
                <a:cs typeface="Times New Roman" pitchFamily="18" charset="0"/>
              </a:rPr>
            </a:br>
            <a:endParaRPr lang="ru-RU" sz="4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8" name="Текст 3"/>
          <p:cNvSpPr>
            <a:spLocks noGrp="1"/>
          </p:cNvSpPr>
          <p:nvPr>
            <p:ph type="body" idx="2"/>
          </p:nvPr>
        </p:nvSpPr>
        <p:spPr>
          <a:xfrm>
            <a:off x="285750" y="1143000"/>
            <a:ext cx="3429000" cy="5214938"/>
          </a:xfrm>
        </p:spPr>
        <p:txBody>
          <a:bodyPr/>
          <a:lstStyle/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Выступающие облака  производят сильное впечатление. Их обычно можно увидеть перед грозой, хотя они могут предшествовать и фронту относительно холодного воздуха.Выступающие облака 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похожи на грозовой воротник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, но отличаются от них, так как всегда связаны с большой облачной системой, скрытой вверху.</a:t>
            </a:r>
          </a:p>
          <a:p>
            <a:endParaRPr lang="ru-RU" sz="24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9" name="Содержимое 4" descr="выступающие обл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786188" y="1643063"/>
            <a:ext cx="5033962" cy="3786187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5743575" cy="1162050"/>
          </a:xfrm>
        </p:spPr>
        <p:txBody>
          <a:bodyPr/>
          <a:lstStyle/>
          <a:p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Огненные облака</a:t>
            </a:r>
            <a:br>
              <a:rPr lang="ru-RU" sz="4000" smtClean="0">
                <a:latin typeface="Times New Roman" pitchFamily="18" charset="0"/>
                <a:cs typeface="Times New Roman" pitchFamily="18" charset="0"/>
              </a:rPr>
            </a:br>
            <a:endParaRPr lang="ru-RU" sz="4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2" name="Текст 3"/>
          <p:cNvSpPr>
            <a:spLocks noGrp="1"/>
          </p:cNvSpPr>
          <p:nvPr>
            <p:ph type="body" idx="2"/>
          </p:nvPr>
        </p:nvSpPr>
        <p:spPr>
          <a:xfrm>
            <a:off x="357188" y="1357313"/>
            <a:ext cx="3071812" cy="4891087"/>
          </a:xfrm>
        </p:spPr>
        <p:txBody>
          <a:bodyPr/>
          <a:lstStyle/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Огненные облака или пирокумулюс  образуются во время интенсивного нагрева воздуха у поверхности земли.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Такой вид облаков может возникнуть при лесных пожарах, извержении вулкана, атомном взрыве.</a:t>
            </a:r>
          </a:p>
          <a:p>
            <a:endParaRPr lang="ru-RU" sz="24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23" name="Содержимое 4" descr="огнен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786188" y="2000250"/>
            <a:ext cx="4897437" cy="3429000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529513" cy="1162050"/>
          </a:xfrm>
        </p:spPr>
        <p:txBody>
          <a:bodyPr/>
          <a:lstStyle/>
          <a:p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Лучевые облака</a:t>
            </a:r>
            <a:br>
              <a:rPr lang="ru-RU" sz="4000" smtClean="0">
                <a:latin typeface="Times New Roman" pitchFamily="18" charset="0"/>
                <a:cs typeface="Times New Roman" pitchFamily="18" charset="0"/>
              </a:rPr>
            </a:br>
            <a:endParaRPr lang="ru-RU" sz="4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6" name="Текст 3"/>
          <p:cNvSpPr>
            <a:spLocks noGrp="1"/>
          </p:cNvSpPr>
          <p:nvPr>
            <p:ph type="body" idx="2"/>
          </p:nvPr>
        </p:nvSpPr>
        <p:spPr>
          <a:xfrm>
            <a:off x="285750" y="1285875"/>
            <a:ext cx="3286125" cy="4962525"/>
          </a:xfrm>
        </p:spPr>
        <p:txBody>
          <a:bodyPr/>
          <a:lstStyle/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Лучевые облака были обнаружены в 1960 годах. Их название происходит от греческого слова «луч» и связано с их радиальной структурой. Их размеры могут доходить до 300 километров в диаметре, поэтому их можно увидеть только со спутника. </a:t>
            </a:r>
          </a:p>
          <a:p>
            <a:endParaRPr lang="ru-RU" sz="24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7" name="Содержимое 4" descr="лучевые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06875" y="1428750"/>
            <a:ext cx="4184650" cy="4429125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xfrm>
            <a:off x="642938" y="0"/>
            <a:ext cx="8001000" cy="1676400"/>
          </a:xfrm>
        </p:spPr>
        <p:txBody>
          <a:bodyPr/>
          <a:lstStyle/>
          <a:p>
            <a:r>
              <a:rPr lang="ru-RU" sz="4000" i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Полярные стратосферные облака</a:t>
            </a:r>
            <a:br>
              <a:rPr lang="ru-RU" sz="4000" smtClean="0">
                <a:latin typeface="Times New Roman" pitchFamily="18" charset="0"/>
                <a:cs typeface="Times New Roman" pitchFamily="18" charset="0"/>
              </a:rPr>
            </a:br>
            <a:endParaRPr lang="ru-RU" sz="4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0" name="Текст 3"/>
          <p:cNvSpPr>
            <a:spLocks noGrp="1"/>
          </p:cNvSpPr>
          <p:nvPr>
            <p:ph type="body" idx="2"/>
          </p:nvPr>
        </p:nvSpPr>
        <p:spPr>
          <a:xfrm>
            <a:off x="428625" y="1285875"/>
            <a:ext cx="3000375" cy="4962525"/>
          </a:xfrm>
        </p:spPr>
        <p:txBody>
          <a:bodyPr/>
          <a:lstStyle/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Полярные стратосферные облака или перламутровые облака формируются на высотах от 15 до 25 км в холодных областях стратосферы (температура ниже –80С).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Появляются этот вид облаков очень редко.  </a:t>
            </a:r>
          </a:p>
        </p:txBody>
      </p:sp>
      <p:pic>
        <p:nvPicPr>
          <p:cNvPr id="32771" name="Содержимое 4" descr="полярные стратосферные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143375" y="1357313"/>
            <a:ext cx="4360863" cy="4291012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6886575" cy="1162050"/>
          </a:xfrm>
        </p:spPr>
        <p:txBody>
          <a:bodyPr/>
          <a:lstStyle/>
          <a:p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Облако-шапка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33794" name="Текст 3"/>
          <p:cNvSpPr>
            <a:spLocks noGrp="1"/>
          </p:cNvSpPr>
          <p:nvPr>
            <p:ph type="body" idx="2"/>
          </p:nvPr>
        </p:nvSpPr>
        <p:spPr>
          <a:xfrm>
            <a:off x="214313" y="1357313"/>
            <a:ext cx="3214687" cy="4891087"/>
          </a:xfrm>
        </p:spPr>
        <p:txBody>
          <a:bodyPr/>
          <a:lstStyle/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Это небольшие, быстро меняющие форму горизонтальные, высоко-слоистые облака, которые обычно находятся выше кучевых и кучево-дождевых облаков. Облако-шапка может образоваться над облаком из пепла или огненного облака  во время извержения вулкана.</a:t>
            </a:r>
          </a:p>
          <a:p>
            <a:endParaRPr lang="ru-RU" sz="2400" smtClean="0"/>
          </a:p>
        </p:txBody>
      </p:sp>
      <p:pic>
        <p:nvPicPr>
          <p:cNvPr id="33795" name="Содержимое 4" descr="шапка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75050" y="1881188"/>
            <a:ext cx="5111750" cy="4162425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6886575" cy="1200150"/>
          </a:xfrm>
        </p:spPr>
        <p:txBody>
          <a:bodyPr/>
          <a:lstStyle/>
          <a:p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ЧТО ТАКОЕ ОБЛАКО</a:t>
            </a:r>
            <a:r>
              <a:rPr lang="ru-RU" sz="4000" smtClean="0"/>
              <a:t>?</a:t>
            </a:r>
          </a:p>
        </p:txBody>
      </p:sp>
      <p:sp>
        <p:nvSpPr>
          <p:cNvPr id="15362" name="Текст 3"/>
          <p:cNvSpPr>
            <a:spLocks noGrp="1"/>
          </p:cNvSpPr>
          <p:nvPr>
            <p:ph type="body" idx="2"/>
          </p:nvPr>
        </p:nvSpPr>
        <p:spPr>
          <a:xfrm>
            <a:off x="214313" y="1676400"/>
            <a:ext cx="3214687" cy="4572000"/>
          </a:xfrm>
        </p:spPr>
        <p:txBody>
          <a:bodyPr/>
          <a:lstStyle/>
          <a:p>
            <a:endParaRPr lang="ru-RU" sz="2400" smtClean="0"/>
          </a:p>
          <a:p>
            <a:endParaRPr lang="ru-RU" sz="2400" smtClean="0"/>
          </a:p>
          <a:p>
            <a:r>
              <a:rPr lang="ru-RU" sz="2400" smtClean="0"/>
              <a:t>Это мельчайшие капли воды или кристаллики льда, взвешенные в атмосфере и видимые на небе с поверхности земли. </a:t>
            </a:r>
          </a:p>
        </p:txBody>
      </p:sp>
      <p:pic>
        <p:nvPicPr>
          <p:cNvPr id="15363" name="Содержимое 6" descr="922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643313" y="2214563"/>
            <a:ext cx="5111750" cy="3335337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529513" cy="1162050"/>
          </a:xfrm>
        </p:spPr>
        <p:txBody>
          <a:bodyPr/>
          <a:lstStyle/>
          <a:p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Утренняя глория</a:t>
            </a:r>
            <a:br>
              <a:rPr lang="ru-RU" sz="4000" smtClean="0">
                <a:latin typeface="Times New Roman" pitchFamily="18" charset="0"/>
                <a:cs typeface="Times New Roman" pitchFamily="18" charset="0"/>
              </a:rPr>
            </a:br>
            <a:endParaRPr lang="ru-RU" sz="4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8" name="Текст 3"/>
          <p:cNvSpPr>
            <a:spLocks noGrp="1"/>
          </p:cNvSpPr>
          <p:nvPr>
            <p:ph type="body" idx="2"/>
          </p:nvPr>
        </p:nvSpPr>
        <p:spPr>
          <a:xfrm>
            <a:off x="214313" y="1143000"/>
            <a:ext cx="3214687" cy="5143500"/>
          </a:xfrm>
        </p:spPr>
        <p:txBody>
          <a:bodyPr/>
          <a:lstStyle/>
          <a:p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Это странные, длинные горизонтальные облака, похожие на вращающиеся трубы: до 1 000 км в длину, от 1 до 2 км в высоту. Они находятся всего от 100 до 200 метров над землей и могут двигаться со скоростью до 60 км/час.</a:t>
            </a:r>
          </a:p>
        </p:txBody>
      </p:sp>
      <p:pic>
        <p:nvPicPr>
          <p:cNvPr id="34819" name="Содержимое 4" descr="утрення глория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643313" y="1785938"/>
            <a:ext cx="5111750" cy="3643312"/>
          </a:xfr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5886450" cy="1162050"/>
          </a:xfrm>
        </p:spPr>
        <p:txBody>
          <a:bodyPr/>
          <a:lstStyle/>
          <a:p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Шероховатые волны 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35842" name="Текст 3"/>
          <p:cNvSpPr>
            <a:spLocks noGrp="1"/>
          </p:cNvSpPr>
          <p:nvPr>
            <p:ph type="body" idx="2"/>
          </p:nvPr>
        </p:nvSpPr>
        <p:spPr>
          <a:xfrm>
            <a:off x="214313" y="1357313"/>
            <a:ext cx="3214687" cy="4891087"/>
          </a:xfrm>
        </p:spPr>
        <p:txBody>
          <a:bodyPr/>
          <a:lstStyle/>
          <a:p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Лишь в 2009 году было предложено выделить это необычное погодное явление в отдельный вид облаков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С виду это самые зловещие и дьявольские облака. Они похожи на бурлящее море, темную, причудливо «помятую» поверхность</a:t>
            </a:r>
          </a:p>
          <a:p>
            <a:endParaRPr lang="ru-RU" sz="2400" smtClean="0"/>
          </a:p>
        </p:txBody>
      </p:sp>
      <p:pic>
        <p:nvPicPr>
          <p:cNvPr id="35843" name="Содержимое 4" descr="шереховё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643313" y="2214563"/>
            <a:ext cx="5111750" cy="3325812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428625"/>
            <a:ext cx="7772400" cy="5715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Интернет - ресурсы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6" name="Текст 5"/>
          <p:cNvSpPr>
            <a:spLocks noGrp="1"/>
          </p:cNvSpPr>
          <p:nvPr>
            <p:ph type="body" idx="4294967295"/>
          </p:nvPr>
        </p:nvSpPr>
        <p:spPr>
          <a:xfrm>
            <a:off x="0" y="1000125"/>
            <a:ext cx="7772400" cy="5572125"/>
          </a:xfrm>
        </p:spPr>
        <p:txBody>
          <a:bodyPr/>
          <a:lstStyle/>
          <a:p>
            <a:r>
              <a:rPr lang="ru-RU" sz="2400" smtClean="0"/>
              <a:t>Перистые –</a:t>
            </a:r>
            <a:r>
              <a:rPr lang="en-US" sz="2400" smtClean="0">
                <a:hlinkClick r:id="rId2"/>
              </a:rPr>
              <a:t>http://www.fresher.ru/2012/04/04/redkie-vidy-oblakov/</a:t>
            </a:r>
            <a:endParaRPr lang="ru-RU" sz="2400" smtClean="0"/>
          </a:p>
          <a:p>
            <a:r>
              <a:rPr lang="tt-RU" sz="2400" smtClean="0"/>
              <a:t>Слоистые –</a:t>
            </a:r>
            <a:r>
              <a:rPr lang="en-US" sz="2400" smtClean="0">
                <a:hlinkClick r:id="rId2"/>
              </a:rPr>
              <a:t>http://www.fresher.ru/2012/04/04/redkie-vidy-oblakov/</a:t>
            </a:r>
            <a:endParaRPr lang="tt-RU" sz="2400" smtClean="0"/>
          </a:p>
          <a:p>
            <a:r>
              <a:rPr lang="tt-RU" sz="2400" smtClean="0"/>
              <a:t>Слоисто – кучевые -</a:t>
            </a:r>
            <a:r>
              <a:rPr lang="en-US" sz="2400" smtClean="0">
                <a:hlinkClick r:id="rId2"/>
              </a:rPr>
              <a:t> http://www.fresher.ru/2012/04/04/redkie-vidy-oblakov/</a:t>
            </a:r>
            <a:endParaRPr lang="tt-RU" sz="2400" smtClean="0"/>
          </a:p>
          <a:p>
            <a:r>
              <a:rPr lang="tt-RU" sz="2400" smtClean="0"/>
              <a:t>Кучевые-</a:t>
            </a:r>
            <a:r>
              <a:rPr lang="en-US" sz="2400" smtClean="0">
                <a:hlinkClick r:id="rId2"/>
              </a:rPr>
              <a:t> http://www.fresher.ru/2012/04/04/redkie-vidy-oblakov/</a:t>
            </a:r>
            <a:endParaRPr lang="tt-RU" sz="2400" smtClean="0"/>
          </a:p>
          <a:p>
            <a:r>
              <a:rPr lang="tt-RU" sz="2400" smtClean="0"/>
              <a:t>Грозовой воротник-</a:t>
            </a:r>
            <a:r>
              <a:rPr lang="en-US" sz="2400" smtClean="0">
                <a:hlinkClick r:id="rId3"/>
              </a:rPr>
              <a:t>http://www.fresher.ru/images10/redkie-vidy-oblakov/big/1.jpg</a:t>
            </a:r>
            <a:endParaRPr lang="tt-RU" sz="2400" smtClean="0"/>
          </a:p>
          <a:p>
            <a:r>
              <a:rPr lang="tt-RU" sz="2400" smtClean="0"/>
              <a:t>Лентикулярное –</a:t>
            </a:r>
          </a:p>
          <a:p>
            <a:r>
              <a:rPr lang="en-US" sz="2400" smtClean="0">
                <a:hlinkClick r:id="rId4"/>
              </a:rPr>
              <a:t>http://www.fresher.ru/images10/redkie-vidy-oblakov/big/10.jpg</a:t>
            </a:r>
            <a:endParaRPr lang="en-US" sz="2400" smtClean="0"/>
          </a:p>
          <a:p>
            <a:pPr>
              <a:buFont typeface="Wingdings 2" pitchFamily="18" charset="2"/>
              <a:buNone/>
            </a:pPr>
            <a:endParaRPr lang="tt-RU" sz="2400" smtClean="0"/>
          </a:p>
          <a:p>
            <a:endParaRPr lang="ru-RU" sz="2400" smtClean="0"/>
          </a:p>
          <a:p>
            <a:endParaRPr lang="ru-RU" sz="2400" smtClean="0"/>
          </a:p>
        </p:txBody>
      </p:sp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0" y="0"/>
            <a:ext cx="91440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1200">
              <a:ea typeface="Times New Roman" pitchFamily="18" charset="0"/>
              <a:cs typeface="Arial" charset="0"/>
              <a:hlinkClick r:id="rId5"/>
            </a:endParaRPr>
          </a:p>
          <a:p>
            <a:endParaRPr lang="ru-RU" sz="1200">
              <a:ea typeface="Times New Roman" pitchFamily="18" charset="0"/>
              <a:cs typeface="Arial" charset="0"/>
              <a:hlinkClick r:id="rId5"/>
            </a:endParaRPr>
          </a:p>
          <a:p>
            <a:endParaRPr lang="ru-RU" sz="1200">
              <a:ea typeface="Times New Roman" pitchFamily="18" charset="0"/>
              <a:cs typeface="Arial" charset="0"/>
              <a:hlinkClick r:id="rId5"/>
            </a:endParaRPr>
          </a:p>
          <a:p>
            <a:endParaRPr lang="ru-RU" sz="1200">
              <a:ea typeface="Times New Roman" pitchFamily="18" charset="0"/>
              <a:cs typeface="Arial" charset="0"/>
              <a:hlinkClick r:id="rId5"/>
            </a:endParaRPr>
          </a:p>
          <a:p>
            <a:endParaRPr lang="ru-RU" sz="1200">
              <a:ea typeface="Times New Roman" pitchFamily="18" charset="0"/>
              <a:cs typeface="Arial" charset="0"/>
              <a:hlinkClick r:id="rId5"/>
            </a:endParaRPr>
          </a:p>
          <a:p>
            <a:endParaRPr lang="ru-RU" sz="1200">
              <a:ea typeface="Times New Roman" pitchFamily="18" charset="0"/>
              <a:cs typeface="Arial" charset="0"/>
              <a:hlinkClick r:id="rId5"/>
            </a:endParaRPr>
          </a:p>
          <a:p>
            <a:endParaRPr lang="ru-RU" sz="1200">
              <a:ea typeface="Times New Roman" pitchFamily="18" charset="0"/>
              <a:cs typeface="Arial" charset="0"/>
              <a:hlinkClick r:id="rId5"/>
            </a:endParaRPr>
          </a:p>
          <a:p>
            <a:endParaRPr lang="ru-RU" sz="1200">
              <a:ea typeface="Times New Roman" pitchFamily="18" charset="0"/>
              <a:cs typeface="Arial" charset="0"/>
              <a:hlinkClick r:id="rId5"/>
            </a:endParaRPr>
          </a:p>
          <a:p>
            <a:endParaRPr lang="ru-RU" sz="1200">
              <a:ea typeface="Times New Roman" pitchFamily="18" charset="0"/>
              <a:cs typeface="Arial" charset="0"/>
              <a:hlinkClick r:id="rId5"/>
            </a:endParaRPr>
          </a:p>
          <a:p>
            <a:endParaRPr lang="ru-RU" sz="1200">
              <a:ea typeface="Times New Roman" pitchFamily="18" charset="0"/>
              <a:cs typeface="Arial" charset="0"/>
              <a:hlinkClick r:id="rId5"/>
            </a:endParaRPr>
          </a:p>
          <a:p>
            <a:endParaRPr lang="ru-RU" sz="1200">
              <a:ea typeface="Times New Roman" pitchFamily="18" charset="0"/>
              <a:cs typeface="Arial" charset="0"/>
              <a:hlinkClick r:id="rId5"/>
            </a:endParaRPr>
          </a:p>
          <a:p>
            <a:endParaRPr lang="ru-RU" sz="1200">
              <a:ea typeface="Times New Roman" pitchFamily="18" charset="0"/>
              <a:cs typeface="Arial" charset="0"/>
              <a:hlinkClick r:id="rId5"/>
            </a:endParaRPr>
          </a:p>
          <a:p>
            <a:endParaRPr lang="ru-RU" sz="1200">
              <a:ea typeface="Times New Roman" pitchFamily="18" charset="0"/>
              <a:cs typeface="Arial" charset="0"/>
              <a:hlinkClick r:id="rId5"/>
            </a:endParaRPr>
          </a:p>
          <a:p>
            <a:endParaRPr lang="ru-RU" sz="1200">
              <a:ea typeface="Times New Roman" pitchFamily="18" charset="0"/>
              <a:cs typeface="Arial" charset="0"/>
              <a:hlinkClick r:id="rId5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0" y="571500"/>
            <a:ext cx="7772400" cy="6000750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еребристые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dirty="0" smtClean="0">
                <a:hlinkClick r:id="rId2"/>
              </a:rPr>
              <a:t>http://www.fresher.ru/images10/redkie-vidy-oblakov/big/14.jpg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Эффект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Fallstreak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перисто- кучевых облаках –</a:t>
            </a:r>
            <a:r>
              <a:rPr lang="en-US" dirty="0" smtClean="0">
                <a:hlinkClick r:id="rId3"/>
              </a:rPr>
              <a:t>http://www.fresher.ru/images10/redkie-vidy-oblakov/big/17.jpg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Вымеобразные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облака -</a:t>
            </a:r>
            <a:r>
              <a:rPr lang="en-US" dirty="0" smtClean="0">
                <a:hlinkClick r:id="rId4"/>
              </a:rPr>
              <a:t> </a:t>
            </a:r>
            <a:r>
              <a:rPr lang="en-US" dirty="0" smtClean="0">
                <a:hlinkClick r:id="rId5"/>
              </a:rPr>
              <a:t>http://www.fresher.ru/images10/redkie-vidy-oblakov/big/19.jpg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Волнистые облака – </a:t>
            </a:r>
            <a:r>
              <a:rPr lang="en-US" dirty="0" smtClean="0">
                <a:hlinkClick r:id="rId6"/>
              </a:rPr>
              <a:t>http://www.fresher.ru/images10/redkie-vidy-oblakov/big/22.jpg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Радужность в облаке -</a:t>
            </a:r>
            <a:r>
              <a:rPr lang="en-US" dirty="0" smtClean="0">
                <a:hlinkClick r:id="rId4"/>
              </a:rPr>
              <a:t> </a:t>
            </a:r>
            <a:r>
              <a:rPr lang="en-US" dirty="0" smtClean="0">
                <a:hlinkClick r:id="rId7"/>
              </a:rPr>
              <a:t>http://www.fresher.ru/images10/redkie-vidy-oblakov/big/24.jpg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Выступающие облака -</a:t>
            </a:r>
            <a:r>
              <a:rPr lang="en-US" dirty="0" smtClean="0">
                <a:hlinkClick r:id="rId4"/>
              </a:rPr>
              <a:t> </a:t>
            </a:r>
            <a:r>
              <a:rPr lang="en-US" dirty="0" smtClean="0">
                <a:hlinkClick r:id="rId8"/>
              </a:rPr>
              <a:t>http://www.fresher.ru/images10/redkie-vidy-oblakov/big/25.jpg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Огненные облака –</a:t>
            </a:r>
            <a:r>
              <a:rPr lang="en-US" dirty="0" smtClean="0">
                <a:hlinkClick r:id="rId4"/>
              </a:rPr>
              <a:t> </a:t>
            </a:r>
            <a:r>
              <a:rPr lang="en-US" dirty="0" smtClean="0">
                <a:hlinkClick r:id="rId9"/>
              </a:rPr>
              <a:t>http://www.fresher.ru/images10/redkie-vidy-oblakov/big/30.jpg</a:t>
            </a:r>
            <a:endParaRPr lang="tt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Лучевые облака 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hlinkClick r:id="rId10"/>
              </a:rPr>
              <a:t> http://www.fresher.ru/images10/redkie-vidy-oblakov/big/33.jpg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500" y="785813"/>
            <a:ext cx="7786688" cy="67405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Полярные стратосферные облака -</a:t>
            </a:r>
            <a:r>
              <a:rPr lang="en-US" sz="2400" dirty="0">
                <a:latin typeface="+mn-lt"/>
                <a:hlinkClick r:id="rId2"/>
              </a:rPr>
              <a:t>http://www.fresher.ru/images10/redkie-vidy-oblakov/big/35.jpg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Облако-шапка -</a:t>
            </a:r>
            <a:r>
              <a:rPr lang="en-US" sz="2400" dirty="0">
                <a:latin typeface="+mn-lt"/>
                <a:hlinkClick r:id="rId3"/>
              </a:rPr>
              <a:t>http://www.fresher.ru/images10/redkie-vidy-oblakov/big/37.jpg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Утренняя глория -</a:t>
            </a:r>
            <a:r>
              <a:rPr lang="en-US" sz="2400" dirty="0">
                <a:latin typeface="+mn-lt"/>
                <a:hlinkClick r:id="rId4"/>
              </a:rPr>
              <a:t> </a:t>
            </a:r>
            <a:r>
              <a:rPr lang="en-US" sz="2400" dirty="0">
                <a:latin typeface="+mn-lt"/>
                <a:hlinkClick r:id="rId5"/>
              </a:rPr>
              <a:t>http://www.fresher.ru/images10/redkie-vidy-oblakov/big/38.jpg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Шероховатые волны  -</a:t>
            </a:r>
            <a:r>
              <a:rPr lang="en-US" sz="2400" dirty="0">
                <a:latin typeface="+mn-lt"/>
                <a:hlinkClick r:id="rId4"/>
              </a:rPr>
              <a:t> </a:t>
            </a:r>
            <a:r>
              <a:rPr lang="en-US" sz="2400" dirty="0">
                <a:latin typeface="+mn-lt"/>
                <a:hlinkClick r:id="rId6"/>
              </a:rPr>
              <a:t>http://www.fresher.ru/images10/redkie-vidy-oblakov/big/41.jpg</a:t>
            </a:r>
            <a:endParaRPr lang="tt-RU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sz="2400" dirty="0">
                <a:latin typeface="Times New Roman" pitchFamily="18" charset="0"/>
                <a:cs typeface="Times New Roman" pitchFamily="18" charset="0"/>
              </a:rPr>
              <a:t>Облако - </a:t>
            </a:r>
            <a:r>
              <a:rPr lang="en-US" sz="2400" dirty="0">
                <a:latin typeface="+mn-lt"/>
                <a:hlinkClick r:id="rId7"/>
              </a:rPr>
              <a:t>http://www.fresher.ru/images10/redkie-vidy-oblakov/big/16.jpg</a:t>
            </a:r>
            <a:endParaRPr lang="en-US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hlinkClick r:id="rId4"/>
              </a:rPr>
              <a:t>Текст</a:t>
            </a:r>
            <a:r>
              <a:rPr lang="tt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hlinkClick r:id="rId4"/>
              </a:rPr>
              <a:t>: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hlinkClick r:id="rId4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hlinkClick r:id="rId4"/>
              </a:rPr>
              <a:t>http://www.fresher.ru/2012/04/04/redkie-vidy-oblakov/</a:t>
            </a:r>
            <a:endParaRPr lang="en-US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+mn-lt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685800" y="1071563"/>
            <a:ext cx="7458075" cy="1428750"/>
          </a:xfrm>
        </p:spPr>
        <p:txBody>
          <a:bodyPr/>
          <a:lstStyle/>
          <a:p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ru-RU" sz="4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ВИДЫ ОБЛАКОВ. </a:t>
            </a:r>
            <a:br>
              <a:rPr lang="ru-RU" sz="4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ПЕРИСТЫЕ</a:t>
            </a:r>
            <a:br>
              <a:rPr lang="ru-RU" sz="4000" smtClean="0">
                <a:latin typeface="Times New Roman" pitchFamily="18" charset="0"/>
                <a:cs typeface="Times New Roman" pitchFamily="18" charset="0"/>
              </a:rPr>
            </a:br>
            <a:endParaRPr lang="ru-RU" sz="4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Самые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высокие располагаются между 7 и 14 км и целиком состоят из кристалликов льда. Они похожи на нежную белую вуаль, перья или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бахрому. 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16387" name="Содержимое 5" descr="перистые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71875" y="2143125"/>
            <a:ext cx="4762500" cy="3571875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28625" y="514350"/>
            <a:ext cx="3000375" cy="1162050"/>
          </a:xfrm>
        </p:spPr>
        <p:txBody>
          <a:bodyPr/>
          <a:lstStyle/>
          <a:p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СЛОИСТЫЕ 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285750" y="1676400"/>
            <a:ext cx="3143250" cy="4572000"/>
          </a:xfrm>
        </p:spPr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600" dirty="0" smtClean="0"/>
              <a:t>Облака </a:t>
            </a:r>
            <a:r>
              <a:rPr lang="ru-RU" sz="2600" dirty="0"/>
              <a:t>средних высот можно наблюдать между 2 и 7 км, они состоят из кристалликов льда и крошечных дождевых капель. К ним относятся барашки, предвещающие перемену погоды, и сплошные серые </a:t>
            </a:r>
            <a:r>
              <a:rPr lang="ru-RU" sz="2600" b="1" dirty="0" smtClean="0"/>
              <a:t>слоистые   </a:t>
            </a:r>
            <a:r>
              <a:rPr lang="ru-RU" sz="2600" dirty="0" smtClean="0"/>
              <a:t>облака</a:t>
            </a:r>
            <a:r>
              <a:rPr lang="ru-RU" sz="2600" dirty="0"/>
              <a:t>, сулящие ненастье.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dirty="0"/>
          </a:p>
        </p:txBody>
      </p:sp>
      <p:pic>
        <p:nvPicPr>
          <p:cNvPr id="17411" name="Содержимое 4" descr="слоистые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857625" y="2143125"/>
            <a:ext cx="4703763" cy="3571875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214313" y="1071563"/>
            <a:ext cx="4572000" cy="1071562"/>
          </a:xfrm>
        </p:spPr>
        <p:txBody>
          <a:bodyPr/>
          <a:lstStyle/>
          <a:p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СЛОИСТО – КУЧЕВЫЕ ОБЛАКА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285750" y="1714500"/>
            <a:ext cx="3171825" cy="4572000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600" dirty="0" smtClean="0"/>
              <a:t>Низко </a:t>
            </a:r>
            <a:r>
              <a:rPr lang="ru-RU" sz="2600" dirty="0"/>
              <a:t>нависающие облака располагаются на высоте около 2 км и состоят уже исключительно из водяных капелек. Если по небу растянуто рваное покрывало </a:t>
            </a:r>
            <a:r>
              <a:rPr lang="ru-RU" sz="2600" b="1" dirty="0" smtClean="0"/>
              <a:t>слоисто-кучевых</a:t>
            </a:r>
            <a:r>
              <a:rPr lang="ru-RU" sz="2600" dirty="0" smtClean="0"/>
              <a:t> облаков, то погода остается хорошей, ясной. </a:t>
            </a:r>
            <a:endParaRPr lang="ru-RU" sz="2600" dirty="0"/>
          </a:p>
        </p:txBody>
      </p:sp>
      <p:pic>
        <p:nvPicPr>
          <p:cNvPr id="18435" name="Содержимое 4" descr="слоисто ! кучев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643313" y="1714500"/>
            <a:ext cx="4953000" cy="3714750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685800" y="357188"/>
            <a:ext cx="10172700" cy="1214437"/>
          </a:xfrm>
        </p:spPr>
        <p:txBody>
          <a:bodyPr/>
          <a:lstStyle/>
          <a:p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КУЧЕВЫЕ ОБЛАКА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214313" y="1714500"/>
            <a:ext cx="3500437" cy="4572000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Мощные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кучевые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 облака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спутники устойчивой хорошей погоды. Порой они разыгрывают целые представления: то напоминают огромные кочаны цветной капусты, то какое —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нибудь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животное или даже человеческое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лицо.о-дождевые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всегда чреватые осадками.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9" name="Содержимое 4" descr="кучевые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732213" y="2071688"/>
            <a:ext cx="5135562" cy="3929062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4294967295"/>
          </p:nvPr>
        </p:nvSpPr>
        <p:spPr>
          <a:xfrm>
            <a:off x="642938" y="1928813"/>
            <a:ext cx="7786687" cy="3571875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300" dirty="0" smtClean="0"/>
              <a:t>  Облака </a:t>
            </a:r>
            <a:r>
              <a:rPr lang="ru-RU" sz="4300" dirty="0"/>
              <a:t>есть везде, в любой части нашей планеты. Но в природе существуют еще и </a:t>
            </a:r>
            <a:r>
              <a:rPr lang="ru-RU" sz="4300" b="1" dirty="0"/>
              <a:t>редкие виды облаков, которые мало кому посчастливилось увидеть</a:t>
            </a:r>
            <a:r>
              <a:rPr lang="ru-RU" sz="4300" dirty="0"/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2"/>
          <p:cNvSpPr>
            <a:spLocks noGrp="1"/>
          </p:cNvSpPr>
          <p:nvPr>
            <p:ph type="title"/>
          </p:nvPr>
        </p:nvSpPr>
        <p:spPr>
          <a:xfrm>
            <a:off x="685800" y="785813"/>
            <a:ext cx="6529388" cy="890587"/>
          </a:xfrm>
        </p:spPr>
        <p:txBody>
          <a:bodyPr/>
          <a:lstStyle/>
          <a:p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Грозовой воротник</a:t>
            </a:r>
            <a:br>
              <a:rPr lang="ru-RU" sz="4000" smtClean="0">
                <a:latin typeface="Times New Roman" pitchFamily="18" charset="0"/>
                <a:cs typeface="Times New Roman" pitchFamily="18" charset="0"/>
              </a:rPr>
            </a:br>
            <a:endParaRPr lang="ru-RU" sz="4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6" name="Текст 4"/>
          <p:cNvSpPr>
            <a:spLocks noGrp="1"/>
          </p:cNvSpPr>
          <p:nvPr>
            <p:ph type="body" idx="2"/>
          </p:nvPr>
        </p:nvSpPr>
        <p:spPr>
          <a:xfrm>
            <a:off x="428625" y="1676400"/>
            <a:ext cx="3000375" cy="4572000"/>
          </a:xfrm>
        </p:spPr>
        <p:txBody>
          <a:bodyPr/>
          <a:lstStyle/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Это красивое погодное явление называется 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грозовой воротник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 — редкие длинные облака, которые обычно формируются перед наступающими холодными фронтами</a:t>
            </a:r>
          </a:p>
        </p:txBody>
      </p:sp>
      <p:pic>
        <p:nvPicPr>
          <p:cNvPr id="21507" name="Содержимое 5" descr="грозовой воротник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71875" y="2071688"/>
            <a:ext cx="5145088" cy="3143250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4"/>
          <p:cNvSpPr>
            <a:spLocks noGrp="1"/>
          </p:cNvSpPr>
          <p:nvPr>
            <p:ph type="title"/>
          </p:nvPr>
        </p:nvSpPr>
        <p:spPr>
          <a:xfrm>
            <a:off x="642938" y="514350"/>
            <a:ext cx="7572375" cy="1162050"/>
          </a:xfrm>
        </p:spPr>
        <p:txBody>
          <a:bodyPr/>
          <a:lstStyle/>
          <a:p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Лентикулярное</a:t>
            </a:r>
            <a:r>
              <a:rPr lang="ru-RU" sz="40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облако</a:t>
            </a:r>
            <a:br>
              <a:rPr lang="ru-RU" sz="4000" smtClean="0">
                <a:latin typeface="Times New Roman" pitchFamily="18" charset="0"/>
                <a:cs typeface="Times New Roman" pitchFamily="18" charset="0"/>
              </a:rPr>
            </a:br>
            <a:endParaRPr lang="ru-RU" sz="4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Текст 6"/>
          <p:cNvSpPr>
            <a:spLocks noGrp="1"/>
          </p:cNvSpPr>
          <p:nvPr>
            <p:ph type="body" idx="2"/>
          </p:nvPr>
        </p:nvSpPr>
        <p:spPr>
          <a:xfrm>
            <a:off x="142875" y="1143000"/>
            <a:ext cx="3643313" cy="5105400"/>
          </a:xfrm>
        </p:spPr>
        <p:txBody>
          <a:bodyPr/>
          <a:lstStyle/>
          <a:p>
            <a:r>
              <a:rPr lang="ru-RU" sz="2400" b="1" smtClean="0"/>
              <a:t>Лентикулярные (линзовидные) облака</a:t>
            </a:r>
            <a:r>
              <a:rPr lang="ru-RU" sz="2400" smtClean="0"/>
              <a:t> — довольно редкое природное явление. Они образуются на гребнях воздушных волн или между двумя слоями воздуха.</a:t>
            </a:r>
          </a:p>
          <a:p>
            <a:r>
              <a:rPr lang="ru-RU" sz="2400" smtClean="0"/>
              <a:t>Удивительной особенностью этих облаков является то, что они не двигаются и стоят в небе, как приклеенные, сколь бы ни был силён ветер. </a:t>
            </a:r>
          </a:p>
        </p:txBody>
      </p:sp>
      <p:pic>
        <p:nvPicPr>
          <p:cNvPr id="22531" name="Содержимое 7" descr="лентикёоблако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857625" y="1857375"/>
            <a:ext cx="4832350" cy="3357563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159</TotalTime>
  <Words>685</Words>
  <Application>Microsoft Office PowerPoint</Application>
  <PresentationFormat>Экран (4:3)</PresentationFormat>
  <Paragraphs>102</Paragraphs>
  <Slides>24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24</vt:i4>
      </vt:variant>
    </vt:vector>
  </HeadingPairs>
  <TitlesOfParts>
    <vt:vector size="33" baseType="lpstr">
      <vt:lpstr>Constantia</vt:lpstr>
      <vt:lpstr>Arial</vt:lpstr>
      <vt:lpstr>Calibri</vt:lpstr>
      <vt:lpstr>Wingdings 2</vt:lpstr>
      <vt:lpstr>Times New Roman</vt:lpstr>
      <vt:lpstr>Поток</vt:lpstr>
      <vt:lpstr>Поток</vt:lpstr>
      <vt:lpstr>Поток</vt:lpstr>
      <vt:lpstr>Поток</vt:lpstr>
      <vt:lpstr>Слайд 1</vt:lpstr>
      <vt:lpstr>   ЧТО ТАКОЕ ОБЛАКО?</vt:lpstr>
      <vt:lpstr>      ВИДЫ ОБЛАКОВ.  ПЕРИСТЫЕ </vt:lpstr>
      <vt:lpstr>СЛОИСТЫЕ </vt:lpstr>
      <vt:lpstr>       СЛОИСТО – КУЧЕВЫЕ ОБЛАКА</vt:lpstr>
      <vt:lpstr>КУЧЕВЫЕ ОБЛАКА</vt:lpstr>
      <vt:lpstr>Слайд 7</vt:lpstr>
      <vt:lpstr>Грозовой воротник </vt:lpstr>
      <vt:lpstr>Лентикулярное облако </vt:lpstr>
      <vt:lpstr>Серебристые (ночные светящиеся)     облака </vt:lpstr>
      <vt:lpstr> Эффект Fallstreak в перисто- кучевых облаках </vt:lpstr>
      <vt:lpstr>   Вымеобразные облака </vt:lpstr>
      <vt:lpstr>Волнистые облака </vt:lpstr>
      <vt:lpstr>Радужность в облаке </vt:lpstr>
      <vt:lpstr>Выступающие облака </vt:lpstr>
      <vt:lpstr>Огненные облака </vt:lpstr>
      <vt:lpstr>Лучевые облака </vt:lpstr>
      <vt:lpstr>      Полярные стратосферные облака </vt:lpstr>
      <vt:lpstr>Облако-шапка </vt:lpstr>
      <vt:lpstr>Утренняя глория </vt:lpstr>
      <vt:lpstr>Шероховатые волны  </vt:lpstr>
      <vt:lpstr>                            Интернет - ресурсы</vt:lpstr>
      <vt:lpstr>Слайд 23</vt:lpstr>
      <vt:lpstr>Слайд 24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Мама</cp:lastModifiedBy>
  <cp:revision>20</cp:revision>
  <dcterms:created xsi:type="dcterms:W3CDTF">2013-10-18T09:07:31Z</dcterms:created>
  <dcterms:modified xsi:type="dcterms:W3CDTF">2013-10-21T10:46:16Z</dcterms:modified>
</cp:coreProperties>
</file>