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60" r:id="rId6"/>
    <p:sldId id="270" r:id="rId7"/>
    <p:sldId id="261"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26" autoAdjust="0"/>
    <p:restoredTop sz="94718" autoAdjust="0"/>
  </p:normalViewPr>
  <p:slideViewPr>
    <p:cSldViewPr>
      <p:cViewPr varScale="1">
        <p:scale>
          <a:sx n="70" d="100"/>
          <a:sy n="70" d="100"/>
        </p:scale>
        <p:origin x="-82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7A26D4-0FE5-4161-A68E-9D076816F6EE}" type="datetimeFigureOut">
              <a:rPr lang="ru-RU" smtClean="0"/>
              <a:t>27.11.2010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D57FFC-1D6F-4A3E-A753-BB4C14C42494}"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6BF93558-84AF-4E0E-8326-10D3462C660F}" type="datetimeFigureOut">
              <a:rPr lang="ru-RU" smtClean="0"/>
              <a:t>27.11.2010</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A66A9BF2-B854-4DFE-A597-B9D7811E0B33}"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BF93558-84AF-4E0E-8326-10D3462C660F}" type="datetimeFigureOut">
              <a:rPr lang="ru-RU" smtClean="0"/>
              <a:t>27.11.2010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6A9BF2-B854-4DFE-A597-B9D7811E0B33}"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BF93558-84AF-4E0E-8326-10D3462C660F}" type="datetimeFigureOut">
              <a:rPr lang="ru-RU" smtClean="0"/>
              <a:t>27.11.2010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6A9BF2-B854-4DFE-A597-B9D7811E0B33}"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6BF93558-84AF-4E0E-8326-10D3462C660F}" type="datetimeFigureOut">
              <a:rPr lang="ru-RU" smtClean="0"/>
              <a:t>27.11.2010</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A66A9BF2-B854-4DFE-A597-B9D7811E0B33}"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6BF93558-84AF-4E0E-8326-10D3462C660F}" type="datetimeFigureOut">
              <a:rPr lang="ru-RU" smtClean="0"/>
              <a:t>27.11.2010</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A66A9BF2-B854-4DFE-A597-B9D7811E0B33}"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6BF93558-84AF-4E0E-8326-10D3462C660F}" type="datetimeFigureOut">
              <a:rPr lang="ru-RU" smtClean="0"/>
              <a:t>27.11.2010</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A66A9BF2-B854-4DFE-A597-B9D7811E0B33}"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6BF93558-84AF-4E0E-8326-10D3462C660F}" type="datetimeFigureOut">
              <a:rPr lang="ru-RU" smtClean="0"/>
              <a:t>27.11.2010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A66A9BF2-B854-4DFE-A597-B9D7811E0B33}"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6BF93558-84AF-4E0E-8326-10D3462C660F}" type="datetimeFigureOut">
              <a:rPr lang="ru-RU" smtClean="0"/>
              <a:t>27.11.2010</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6A9BF2-B854-4DFE-A597-B9D7811E0B33}"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6BF93558-84AF-4E0E-8326-10D3462C660F}" type="datetimeFigureOut">
              <a:rPr lang="ru-RU" smtClean="0"/>
              <a:t>27.11.2010</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66A9BF2-B854-4DFE-A597-B9D7811E0B33}"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6BF93558-84AF-4E0E-8326-10D3462C660F}" type="datetimeFigureOut">
              <a:rPr lang="ru-RU" smtClean="0"/>
              <a:t>27.11.2010</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66A9BF2-B854-4DFE-A597-B9D7811E0B33}"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6BF93558-84AF-4E0E-8326-10D3462C660F}" type="datetimeFigureOut">
              <a:rPr lang="ru-RU" smtClean="0"/>
              <a:t>27.11.2010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A66A9BF2-B854-4DFE-A597-B9D7811E0B33}"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BF93558-84AF-4E0E-8326-10D3462C660F}" type="datetimeFigureOut">
              <a:rPr lang="ru-RU" smtClean="0"/>
              <a:t>27.11.2010</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66A9BF2-B854-4DFE-A597-B9D7811E0B33}"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audio" Target="file:///D:\Music\&#1050;&#1083;&#1072;&#1089;&#1089;&#1080;&#1082;&#1072;\&#1050;&#1083;&#1072;&#1089;&#1089;&#1080;&#1082;&#1072;1%20-%20&#1041;&#1077;&#1079;%20&#1085;&#1072;&#1079;&#1074;&#1072;&#1085;&#1080;&#1103;.mp3"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en-US" b="1" i="1" dirty="0" smtClean="0">
                <a:solidFill>
                  <a:schemeClr val="tx1">
                    <a:lumMod val="95000"/>
                    <a:lumOff val="5000"/>
                  </a:schemeClr>
                </a:solidFill>
              </a:rPr>
              <a:t>    Holistic Medicine-Aromatherapy </a:t>
            </a:r>
            <a:endParaRPr lang="ru-RU" b="1" i="1" dirty="0">
              <a:solidFill>
                <a:schemeClr val="tx1">
                  <a:lumMod val="95000"/>
                  <a:lumOff val="5000"/>
                </a:schemeClr>
              </a:solidFill>
            </a:endParaRPr>
          </a:p>
        </p:txBody>
      </p:sp>
      <p:pic>
        <p:nvPicPr>
          <p:cNvPr id="7" name="Содержимое 6" descr="a1romatherapy.jpg"/>
          <p:cNvPicPr>
            <a:picLocks noGrp="1" noChangeAspect="1"/>
          </p:cNvPicPr>
          <p:nvPr>
            <p:ph idx="1"/>
          </p:nvPr>
        </p:nvPicPr>
        <p:blipFill>
          <a:blip r:embed="rId3"/>
          <a:stretch>
            <a:fillRect/>
          </a:stretch>
        </p:blipFill>
        <p:spPr>
          <a:xfrm>
            <a:off x="214282" y="1357298"/>
            <a:ext cx="8715436" cy="5214974"/>
          </a:xfrm>
        </p:spPr>
      </p:pic>
      <p:pic>
        <p:nvPicPr>
          <p:cNvPr id="10" name="Классика1 - Без названия.mp3">
            <a:hlinkClick r:id="" action="ppaction://media"/>
          </p:cNvPr>
          <p:cNvPicPr>
            <a:picLocks noRot="1" noChangeAspect="1"/>
          </p:cNvPicPr>
          <p:nvPr>
            <a:audioFile r:link="rId1"/>
          </p:nvPr>
        </p:nvPicPr>
        <p:blipFill>
          <a:blip r:embed="rId4"/>
          <a:stretch>
            <a:fillRect/>
          </a:stretch>
        </p:blipFill>
        <p:spPr>
          <a:xfrm>
            <a:off x="8501090" y="571480"/>
            <a:ext cx="304800" cy="3048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9"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ppt_x</p:attrName>
                                        </p:attrNameLst>
                                      </p:cBhvr>
                                      <p:tavLst>
                                        <p:tav tm="0">
                                          <p:val>
                                            <p:strVal val="#ppt_x-.2"/>
                                          </p:val>
                                        </p:tav>
                                        <p:tav tm="100000">
                                          <p:val>
                                            <p:strVal val="#ppt_x"/>
                                          </p:val>
                                        </p:tav>
                                      </p:tavLst>
                                    </p:anim>
                                    <p:anim calcmode="lin" valueType="num">
                                      <p:cBhvr>
                                        <p:cTn id="12"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3" dur="1000"/>
                                        <p:tgtEl>
                                          <p:spTgt spid="7"/>
                                        </p:tgtEl>
                                      </p:cBhvr>
                                    </p:animEffect>
                                  </p:childTnLst>
                                </p:cTn>
                              </p:par>
                            </p:childTnLst>
                          </p:cTn>
                        </p:par>
                        <p:par>
                          <p:cTn id="14" fill="hold">
                            <p:stCondLst>
                              <p:cond delay="1000"/>
                            </p:stCondLst>
                            <p:childTnLst>
                              <p:par>
                                <p:cTn id="15" presetID="1" presetClass="mediacall" presetSubtype="0" fill="hold" nodeType="afterEffect">
                                  <p:stCondLst>
                                    <p:cond delay="0"/>
                                  </p:stCondLst>
                                  <p:childTnLst>
                                    <p:cmd type="call" cmd="playFrom(0.0)">
                                      <p:cBhvr>
                                        <p:cTn id="1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17" repeatCount="indefinite" fill="hold" display="0">
                  <p:stCondLst>
                    <p:cond delay="indefinite"/>
                  </p:stCondLst>
                  <p:endCondLst>
                    <p:cond evt="onPrev" delay="0">
                      <p:tgtEl>
                        <p:sldTgt/>
                      </p:tgtEl>
                    </p:cond>
                    <p:cond evt="onStopAudio" delay="0">
                      <p:tgtEl>
                        <p:sldTgt/>
                      </p:tgtEl>
                    </p:cond>
                  </p:endCondLst>
                </p:cTn>
                <p:tgtEl>
                  <p:spTgt spid="10"/>
                </p:tgtEl>
              </p:cMediaNode>
            </p:audio>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i="1" dirty="0" smtClean="0"/>
              <a:t>Which Problems can Aromatherapy Help?</a:t>
            </a:r>
            <a:endParaRPr lang="ru-RU" b="1" i="1" dirty="0"/>
          </a:p>
        </p:txBody>
      </p:sp>
      <p:pic>
        <p:nvPicPr>
          <p:cNvPr id="4" name="Содержимое 3" descr="aromatherapy-massage.jpg"/>
          <p:cNvPicPr>
            <a:picLocks noGrp="1" noChangeAspect="1"/>
          </p:cNvPicPr>
          <p:nvPr>
            <p:ph idx="1"/>
          </p:nvPr>
        </p:nvPicPr>
        <p:blipFill>
          <a:blip r:embed="rId2"/>
          <a:stretch>
            <a:fillRect/>
          </a:stretch>
        </p:blipFill>
        <p:spPr>
          <a:xfrm>
            <a:off x="428596" y="1571612"/>
            <a:ext cx="5282011" cy="4929222"/>
          </a:xfrm>
        </p:spPr>
      </p:pic>
      <p:sp>
        <p:nvSpPr>
          <p:cNvPr id="5" name="Прямоугольник 4"/>
          <p:cNvSpPr/>
          <p:nvPr/>
        </p:nvSpPr>
        <p:spPr>
          <a:xfrm>
            <a:off x="5929322" y="1571612"/>
            <a:ext cx="3000396" cy="3416320"/>
          </a:xfrm>
          <a:prstGeom prst="rect">
            <a:avLst/>
          </a:prstGeom>
        </p:spPr>
        <p:txBody>
          <a:bodyPr wrap="square">
            <a:spAutoFit/>
          </a:bodyPr>
          <a:lstStyle/>
          <a:p>
            <a:r>
              <a:rPr lang="en-US" dirty="0" smtClean="0"/>
              <a:t>Aromatherapy is particularly effective for stress, anxiety, and psychosomatic induced problems, muscular and rheumatic pains, digestive disorders and women's problems, such as PMS, menopausal complaints and postnatal depression. Here is a summary of the results from clinical studies:</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9"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ppt_x</p:attrName>
                                        </p:attrNameLst>
                                      </p:cBhvr>
                                      <p:tavLst>
                                        <p:tav tm="0">
                                          <p:val>
                                            <p:strVal val="#ppt_x-.2"/>
                                          </p:val>
                                        </p:tav>
                                        <p:tav tm="100000">
                                          <p:val>
                                            <p:strVal val="#ppt_x"/>
                                          </p:val>
                                        </p:tav>
                                      </p:tavLst>
                                    </p:anim>
                                    <p:anim calcmode="lin" valueType="num">
                                      <p:cBhvr>
                                        <p:cTn id="1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0" fill="hold"/>
                                        <p:tgtEl>
                                          <p:spTgt spid="5"/>
                                        </p:tgtEl>
                                        <p:attrNameLst>
                                          <p:attrName>ppt_x</p:attrName>
                                        </p:attrNameLst>
                                      </p:cBhvr>
                                      <p:tavLst>
                                        <p:tav tm="0">
                                          <p:val>
                                            <p:strVal val="#ppt_x"/>
                                          </p:val>
                                        </p:tav>
                                        <p:tav tm="100000">
                                          <p:val>
                                            <p:strVal val="#ppt_x"/>
                                          </p:val>
                                        </p:tav>
                                      </p:tavLst>
                                    </p:anim>
                                    <p:anim calcmode="lin" valueType="num">
                                      <p:cBhvr additive="base">
                                        <p:cTn id="19"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sz="quarter" idx="2"/>
          </p:nvPr>
        </p:nvSpPr>
        <p:spPr>
          <a:xfrm>
            <a:off x="281444" y="785794"/>
            <a:ext cx="4290556" cy="5143535"/>
          </a:xfrm>
        </p:spPr>
        <p:txBody>
          <a:bodyPr>
            <a:normAutofit/>
          </a:bodyPr>
          <a:lstStyle/>
          <a:p>
            <a:r>
              <a:rPr lang="en-US" sz="2000" dirty="0" smtClean="0"/>
              <a:t>Considerable evidence exists that fragrant compounds and aromatherapy have a profound effect on our mind and behavior. Animal studies have found that </a:t>
            </a:r>
            <a:r>
              <a:rPr lang="en-US" sz="2000" dirty="0" err="1" smtClean="0"/>
              <a:t>hyperexcited</a:t>
            </a:r>
            <a:r>
              <a:rPr lang="en-US" sz="2000" dirty="0" smtClean="0"/>
              <a:t> mice (as a result of consuming a large quantity of caffeine) was calmed by the aroma of lavender, sandalwood, and other oils sprayed into their cages. The same mice were found to become very irritable when exposed to the aroma of orange </a:t>
            </a:r>
            <a:r>
              <a:rPr lang="en-US" sz="2000" dirty="0" err="1" smtClean="0"/>
              <a:t>terpines</a:t>
            </a:r>
            <a:r>
              <a:rPr lang="en-US" sz="2000" dirty="0" smtClean="0"/>
              <a:t>, </a:t>
            </a:r>
            <a:r>
              <a:rPr lang="en-US" sz="2000" dirty="0" err="1" smtClean="0"/>
              <a:t>thymol</a:t>
            </a:r>
            <a:r>
              <a:rPr lang="en-US" sz="2000" dirty="0" smtClean="0"/>
              <a:t>, and some other substances.</a:t>
            </a:r>
            <a:endParaRPr lang="ru-RU" sz="2000" dirty="0"/>
          </a:p>
        </p:txBody>
      </p:sp>
      <p:sp>
        <p:nvSpPr>
          <p:cNvPr id="9" name="Содержимое 8"/>
          <p:cNvSpPr>
            <a:spLocks noGrp="1"/>
          </p:cNvSpPr>
          <p:nvPr>
            <p:ph sz="quarter" idx="4"/>
          </p:nvPr>
        </p:nvSpPr>
        <p:spPr>
          <a:xfrm>
            <a:off x="4648730" y="785795"/>
            <a:ext cx="4288536" cy="5214973"/>
          </a:xfrm>
        </p:spPr>
        <p:txBody>
          <a:bodyPr>
            <a:normAutofit/>
          </a:bodyPr>
          <a:lstStyle/>
          <a:p>
            <a:r>
              <a:rPr lang="en-US" sz="2000" dirty="0" smtClean="0"/>
              <a:t>In a study reported in the British Medical Journal Lancet, elderly patients slept "like babies" when a lavender aroma was wafted into their bedrooms at night. These patients had complained of difficulty falling asleep and had to take sleeping pills to get sleep prior to the aromatherapy.</a:t>
            </a:r>
            <a:endParaRPr lang="ru-RU" sz="2000" dirty="0"/>
          </a:p>
        </p:txBody>
      </p:sp>
      <p:sp>
        <p:nvSpPr>
          <p:cNvPr id="10" name="Прямоугольник 9"/>
          <p:cNvSpPr/>
          <p:nvPr/>
        </p:nvSpPr>
        <p:spPr>
          <a:xfrm>
            <a:off x="5000628" y="285728"/>
            <a:ext cx="3929090" cy="461665"/>
          </a:xfrm>
          <a:prstGeom prst="rect">
            <a:avLst/>
          </a:prstGeom>
        </p:spPr>
        <p:txBody>
          <a:bodyPr wrap="square">
            <a:spAutoFit/>
          </a:bodyPr>
          <a:lstStyle/>
          <a:p>
            <a:r>
              <a:rPr lang="en-US" sz="2400" b="1" dirty="0" smtClean="0"/>
              <a:t>Aromatherapy for Sleep</a:t>
            </a:r>
            <a:endParaRPr lang="ru-RU" sz="2400" b="1" dirty="0"/>
          </a:p>
        </p:txBody>
      </p:sp>
      <p:sp>
        <p:nvSpPr>
          <p:cNvPr id="11" name="Прямоугольник 10"/>
          <p:cNvSpPr/>
          <p:nvPr/>
        </p:nvSpPr>
        <p:spPr>
          <a:xfrm>
            <a:off x="571472" y="285728"/>
            <a:ext cx="4171335" cy="461665"/>
          </a:xfrm>
          <a:prstGeom prst="rect">
            <a:avLst/>
          </a:prstGeom>
        </p:spPr>
        <p:txBody>
          <a:bodyPr wrap="none">
            <a:spAutoFit/>
          </a:bodyPr>
          <a:lstStyle/>
          <a:p>
            <a:r>
              <a:rPr lang="en-US" sz="2400" b="1" dirty="0" smtClean="0"/>
              <a:t>Aromatherapy for Behavior</a:t>
            </a:r>
            <a:endParaRPr lang="ru-RU"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7" presetClass="entr" presetSubtype="4"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grpId="0" nodeType="clickEffect">
                                  <p:stCondLst>
                                    <p:cond delay="0"/>
                                  </p:stCondLst>
                                  <p:childTnLst>
                                    <p:animRot by="21600000">
                                      <p:cBhvr>
                                        <p:cTn id="16" dur="2000" fill="hold"/>
                                        <p:tgtEl>
                                          <p:spTgt spid="10"/>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7" presetClass="entr" presetSubtype="4"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5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2" dur="5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Содержимое 9" descr="AromatherapyCelluliteReduction.jpg"/>
          <p:cNvPicPr>
            <a:picLocks noGrp="1" noChangeAspect="1"/>
          </p:cNvPicPr>
          <p:nvPr>
            <p:ph idx="1"/>
          </p:nvPr>
        </p:nvPicPr>
        <p:blipFill>
          <a:blip r:embed="rId2"/>
          <a:stretch>
            <a:fillRect/>
          </a:stretch>
        </p:blipFill>
        <p:spPr>
          <a:xfrm>
            <a:off x="285720" y="1142984"/>
            <a:ext cx="3143272" cy="5286412"/>
          </a:xfrm>
        </p:spPr>
      </p:pic>
      <p:sp>
        <p:nvSpPr>
          <p:cNvPr id="9" name="Заголовок 8"/>
          <p:cNvSpPr>
            <a:spLocks noGrp="1"/>
          </p:cNvSpPr>
          <p:nvPr>
            <p:ph type="title"/>
          </p:nvPr>
        </p:nvSpPr>
        <p:spPr>
          <a:xfrm>
            <a:off x="285720" y="214290"/>
            <a:ext cx="8553480" cy="646331"/>
          </a:xfrm>
          <a:prstGeom prst="rect">
            <a:avLst/>
          </a:prstGeom>
        </p:spPr>
        <p:txBody>
          <a:bodyPr wrap="square">
            <a:spAutoFit/>
          </a:bodyPr>
          <a:lstStyle/>
          <a:p>
            <a:r>
              <a:rPr lang="en-US" dirty="0" smtClean="0"/>
              <a:t>            </a:t>
            </a:r>
            <a:r>
              <a:rPr lang="en-US" b="1" i="1" dirty="0" smtClean="0"/>
              <a:t>Types of Aromatherapy</a:t>
            </a:r>
            <a:endParaRPr lang="ru-RU" b="1" i="1" dirty="0"/>
          </a:p>
        </p:txBody>
      </p:sp>
      <p:sp>
        <p:nvSpPr>
          <p:cNvPr id="20481" name="Rectangle 1"/>
          <p:cNvSpPr>
            <a:spLocks noChangeArrowheads="1"/>
          </p:cNvSpPr>
          <p:nvPr/>
        </p:nvSpPr>
        <p:spPr bwMode="auto">
          <a:xfrm>
            <a:off x="3500430" y="948690"/>
            <a:ext cx="5286412"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Cosmetic Aromatherapy </a:t>
            </a:r>
            <a:endParaRPr kumimoji="0" lang="ru-RU" sz="1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Adding essential oils to facial, skin, body, and hair-care products to tone, cleanse, dry, or moisturize the body. </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Massage Aromatherapy </a:t>
            </a:r>
            <a:endParaRPr kumimoji="0" lang="ru-RU" sz="1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Massage oil is supplemented with essential oils which have been selected based upon the client's needs.  They are mixed into a massage oil or lotion, and worked into the skin via therapeutic massage.</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  Medical Aromatherapy </a:t>
            </a:r>
            <a:endParaRPr kumimoji="0" lang="ru-RU" sz="1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With this method, a medical doctor prescribes essential oils, which can be taken internally.  </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  Psycho Aromatherapy </a:t>
            </a:r>
            <a:endParaRPr kumimoji="0" lang="ru-RU" sz="1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use of essential oils to induce emotional states or moods including relaxation, invigoration, or pleasant memories.  Scent is powerfully linked to emotion and memory, and pleasurable scents are useful in unlocking buried emotions, releasing stress, and promoting balance and harmony within the body.  The oils are diffused throughout a room and inhaled directly or indirectly.  This is the method you are using when you treat yourself with our scented candles.  </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 Magical Aromatherapy </a:t>
            </a:r>
            <a:endParaRPr kumimoji="0" lang="ru-RU" sz="1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Magical Aromatherapy is the use of essential oils, incense or candles to enhance ritual, intensify spiritual experiences, or act as a tangible sacrifice to a deity.  This is the oldest form of aromatherapy and arguably the most effective.  The oils connect us with the Divine, and by employing the specific essences which correspond with your objectives, along with creative visualization, (or prayer) you can give yourself a tremendous boost toward achieving any goal.  </a:t>
            </a:r>
            <a:endParaRPr kumimoji="0" lang="en-US" sz="1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7" presetClass="entr" presetSubtype="4" fill="hold" grpId="0" nodeType="clickEffect">
                                  <p:stCondLst>
                                    <p:cond delay="0"/>
                                  </p:stCondLst>
                                  <p:childTnLst>
                                    <p:set>
                                      <p:cBhvr>
                                        <p:cTn id="10" dur="1" fill="hold">
                                          <p:stCondLst>
                                            <p:cond delay="0"/>
                                          </p:stCondLst>
                                        </p:cTn>
                                        <p:tgtEl>
                                          <p:spTgt spid="20481"/>
                                        </p:tgtEl>
                                        <p:attrNameLst>
                                          <p:attrName>style.visibility</p:attrName>
                                        </p:attrNameLst>
                                      </p:cBhvr>
                                      <p:to>
                                        <p:strVal val="visible"/>
                                      </p:to>
                                    </p:set>
                                    <p:anim calcmode="lin" valueType="num">
                                      <p:cBhvr additive="base">
                                        <p:cTn id="11" dur="5000" fill="hold"/>
                                        <p:tgtEl>
                                          <p:spTgt spid="20481"/>
                                        </p:tgtEl>
                                        <p:attrNameLst>
                                          <p:attrName>ppt_x</p:attrName>
                                        </p:attrNameLst>
                                      </p:cBhvr>
                                      <p:tavLst>
                                        <p:tav tm="0">
                                          <p:val>
                                            <p:strVal val="#ppt_x"/>
                                          </p:val>
                                        </p:tav>
                                        <p:tav tm="100000">
                                          <p:val>
                                            <p:strVal val="#ppt_x"/>
                                          </p:val>
                                        </p:tav>
                                      </p:tavLst>
                                    </p:anim>
                                    <p:anim calcmode="lin" valueType="num">
                                      <p:cBhvr additive="base">
                                        <p:cTn id="12" dur="5000" fill="hold"/>
                                        <p:tgtEl>
                                          <p:spTgt spid="2048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ppt_x</p:attrName>
                                        </p:attrNameLst>
                                      </p:cBhvr>
                                      <p:tavLst>
                                        <p:tav tm="0">
                                          <p:val>
                                            <p:strVal val="#ppt_x-.2"/>
                                          </p:val>
                                        </p:tav>
                                        <p:tav tm="100000">
                                          <p:val>
                                            <p:strVal val="#ppt_x"/>
                                          </p:val>
                                        </p:tav>
                                      </p:tavLst>
                                    </p:anim>
                                    <p:anim calcmode="lin" valueType="num">
                                      <p:cBhvr>
                                        <p:cTn id="1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48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i="1" dirty="0" smtClean="0"/>
              <a:t>          Recipe Of Aromatherapy</a:t>
            </a:r>
            <a:endParaRPr lang="ru-RU" b="1" i="1" dirty="0"/>
          </a:p>
        </p:txBody>
      </p:sp>
      <p:sp>
        <p:nvSpPr>
          <p:cNvPr id="3" name="Содержимое 2"/>
          <p:cNvSpPr>
            <a:spLocks noGrp="1"/>
          </p:cNvSpPr>
          <p:nvPr>
            <p:ph idx="1"/>
          </p:nvPr>
        </p:nvSpPr>
        <p:spPr>
          <a:xfrm>
            <a:off x="304800" y="1357298"/>
            <a:ext cx="8686800" cy="4722827"/>
          </a:xfrm>
        </p:spPr>
        <p:txBody>
          <a:bodyPr>
            <a:normAutofit/>
          </a:bodyPr>
          <a:lstStyle/>
          <a:p>
            <a:r>
              <a:rPr lang="en-US" sz="1600" b="1" dirty="0" smtClean="0"/>
              <a:t>Calming/Relaxing Aromatherapy </a:t>
            </a:r>
            <a:r>
              <a:rPr lang="en-US" sz="1600" b="1" dirty="0" smtClean="0"/>
              <a:t>Blend</a:t>
            </a:r>
          </a:p>
          <a:p>
            <a:pPr>
              <a:buNone/>
            </a:pPr>
            <a:r>
              <a:rPr lang="en-US" sz="1600" dirty="0" smtClean="0"/>
              <a:t>     Ingredients</a:t>
            </a:r>
            <a:r>
              <a:rPr lang="en-US" sz="1600" dirty="0" smtClean="0"/>
              <a:t>:</a:t>
            </a:r>
          </a:p>
          <a:p>
            <a:pPr>
              <a:buNone/>
            </a:pPr>
            <a:r>
              <a:rPr lang="en-US" sz="1600" dirty="0" smtClean="0"/>
              <a:t>         1 </a:t>
            </a:r>
            <a:r>
              <a:rPr lang="en-US" sz="1600" dirty="0" smtClean="0"/>
              <a:t>ounce carrier oil such as sweet almond</a:t>
            </a:r>
          </a:p>
          <a:p>
            <a:pPr>
              <a:buNone/>
            </a:pPr>
            <a:r>
              <a:rPr lang="en-US" sz="1600" dirty="0" smtClean="0"/>
              <a:t>         10 </a:t>
            </a:r>
            <a:r>
              <a:rPr lang="en-US" sz="1600" dirty="0" smtClean="0"/>
              <a:t>drops Roman Chamomile</a:t>
            </a:r>
          </a:p>
          <a:p>
            <a:pPr>
              <a:buNone/>
            </a:pPr>
            <a:r>
              <a:rPr lang="en-US" sz="1600" dirty="0" smtClean="0"/>
              <a:t>         5 </a:t>
            </a:r>
            <a:r>
              <a:rPr lang="en-US" sz="1600" dirty="0" smtClean="0"/>
              <a:t>drops </a:t>
            </a:r>
            <a:r>
              <a:rPr lang="en-US" sz="1600" dirty="0" smtClean="0"/>
              <a:t>Lavender</a:t>
            </a:r>
          </a:p>
          <a:p>
            <a:pPr>
              <a:buNone/>
            </a:pPr>
            <a:endParaRPr lang="en-US" sz="1600" dirty="0" smtClean="0"/>
          </a:p>
          <a:p>
            <a:pPr>
              <a:buNone/>
            </a:pPr>
            <a:endParaRPr lang="en-US" sz="1600" dirty="0" smtClean="0"/>
          </a:p>
          <a:p>
            <a:pPr>
              <a:buNone/>
            </a:pPr>
            <a:r>
              <a:rPr lang="en-US" sz="1600" dirty="0" smtClean="0"/>
              <a:t>Directions: Mix the oils well and add to a clean, air-tight dark glass container. Massage gently into the feet of the individual who requires increased calm. Giving yourself a foot massage with this relaxing oil is also delightful. Roman Chamomile has a strong sedative effect, so do not plan to drive or concentrate after using this blend.</a:t>
            </a:r>
          </a:p>
          <a:p>
            <a:pPr>
              <a:buNone/>
            </a:pPr>
            <a:endParaRPr lang="en-US" sz="1600" dirty="0" smtClean="0"/>
          </a:p>
          <a:p>
            <a:pPr>
              <a:buNone/>
            </a:pPr>
            <a:r>
              <a:rPr lang="en-US" sz="1600" dirty="0" smtClean="0"/>
              <a:t>       If </a:t>
            </a:r>
            <a:r>
              <a:rPr lang="en-US" sz="1600" dirty="0" smtClean="0"/>
              <a:t>you prefer to make a diffuser blend, make a blend with a ratio of 2 drops Roman Chamomile to 1 drop Lavender and add to your diffuser.</a:t>
            </a:r>
            <a:endParaRPr lang="ru-RU"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7"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7"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7" presetClass="entr" presetSubtype="4"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7" presetClass="entr" presetSubtype="4"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0"/>
            <a:ext cx="8686800" cy="1295400"/>
          </a:xfrm>
        </p:spPr>
        <p:txBody>
          <a:bodyPr/>
          <a:lstStyle/>
          <a:p>
            <a:r>
              <a:rPr lang="en-US" b="1" i="1" dirty="0" smtClean="0"/>
              <a:t>                             </a:t>
            </a:r>
            <a:r>
              <a:rPr lang="en-US" sz="4400" b="1" i="1" dirty="0" smtClean="0"/>
              <a:t>The End</a:t>
            </a:r>
            <a:endParaRPr lang="ru-RU" sz="4400" b="1" i="1" dirty="0"/>
          </a:p>
        </p:txBody>
      </p:sp>
      <p:pic>
        <p:nvPicPr>
          <p:cNvPr id="4" name="Содержимое 3" descr="07aromatherapy.jpg"/>
          <p:cNvPicPr>
            <a:picLocks noGrp="1" noChangeAspect="1"/>
          </p:cNvPicPr>
          <p:nvPr>
            <p:ph idx="1"/>
          </p:nvPr>
        </p:nvPicPr>
        <p:blipFill>
          <a:blip r:embed="rId2"/>
          <a:stretch>
            <a:fillRect/>
          </a:stretch>
        </p:blipFill>
        <p:spPr>
          <a:xfrm>
            <a:off x="500034" y="1142984"/>
            <a:ext cx="8241370" cy="550072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0" fill="hold"/>
                                        <p:tgtEl>
                                          <p:spTgt spid="2"/>
                                        </p:tgtEl>
                                        <p:attrNameLst>
                                          <p:attrName>ppt_x</p:attrName>
                                        </p:attrNameLst>
                                      </p:cBhvr>
                                      <p:tavLst>
                                        <p:tav tm="0">
                                          <p:val>
                                            <p:strVal val="#ppt_x"/>
                                          </p:val>
                                        </p:tav>
                                        <p:tav tm="100000">
                                          <p:val>
                                            <p:strVal val="#ppt_x"/>
                                          </p:val>
                                        </p:tav>
                                      </p:tavLst>
                                    </p:anim>
                                    <p:anim calcmode="lin" valueType="num">
                                      <p:cBhvr additive="base">
                                        <p:cTn id="14"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i="1" dirty="0" smtClean="0"/>
              <a:t>                                Plan</a:t>
            </a:r>
            <a:endParaRPr lang="ru-RU" b="1" i="1" dirty="0"/>
          </a:p>
        </p:txBody>
      </p:sp>
      <p:sp>
        <p:nvSpPr>
          <p:cNvPr id="3" name="Содержимое 2"/>
          <p:cNvSpPr>
            <a:spLocks noGrp="1"/>
          </p:cNvSpPr>
          <p:nvPr>
            <p:ph idx="1"/>
          </p:nvPr>
        </p:nvSpPr>
        <p:spPr/>
        <p:txBody>
          <a:bodyPr>
            <a:normAutofit/>
          </a:bodyPr>
          <a:lstStyle/>
          <a:p>
            <a:pPr>
              <a:buFont typeface="+mj-lt"/>
              <a:buAutoNum type="arabicPeriod"/>
            </a:pPr>
            <a:r>
              <a:rPr lang="en-US" sz="1600" dirty="0" smtClean="0">
                <a:solidFill>
                  <a:schemeClr val="tx1">
                    <a:lumMod val="95000"/>
                    <a:lumOff val="5000"/>
                  </a:schemeClr>
                </a:solidFill>
              </a:rPr>
              <a:t>What is Aromatherapy</a:t>
            </a:r>
            <a:r>
              <a:rPr lang="en-US" sz="1600" dirty="0" smtClean="0">
                <a:solidFill>
                  <a:schemeClr val="tx1">
                    <a:lumMod val="95000"/>
                    <a:lumOff val="5000"/>
                  </a:schemeClr>
                </a:solidFill>
              </a:rPr>
              <a:t>?</a:t>
            </a:r>
          </a:p>
          <a:p>
            <a:pPr>
              <a:buFont typeface="+mj-lt"/>
              <a:buAutoNum type="arabicPeriod"/>
            </a:pPr>
            <a:r>
              <a:rPr lang="en-US" sz="1600" dirty="0" smtClean="0">
                <a:solidFill>
                  <a:schemeClr val="tx1">
                    <a:lumMod val="95000"/>
                    <a:lumOff val="5000"/>
                  </a:schemeClr>
                </a:solidFill>
              </a:rPr>
              <a:t>History of </a:t>
            </a:r>
            <a:r>
              <a:rPr lang="en-US" sz="1600" dirty="0" smtClean="0">
                <a:solidFill>
                  <a:schemeClr val="tx1">
                    <a:lumMod val="95000"/>
                    <a:lumOff val="5000"/>
                  </a:schemeClr>
                </a:solidFill>
              </a:rPr>
              <a:t>Aromatherapy.</a:t>
            </a:r>
          </a:p>
          <a:p>
            <a:pPr>
              <a:buFont typeface="+mj-lt"/>
              <a:buAutoNum type="arabicPeriod"/>
            </a:pPr>
            <a:r>
              <a:rPr lang="en-US" sz="1600" dirty="0" smtClean="0">
                <a:solidFill>
                  <a:schemeClr val="tx1">
                    <a:lumMod val="95000"/>
                    <a:lumOff val="5000"/>
                  </a:schemeClr>
                </a:solidFill>
              </a:rPr>
              <a:t>The Aromatherapy </a:t>
            </a:r>
            <a:r>
              <a:rPr lang="en-US" sz="1600" dirty="0" smtClean="0">
                <a:solidFill>
                  <a:schemeClr val="tx1">
                    <a:lumMod val="95000"/>
                    <a:lumOff val="5000"/>
                  </a:schemeClr>
                </a:solidFill>
              </a:rPr>
              <a:t>Decoder.</a:t>
            </a:r>
          </a:p>
          <a:p>
            <a:pPr>
              <a:buFont typeface="+mj-lt"/>
              <a:buAutoNum type="arabicPeriod"/>
            </a:pPr>
            <a:r>
              <a:rPr lang="en-US" sz="1600" dirty="0" smtClean="0">
                <a:solidFill>
                  <a:schemeClr val="tx1">
                    <a:lumMod val="95000"/>
                    <a:lumOff val="5000"/>
                  </a:schemeClr>
                </a:solidFill>
              </a:rPr>
              <a:t>Which Problems can Aromatherapy Help</a:t>
            </a:r>
            <a:r>
              <a:rPr lang="en-US" sz="1600" dirty="0" smtClean="0">
                <a:solidFill>
                  <a:schemeClr val="tx1">
                    <a:lumMod val="95000"/>
                    <a:lumOff val="5000"/>
                  </a:schemeClr>
                </a:solidFill>
              </a:rPr>
              <a:t>?</a:t>
            </a:r>
          </a:p>
          <a:p>
            <a:pPr>
              <a:buFont typeface="+mj-lt"/>
              <a:buAutoNum type="arabicPeriod"/>
            </a:pPr>
            <a:r>
              <a:rPr lang="en-US" sz="1600" dirty="0" smtClean="0">
                <a:solidFill>
                  <a:schemeClr val="tx1">
                    <a:lumMod val="95000"/>
                    <a:lumOff val="5000"/>
                  </a:schemeClr>
                </a:solidFill>
              </a:rPr>
              <a:t>Types of Aromatherapy.</a:t>
            </a:r>
          </a:p>
          <a:p>
            <a:pPr>
              <a:buFont typeface="+mj-lt"/>
              <a:buAutoNum type="arabicPeriod"/>
            </a:pPr>
            <a:r>
              <a:rPr lang="en-US" sz="1600" dirty="0" smtClean="0">
                <a:solidFill>
                  <a:schemeClr val="tx1">
                    <a:lumMod val="95000"/>
                    <a:lumOff val="5000"/>
                  </a:schemeClr>
                </a:solidFill>
              </a:rPr>
              <a:t>Recipe of Aromatherapy.</a:t>
            </a:r>
          </a:p>
          <a:p>
            <a:pPr>
              <a:buFont typeface="+mj-lt"/>
              <a:buAutoNum type="arabicPeriod"/>
            </a:pPr>
            <a:endParaRPr lang="ru-RU" sz="1600" dirty="0">
              <a:solidFill>
                <a:schemeClr val="tx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linds(horizont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linds(horizont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linds(horizontal)">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linds(horizontal)">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blinds(horizontal)">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i="1" dirty="0" smtClean="0"/>
              <a:t>            What </a:t>
            </a:r>
            <a:r>
              <a:rPr lang="en-US" b="1" i="1" dirty="0" smtClean="0"/>
              <a:t>is Aromatherapy?</a:t>
            </a:r>
            <a:endParaRPr lang="ru-RU" b="1" i="1" dirty="0"/>
          </a:p>
        </p:txBody>
      </p:sp>
      <p:pic>
        <p:nvPicPr>
          <p:cNvPr id="11" name="Содержимое 10" descr="Healing-Scents-Getting-to-Know-Aromatherapy-Treatment-Part1.jpg"/>
          <p:cNvPicPr>
            <a:picLocks noGrp="1" noChangeAspect="1"/>
          </p:cNvPicPr>
          <p:nvPr>
            <p:ph idx="1"/>
          </p:nvPr>
        </p:nvPicPr>
        <p:blipFill>
          <a:blip r:embed="rId2"/>
          <a:stretch>
            <a:fillRect/>
          </a:stretch>
        </p:blipFill>
        <p:spPr>
          <a:xfrm>
            <a:off x="357158" y="1357298"/>
            <a:ext cx="8405901" cy="5214974"/>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9"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ppt_x</p:attrName>
                                        </p:attrNameLst>
                                      </p:cBhvr>
                                      <p:tavLst>
                                        <p:tav tm="0">
                                          <p:val>
                                            <p:strVal val="#ppt_x-.2"/>
                                          </p:val>
                                        </p:tav>
                                        <p:tav tm="100000">
                                          <p:val>
                                            <p:strVal val="#ppt_x"/>
                                          </p:val>
                                        </p:tav>
                                      </p:tavLst>
                                    </p:anim>
                                    <p:anim calcmode="lin" valueType="num">
                                      <p:cBhvr>
                                        <p:cTn id="12"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14282" y="642918"/>
            <a:ext cx="8715404" cy="5509200"/>
          </a:xfrm>
          <a:prstGeom prst="rect">
            <a:avLst/>
          </a:prstGeom>
        </p:spPr>
        <p:txBody>
          <a:bodyPr wrap="square">
            <a:spAutoFit/>
          </a:bodyPr>
          <a:lstStyle/>
          <a:p>
            <a:r>
              <a:rPr lang="en-US" sz="1600" dirty="0" smtClean="0"/>
              <a:t>Aromatherapy means "treatment using scents". It is a holistic treatment of caring for the body with pleasant smelling botanical oils such as rose, lemon, lavender and peppermint. The essential oils are added to the bath or massaged into the skin, inhaled directly or diffused to scent an entire room. Aromatherapy is used for the relief of pain, care for the skin, alleviate tension and fatigue and invigorate the entire body. Essential oils can affect the mood, alleviate fatigue, reduce anxiety and promote relaxation. When inhaled, they work on the brain and nervous system through stimulation of the olfactory nerves.</a:t>
            </a:r>
          </a:p>
          <a:p>
            <a:endParaRPr lang="en-US" sz="1600" dirty="0" smtClean="0"/>
          </a:p>
          <a:p>
            <a:r>
              <a:rPr lang="en-US" sz="1600" dirty="0" smtClean="0"/>
              <a:t>The essential oils are aromatic essences extracted from plants, flowers, trees, fruits, bark, grasses and seeds with distinctive therapeutic, psychological, and physiological properties, which improve and prevent illness. There are about 150 essential oils. Most of these oils have antiseptic properties; some are antiviral, anti-inflammatory, pain-relieving, antidepressant and expectorant. Other properties of the essential oils which are taken advantage of in aromatherapy are their stimulation, relaxation, digestion improvement, and diuretic properties. To get the maximum benefit from essential oils, it should be made from natural, pure raw materials. Synthetically made oils do not work.</a:t>
            </a:r>
          </a:p>
          <a:p>
            <a:endParaRPr lang="en-US" sz="1600" dirty="0" smtClean="0"/>
          </a:p>
          <a:p>
            <a:r>
              <a:rPr lang="en-US" sz="1600" dirty="0" smtClean="0"/>
              <a:t>Aromatherapy is one of the fastest growing fields in alternative medicine. It is widely used at home, clinics and hospitals for a variety of applications such as pain relief for women in labor pain, relieving pain caused by the side effects of the chemotherapy undergone by the cancer patients, and rehabilitation of cardiac patients.</a:t>
            </a:r>
          </a:p>
          <a:p>
            <a:endParaRPr lang="en-US" sz="1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i="1" dirty="0" smtClean="0"/>
              <a:t>            History </a:t>
            </a:r>
            <a:r>
              <a:rPr lang="en-US" b="1" i="1" dirty="0" smtClean="0"/>
              <a:t>of Aromatherapy</a:t>
            </a:r>
            <a:endParaRPr lang="ru-RU" b="1" i="1" dirty="0"/>
          </a:p>
        </p:txBody>
      </p:sp>
      <p:pic>
        <p:nvPicPr>
          <p:cNvPr id="4" name="Содержимое 3" descr="history-of-aroma-therapy-1.jpg"/>
          <p:cNvPicPr>
            <a:picLocks noGrp="1" noChangeAspect="1"/>
          </p:cNvPicPr>
          <p:nvPr>
            <p:ph idx="1"/>
          </p:nvPr>
        </p:nvPicPr>
        <p:blipFill>
          <a:blip r:embed="rId2"/>
          <a:stretch>
            <a:fillRect/>
          </a:stretch>
        </p:blipFill>
        <p:spPr>
          <a:xfrm>
            <a:off x="500034" y="1357298"/>
            <a:ext cx="7929618" cy="4500594"/>
          </a:xfrm>
        </p:spPr>
      </p:pic>
      <p:sp>
        <p:nvSpPr>
          <p:cNvPr id="5" name="TextBox 4"/>
          <p:cNvSpPr txBox="1"/>
          <p:nvPr/>
        </p:nvSpPr>
        <p:spPr>
          <a:xfrm>
            <a:off x="285720" y="5929330"/>
            <a:ext cx="8358246" cy="307777"/>
          </a:xfrm>
          <a:prstGeom prst="rect">
            <a:avLst/>
          </a:prstGeom>
          <a:noFill/>
        </p:spPr>
        <p:txBody>
          <a:bodyPr wrap="square" rtlCol="0">
            <a:spAutoFit/>
          </a:bodyPr>
          <a:lstStyle/>
          <a:p>
            <a:r>
              <a:rPr lang="en-US" sz="1400" b="1" dirty="0" smtClean="0"/>
              <a:t>The burning of incense in ancient religious ceremonies is one of the first uses of aromatherapy.</a:t>
            </a:r>
            <a:endParaRPr lang="ru-RU"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9"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ppt_x</p:attrName>
                                        </p:attrNameLst>
                                      </p:cBhvr>
                                      <p:tavLst>
                                        <p:tav tm="0">
                                          <p:val>
                                            <p:strVal val="#ppt_x-.2"/>
                                          </p:val>
                                        </p:tav>
                                        <p:tav tm="100000">
                                          <p:val>
                                            <p:strVal val="#ppt_x"/>
                                          </p:val>
                                        </p:tav>
                                      </p:tavLst>
                                    </p:anim>
                                    <p:anim calcmode="lin" valueType="num">
                                      <p:cBhvr>
                                        <p:cTn id="1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ppt_x</p:attrName>
                                        </p:attrNameLst>
                                      </p:cBhvr>
                                      <p:tavLst>
                                        <p:tav tm="0">
                                          <p:val>
                                            <p:strVal val="#ppt_x-.2"/>
                                          </p:val>
                                        </p:tav>
                                        <p:tav tm="100000">
                                          <p:val>
                                            <p:strVal val="#ppt_x"/>
                                          </p:val>
                                        </p:tav>
                                      </p:tavLst>
                                    </p:anim>
                                    <p:anim calcmode="lin" valueType="num">
                                      <p:cBhvr>
                                        <p:cTn id="19"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43306" y="785794"/>
            <a:ext cx="5348294" cy="5857916"/>
          </a:xfrm>
        </p:spPr>
        <p:txBody>
          <a:bodyPr>
            <a:normAutofit/>
          </a:bodyPr>
          <a:lstStyle/>
          <a:p>
            <a:pPr lvl="0" fontAlgn="base">
              <a:spcAft>
                <a:spcPct val="0"/>
              </a:spcAft>
            </a:pPr>
            <a:r>
              <a:rPr lang="en-US" sz="1600" cap="none" dirty="0" smtClean="0">
                <a:solidFill>
                  <a:schemeClr val="tx1"/>
                </a:solidFill>
                <a:effectLst/>
                <a:latin typeface="Calibri" pitchFamily="34" charset="0"/>
                <a:ea typeface="Calibri" pitchFamily="34" charset="0"/>
                <a:cs typeface="Times New Roman" pitchFamily="18" charset="0"/>
              </a:rPr>
              <a:t>Aromatherapy had been around for 6000 years or more. The Greeks, Romans, and ancient Egyptians all used aromatherapy oils. The Egyptian physician </a:t>
            </a:r>
            <a:r>
              <a:rPr lang="en-US" sz="1600" cap="none" dirty="0" err="1" smtClean="0">
                <a:solidFill>
                  <a:schemeClr val="tx1"/>
                </a:solidFill>
                <a:effectLst/>
                <a:latin typeface="Calibri" pitchFamily="34" charset="0"/>
                <a:ea typeface="Calibri" pitchFamily="34" charset="0"/>
                <a:cs typeface="Times New Roman" pitchFamily="18" charset="0"/>
              </a:rPr>
              <a:t>Imhotep</a:t>
            </a:r>
            <a:r>
              <a:rPr lang="en-US" sz="1600" cap="none" dirty="0" smtClean="0">
                <a:solidFill>
                  <a:schemeClr val="tx1"/>
                </a:solidFill>
                <a:effectLst/>
                <a:latin typeface="Calibri" pitchFamily="34" charset="0"/>
                <a:ea typeface="Calibri" pitchFamily="34" charset="0"/>
                <a:cs typeface="Times New Roman" pitchFamily="18" charset="0"/>
              </a:rPr>
              <a:t> recommended fragrant oils for bathing, massage, and for embalming their dead nearly 6000 years ago. </a:t>
            </a:r>
            <a:r>
              <a:rPr lang="en-US" sz="1600" cap="none" dirty="0" err="1" smtClean="0">
                <a:solidFill>
                  <a:schemeClr val="tx1"/>
                </a:solidFill>
                <a:effectLst/>
                <a:latin typeface="Calibri" pitchFamily="34" charset="0"/>
                <a:ea typeface="Calibri" pitchFamily="34" charset="0"/>
                <a:cs typeface="Times New Roman" pitchFamily="18" charset="0"/>
              </a:rPr>
              <a:t>Imhotep</a:t>
            </a:r>
            <a:r>
              <a:rPr lang="en-US" sz="1600" cap="none" dirty="0" smtClean="0">
                <a:solidFill>
                  <a:schemeClr val="tx1"/>
                </a:solidFill>
                <a:effectLst/>
                <a:latin typeface="Calibri" pitchFamily="34" charset="0"/>
                <a:ea typeface="Calibri" pitchFamily="34" charset="0"/>
                <a:cs typeface="Times New Roman" pitchFamily="18" charset="0"/>
              </a:rPr>
              <a:t> is the Egyptian god of medicine and healing. Hippocrates, the father of modern medicine, used aromatherapy baths and scented massage. He used aromatic fumigations to rid Athens of the plague.</a:t>
            </a:r>
            <a:r>
              <a:rPr lang="ru-RU" sz="1600" cap="none" dirty="0" smtClean="0">
                <a:solidFill>
                  <a:schemeClr val="tx1"/>
                </a:solidFill>
                <a:effectLst/>
                <a:latin typeface="Arial" pitchFamily="34" charset="0"/>
              </a:rPr>
              <a:t/>
            </a:r>
            <a:br>
              <a:rPr lang="ru-RU" sz="1600" cap="none" dirty="0" smtClean="0">
                <a:solidFill>
                  <a:schemeClr val="tx1"/>
                </a:solidFill>
                <a:effectLst/>
                <a:latin typeface="Arial" pitchFamily="34" charset="0"/>
              </a:rPr>
            </a:br>
            <a:r>
              <a:rPr lang="en-US" sz="1600" cap="none" dirty="0" smtClean="0">
                <a:solidFill>
                  <a:schemeClr val="tx1"/>
                </a:solidFill>
                <a:effectLst/>
                <a:latin typeface="Calibri" pitchFamily="34" charset="0"/>
                <a:ea typeface="Calibri" pitchFamily="34" charset="0"/>
                <a:cs typeface="Times New Roman" pitchFamily="18" charset="0"/>
              </a:rPr>
              <a:t>The modern era of aromatherapy is dawned in 1930 when the French chemist Rene Maurice </a:t>
            </a:r>
            <a:r>
              <a:rPr lang="en-US" sz="1600" cap="none" dirty="0" err="1" smtClean="0">
                <a:solidFill>
                  <a:schemeClr val="tx1"/>
                </a:solidFill>
                <a:effectLst/>
                <a:latin typeface="Calibri" pitchFamily="34" charset="0"/>
                <a:ea typeface="Calibri" pitchFamily="34" charset="0"/>
                <a:cs typeface="Times New Roman" pitchFamily="18" charset="0"/>
              </a:rPr>
              <a:t>Gattefosse</a:t>
            </a:r>
            <a:r>
              <a:rPr lang="en-US" sz="1600" cap="none" dirty="0" smtClean="0">
                <a:solidFill>
                  <a:schemeClr val="tx1"/>
                </a:solidFill>
                <a:effectLst/>
                <a:latin typeface="Calibri" pitchFamily="34" charset="0"/>
                <a:ea typeface="Calibri" pitchFamily="34" charset="0"/>
                <a:cs typeface="Times New Roman" pitchFamily="18" charset="0"/>
              </a:rPr>
              <a:t> coined the term aromatherapy for the therapeutic use of essential oils. He was fascinated by the benefits of lavender oil in healing his burned hand without leaving any scars. He started investigating the effect of other essential oils for healing and for their psychotherapeutic benefits.</a:t>
            </a:r>
            <a:r>
              <a:rPr lang="en-US" sz="1600" cap="none" dirty="0" smtClean="0">
                <a:solidFill>
                  <a:schemeClr val="tx1"/>
                </a:solidFill>
                <a:effectLst/>
                <a:latin typeface="Arial" pitchFamily="34" charset="0"/>
                <a:ea typeface="Calibri" pitchFamily="34" charset="0"/>
                <a:cs typeface="Times New Roman" pitchFamily="18" charset="0"/>
              </a:rPr>
              <a:t/>
            </a:r>
            <a:br>
              <a:rPr lang="en-US" sz="1600" cap="none" dirty="0" smtClean="0">
                <a:solidFill>
                  <a:schemeClr val="tx1"/>
                </a:solidFill>
                <a:effectLst/>
                <a:latin typeface="Arial" pitchFamily="34" charset="0"/>
                <a:ea typeface="Calibri" pitchFamily="34" charset="0"/>
                <a:cs typeface="Times New Roman" pitchFamily="18" charset="0"/>
              </a:rPr>
            </a:br>
            <a:r>
              <a:rPr lang="en-US" sz="1600" cap="none" dirty="0" smtClean="0">
                <a:solidFill>
                  <a:schemeClr val="tx1"/>
                </a:solidFill>
                <a:effectLst/>
                <a:latin typeface="Arial" pitchFamily="34" charset="0"/>
                <a:ea typeface="Calibri" pitchFamily="34" charset="0"/>
                <a:cs typeface="Times New Roman" pitchFamily="18" charset="0"/>
              </a:rPr>
              <a:t>During world war II, the French army surgeon Dr. Jean </a:t>
            </a:r>
            <a:r>
              <a:rPr lang="en-US" sz="1600" cap="none" dirty="0" err="1" smtClean="0">
                <a:solidFill>
                  <a:schemeClr val="tx1"/>
                </a:solidFill>
                <a:effectLst/>
                <a:latin typeface="Arial" pitchFamily="34" charset="0"/>
                <a:ea typeface="Calibri" pitchFamily="34" charset="0"/>
                <a:cs typeface="Times New Roman" pitchFamily="18" charset="0"/>
              </a:rPr>
              <a:t>Valnet</a:t>
            </a:r>
            <a:r>
              <a:rPr lang="en-US" sz="1600" cap="none" dirty="0" smtClean="0">
                <a:solidFill>
                  <a:schemeClr val="tx1"/>
                </a:solidFill>
                <a:effectLst/>
                <a:latin typeface="Arial" pitchFamily="34" charset="0"/>
                <a:ea typeface="Calibri" pitchFamily="34" charset="0"/>
                <a:cs typeface="Times New Roman" pitchFamily="18" charset="0"/>
              </a:rPr>
              <a:t> used essential oils as antiseptics. Later, Madame Marguerite Maury elevated aromatherapy as a holistic therapy. She started prescribing essential oils as remedy for her patients. She is also credited with the modern use of essential oils in massage.</a:t>
            </a:r>
            <a:r>
              <a:rPr lang="ru-RU" sz="1600" cap="none" dirty="0" smtClean="0">
                <a:solidFill>
                  <a:schemeClr val="tx1"/>
                </a:solidFill>
                <a:effectLst/>
                <a:latin typeface="Arial" pitchFamily="34" charset="0"/>
              </a:rPr>
              <a:t> </a:t>
            </a:r>
            <a:r>
              <a:rPr lang="ru-RU" sz="1600" dirty="0" smtClean="0"/>
              <a:t/>
            </a:r>
            <a:br>
              <a:rPr lang="ru-RU" sz="1600" dirty="0" smtClean="0"/>
            </a:br>
            <a:endParaRPr lang="ru-RU" sz="1600" dirty="0"/>
          </a:p>
        </p:txBody>
      </p:sp>
      <p:pic>
        <p:nvPicPr>
          <p:cNvPr id="4" name="Содержимое 3" descr="historyofaromatherapy3.jpg"/>
          <p:cNvPicPr>
            <a:picLocks noGrp="1" noChangeAspect="1"/>
          </p:cNvPicPr>
          <p:nvPr>
            <p:ph idx="1"/>
          </p:nvPr>
        </p:nvPicPr>
        <p:blipFill>
          <a:blip r:embed="rId2"/>
          <a:stretch>
            <a:fillRect/>
          </a:stretch>
        </p:blipFill>
        <p:spPr>
          <a:xfrm>
            <a:off x="214282" y="1357298"/>
            <a:ext cx="3522970" cy="442915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ppt_x</p:attrName>
                                        </p:attrNameLst>
                                      </p:cBhvr>
                                      <p:tavLst>
                                        <p:tav tm="0">
                                          <p:val>
                                            <p:strVal val="#ppt_x-.2"/>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8686800" cy="642918"/>
          </a:xfrm>
        </p:spPr>
        <p:txBody>
          <a:bodyPr>
            <a:normAutofit fontScale="90000"/>
          </a:bodyPr>
          <a:lstStyle/>
          <a:p>
            <a:r>
              <a:rPr lang="en-US" sz="1300" dirty="0" smtClean="0"/>
              <a:t>The Aromatherapy Decoder presents information on 36 essential oils. The information is spread across 4 easy to use rotating wheels, and is presented using words, as well as a clever symbolic referencing system</a:t>
            </a:r>
            <a:r>
              <a:rPr lang="en-US" sz="1400" dirty="0" smtClean="0"/>
              <a:t>.</a:t>
            </a:r>
            <a:endParaRPr lang="ru-RU" sz="1400" dirty="0"/>
          </a:p>
        </p:txBody>
      </p:sp>
      <p:pic>
        <p:nvPicPr>
          <p:cNvPr id="4" name="Содержимое 3" descr="aromatherapy_wheel.jpg"/>
          <p:cNvPicPr>
            <a:picLocks noGrp="1" noChangeAspect="1"/>
          </p:cNvPicPr>
          <p:nvPr>
            <p:ph idx="1"/>
          </p:nvPr>
        </p:nvPicPr>
        <p:blipFill>
          <a:blip r:embed="rId2"/>
          <a:stretch>
            <a:fillRect/>
          </a:stretch>
        </p:blipFill>
        <p:spPr>
          <a:xfrm>
            <a:off x="857224" y="642918"/>
            <a:ext cx="7215238" cy="621508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ppt_x</p:attrName>
                                        </p:attrNameLst>
                                      </p:cBhvr>
                                      <p:tavLst>
                                        <p:tav tm="0">
                                          <p:val>
                                            <p:strVal val="#ppt_x-.2"/>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i="1" dirty="0" smtClean="0"/>
              <a:t>     How </a:t>
            </a:r>
            <a:r>
              <a:rPr lang="en-US" b="1" i="1" dirty="0" smtClean="0"/>
              <a:t>Does Aromatherapy Work?</a:t>
            </a:r>
            <a:endParaRPr lang="ru-RU" b="1" i="1" dirty="0"/>
          </a:p>
        </p:txBody>
      </p:sp>
      <p:pic>
        <p:nvPicPr>
          <p:cNvPr id="4" name="Содержимое 3" descr="400px-Aromatas.JPG"/>
          <p:cNvPicPr>
            <a:picLocks noGrp="1" noChangeAspect="1"/>
          </p:cNvPicPr>
          <p:nvPr>
            <p:ph idx="1"/>
          </p:nvPr>
        </p:nvPicPr>
        <p:blipFill>
          <a:blip r:embed="rId2"/>
          <a:stretch>
            <a:fillRect/>
          </a:stretch>
        </p:blipFill>
        <p:spPr>
          <a:xfrm>
            <a:off x="428596" y="1428736"/>
            <a:ext cx="8429684" cy="506970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9"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ppt_x</p:attrName>
                                        </p:attrNameLst>
                                      </p:cBhvr>
                                      <p:tavLst>
                                        <p:tav tm="0">
                                          <p:val>
                                            <p:strVal val="#ppt_x-.2"/>
                                          </p:val>
                                        </p:tav>
                                        <p:tav tm="100000">
                                          <p:val>
                                            <p:strVal val="#ppt_x"/>
                                          </p:val>
                                        </p:tav>
                                      </p:tavLst>
                                    </p:anim>
                                    <p:anim calcmode="lin" valueType="num">
                                      <p:cBhvr>
                                        <p:cTn id="1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00034" y="428604"/>
            <a:ext cx="8072494" cy="1754326"/>
          </a:xfrm>
          <a:prstGeom prst="rect">
            <a:avLst/>
          </a:prstGeom>
        </p:spPr>
        <p:txBody>
          <a:bodyPr wrap="square">
            <a:spAutoFit/>
          </a:bodyPr>
          <a:lstStyle/>
          <a:p>
            <a:r>
              <a:rPr lang="en-US" dirty="0" smtClean="0"/>
              <a:t>Essential oils stimulates the powerful sense of smell. It is known that odors we smell have a significant impact on how we feel. In dealing with patients who have lost the sense of smell, doctors have found that a life without fragrance can lead to high incidence of psychiatric problems such as anxiety and depression.</a:t>
            </a:r>
          </a:p>
          <a:p>
            <a:endParaRPr lang="ru-RU" dirty="0"/>
          </a:p>
        </p:txBody>
      </p:sp>
      <p:sp>
        <p:nvSpPr>
          <p:cNvPr id="8" name="Прямоугольник 7"/>
          <p:cNvSpPr/>
          <p:nvPr/>
        </p:nvSpPr>
        <p:spPr>
          <a:xfrm>
            <a:off x="500034" y="2000240"/>
            <a:ext cx="8143932" cy="1200329"/>
          </a:xfrm>
          <a:prstGeom prst="rect">
            <a:avLst/>
          </a:prstGeom>
        </p:spPr>
        <p:txBody>
          <a:bodyPr wrap="square">
            <a:spAutoFit/>
          </a:bodyPr>
          <a:lstStyle/>
          <a:p>
            <a:r>
              <a:rPr lang="en-US" dirty="0" smtClean="0"/>
              <a:t>Studies with brain wave frequency has shown that smelling lavender increases alpha waves in the back of the head, which are associated with relaxation. Fragrance of Jasmine increases beta waves in the front of the head, which are associated with a more alert state.</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0" fill="hold"/>
                                        <p:tgtEl>
                                          <p:spTgt spid="8"/>
                                        </p:tgtEl>
                                        <p:attrNameLst>
                                          <p:attrName>ppt_x</p:attrName>
                                        </p:attrNameLst>
                                      </p:cBhvr>
                                      <p:tavLst>
                                        <p:tav tm="0">
                                          <p:val>
                                            <p:strVal val="#ppt_x"/>
                                          </p:val>
                                        </p:tav>
                                        <p:tav tm="100000">
                                          <p:val>
                                            <p:strVal val="#ppt_x"/>
                                          </p:val>
                                        </p:tav>
                                      </p:tavLst>
                                    </p:anim>
                                    <p:anim calcmode="lin" valueType="num">
                                      <p:cBhvr additive="base">
                                        <p:cTn id="14"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158</TotalTime>
  <Words>1160</Words>
  <Application>Microsoft Office PowerPoint</Application>
  <PresentationFormat>Экран (4:3)</PresentationFormat>
  <Paragraphs>50</Paragraphs>
  <Slides>14</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Трек</vt:lpstr>
      <vt:lpstr>    Holistic Medicine-Aromatherapy </vt:lpstr>
      <vt:lpstr>                                Plan</vt:lpstr>
      <vt:lpstr>            What is Aromatherapy?</vt:lpstr>
      <vt:lpstr>Слайд 4</vt:lpstr>
      <vt:lpstr>            History of Aromatherapy</vt:lpstr>
      <vt:lpstr>Aromatherapy had been around for 6000 years or more. The Greeks, Romans, and ancient Egyptians all used aromatherapy oils. The Egyptian physician Imhotep recommended fragrant oils for bathing, massage, and for embalming their dead nearly 6000 years ago. Imhotep is the Egyptian god of medicine and healing. Hippocrates, the father of modern medicine, used aromatherapy baths and scented massage. He used aromatic fumigations to rid Athens of the plague. The modern era of aromatherapy is dawned in 1930 when the French chemist Rene Maurice Gattefosse coined the term aromatherapy for the therapeutic use of essential oils. He was fascinated by the benefits of lavender oil in healing his burned hand without leaving any scars. He started investigating the effect of other essential oils for healing and for their psychotherapeutic benefits. During world war II, the French army surgeon Dr. Jean Valnet used essential oils as antiseptics. Later, Madame Marguerite Maury elevated aromatherapy as a holistic therapy. She started prescribing essential oils as remedy for her patients. She is also credited with the modern use of essential oils in massage.  </vt:lpstr>
      <vt:lpstr>The Aromatherapy Decoder presents information on 36 essential oils. The information is spread across 4 easy to use rotating wheels, and is presented using words, as well as a clever symbolic referencing system.</vt:lpstr>
      <vt:lpstr>     How Does Aromatherapy Work?</vt:lpstr>
      <vt:lpstr>Слайд 9</vt:lpstr>
      <vt:lpstr>Which Problems can Aromatherapy Help?</vt:lpstr>
      <vt:lpstr>Слайд 11</vt:lpstr>
      <vt:lpstr>            Types of Aromatherapy</vt:lpstr>
      <vt:lpstr>          Recipe Of Aromatherapy</vt:lpstr>
      <vt:lpstr>                             The End</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Holistic Medicine-Aromatherapy </dc:title>
  <dc:creator>Admin</dc:creator>
  <cp:lastModifiedBy>Admin</cp:lastModifiedBy>
  <cp:revision>16</cp:revision>
  <dcterms:created xsi:type="dcterms:W3CDTF">2010-11-27T13:18:04Z</dcterms:created>
  <dcterms:modified xsi:type="dcterms:W3CDTF">2010-11-27T15:56:27Z</dcterms:modified>
</cp:coreProperties>
</file>