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4" r:id="rId27"/>
    <p:sldId id="281" r:id="rId28"/>
    <p:sldId id="282"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48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C5A26B01-110D-455E-8574-F5D2DC4761C0}" type="datetimeFigureOut">
              <a:rPr lang="ru-RU" smtClean="0"/>
              <a:t>23.04.2012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D093C2D-CE0F-4C73-AD9D-8D6238BF3A7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5A26B01-110D-455E-8574-F5D2DC4761C0}" type="datetimeFigureOut">
              <a:rPr lang="ru-RU" smtClean="0"/>
              <a:t>23.04.2012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D093C2D-CE0F-4C73-AD9D-8D6238BF3A7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5A26B01-110D-455E-8574-F5D2DC4761C0}" type="datetimeFigureOut">
              <a:rPr lang="ru-RU" smtClean="0"/>
              <a:t>23.04.2012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D093C2D-CE0F-4C73-AD9D-8D6238BF3A7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5A26B01-110D-455E-8574-F5D2DC4761C0}" type="datetimeFigureOut">
              <a:rPr lang="ru-RU" smtClean="0"/>
              <a:t>23.04.2012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D093C2D-CE0F-4C73-AD9D-8D6238BF3A7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A26B01-110D-455E-8574-F5D2DC4761C0}" type="datetimeFigureOut">
              <a:rPr lang="ru-RU" smtClean="0"/>
              <a:t>23.04.2012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D093C2D-CE0F-4C73-AD9D-8D6238BF3A7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5A26B01-110D-455E-8574-F5D2DC4761C0}" type="datetimeFigureOut">
              <a:rPr lang="ru-RU" smtClean="0"/>
              <a:t>23.04.2012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D093C2D-CE0F-4C73-AD9D-8D6238BF3A7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C5A26B01-110D-455E-8574-F5D2DC4761C0}" type="datetimeFigureOut">
              <a:rPr lang="ru-RU" smtClean="0"/>
              <a:t>23.04.2012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D093C2D-CE0F-4C73-AD9D-8D6238BF3A7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5A26B01-110D-455E-8574-F5D2DC4761C0}" type="datetimeFigureOut">
              <a:rPr lang="ru-RU" smtClean="0"/>
              <a:t>23.04.2012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D093C2D-CE0F-4C73-AD9D-8D6238BF3A7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26B01-110D-455E-8574-F5D2DC4761C0}" type="datetimeFigureOut">
              <a:rPr lang="ru-RU" smtClean="0"/>
              <a:t>23.04.2012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D093C2D-CE0F-4C73-AD9D-8D6238BF3A7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A26B01-110D-455E-8574-F5D2DC4761C0}" type="datetimeFigureOut">
              <a:rPr lang="ru-RU" smtClean="0"/>
              <a:t>23.04.2012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D093C2D-CE0F-4C73-AD9D-8D6238BF3A7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A26B01-110D-455E-8574-F5D2DC4761C0}" type="datetimeFigureOut">
              <a:rPr lang="ru-RU" smtClean="0"/>
              <a:t>23.04.2012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D093C2D-CE0F-4C73-AD9D-8D6238BF3A73}" type="slidenum">
              <a:rPr lang="ru-RU" smtClean="0"/>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C5A26B01-110D-455E-8574-F5D2DC4761C0}" type="datetimeFigureOut">
              <a:rPr lang="ru-RU" smtClean="0"/>
              <a:t>23.04.2012</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ED093C2D-CE0F-4C73-AD9D-8D6238BF3A73}" type="slidenum">
              <a:rPr lang="ru-RU" smtClean="0"/>
              <a:t>‹#›</a:t>
            </a:fld>
            <a:endParaRPr lang="ru-RU"/>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9"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043608" y="3212976"/>
            <a:ext cx="7848872" cy="3168352"/>
          </a:xfrm>
        </p:spPr>
        <p:txBody>
          <a:bodyPr>
            <a:normAutofit/>
          </a:bodyPr>
          <a:lstStyle/>
          <a:p>
            <a:r>
              <a:rPr lang="ru-RU" b="1" i="1" dirty="0" smtClean="0">
                <a:solidFill>
                  <a:schemeClr val="accent5">
                    <a:lumMod val="50000"/>
                  </a:schemeClr>
                </a:solidFill>
              </a:rPr>
              <a:t>Традиции русской семьи: мудрость народного воспитания.</a:t>
            </a:r>
            <a:endParaRPr lang="ru-RU" b="1" i="1" dirty="0">
              <a:solidFill>
                <a:schemeClr val="accent5">
                  <a:lumMod val="50000"/>
                </a:schemeClr>
              </a:solidFill>
            </a:endParaRPr>
          </a:p>
        </p:txBody>
      </p:sp>
    </p:spTree>
    <p:extLst>
      <p:ext uri="{BB962C8B-B14F-4D97-AF65-F5344CB8AC3E}">
        <p14:creationId xmlns:p14="http://schemas.microsoft.com/office/powerpoint/2010/main" val="3851864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ru-RU" b="1" i="1" dirty="0">
                <a:solidFill>
                  <a:schemeClr val="accent4">
                    <a:lumMod val="50000"/>
                  </a:schemeClr>
                </a:solidFill>
              </a:rPr>
              <a:t>Серьезное, ответственное понимание брака ярко выражено в многочисленных пословицах и поговорках: </a:t>
            </a:r>
          </a:p>
          <a:p>
            <a:pPr marL="0" indent="0">
              <a:buNone/>
            </a:pPr>
            <a:r>
              <a:rPr lang="ru-RU" b="1" i="1" dirty="0">
                <a:solidFill>
                  <a:schemeClr val="accent4">
                    <a:lumMod val="50000"/>
                  </a:schemeClr>
                </a:solidFill>
              </a:rPr>
              <a:t>Бери, чтоб не каяться, жить в любви да не маяться. </a:t>
            </a:r>
          </a:p>
          <a:p>
            <a:pPr marL="0" indent="0">
              <a:buNone/>
            </a:pPr>
            <a:r>
              <a:rPr lang="ru-RU" b="1" i="1" dirty="0">
                <a:solidFill>
                  <a:schemeClr val="accent4">
                    <a:lumMod val="50000"/>
                  </a:schemeClr>
                </a:solidFill>
              </a:rPr>
              <a:t>Замуж выходи – в оба гляди. </a:t>
            </a:r>
          </a:p>
          <a:p>
            <a:pPr marL="0" indent="0">
              <a:buNone/>
            </a:pPr>
            <a:r>
              <a:rPr lang="ru-RU" b="1" i="1" dirty="0">
                <a:solidFill>
                  <a:schemeClr val="accent4">
                    <a:lumMod val="50000"/>
                  </a:schemeClr>
                </a:solidFill>
              </a:rPr>
              <a:t>Идучи на войну, молись; идучи в море, молись вдвое; хочешь жениться – молись втрое. </a:t>
            </a:r>
          </a:p>
          <a:p>
            <a:pPr marL="0" indent="0">
              <a:buNone/>
            </a:pPr>
            <a:r>
              <a:rPr lang="ru-RU" b="1" i="1" dirty="0">
                <a:solidFill>
                  <a:schemeClr val="accent4">
                    <a:lumMod val="50000"/>
                  </a:schemeClr>
                </a:solidFill>
              </a:rPr>
              <a:t>Один женился – свет увидел, другой женился – с головой пропал. </a:t>
            </a:r>
          </a:p>
        </p:txBody>
      </p:sp>
    </p:spTree>
    <p:extLst>
      <p:ext uri="{BB962C8B-B14F-4D97-AF65-F5344CB8AC3E}">
        <p14:creationId xmlns:p14="http://schemas.microsoft.com/office/powerpoint/2010/main" val="632067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548681"/>
            <a:ext cx="7125112" cy="5310118"/>
          </a:xfrm>
        </p:spPr>
        <p:txBody>
          <a:bodyPr>
            <a:normAutofit/>
          </a:bodyPr>
          <a:lstStyle/>
          <a:p>
            <a:pPr marL="0" indent="0">
              <a:buNone/>
            </a:pPr>
            <a:r>
              <a:rPr lang="ru-RU" b="1" dirty="0">
                <a:solidFill>
                  <a:schemeClr val="accent4">
                    <a:lumMod val="50000"/>
                  </a:schemeClr>
                </a:solidFill>
              </a:rPr>
              <a:t>Если через год после свадьбы в избе не качается колыбель, то изба считается несчастливою. Бездетность – это безрадостная, неполноценная жизнь, горькая, одинокая старость: </a:t>
            </a:r>
          </a:p>
          <a:p>
            <a:pPr marL="0" indent="0">
              <a:buNone/>
            </a:pPr>
            <a:r>
              <a:rPr lang="ru-RU" b="1" dirty="0">
                <a:solidFill>
                  <a:schemeClr val="accent4">
                    <a:lumMod val="50000"/>
                  </a:schemeClr>
                </a:solidFill>
              </a:rPr>
              <a:t>Не дай, Бог, придется </a:t>
            </a:r>
          </a:p>
          <a:p>
            <a:pPr marL="0" indent="0">
              <a:buNone/>
            </a:pPr>
            <a:r>
              <a:rPr lang="ru-RU" b="1" dirty="0" smtClean="0">
                <a:solidFill>
                  <a:schemeClr val="accent4">
                    <a:lumMod val="50000"/>
                  </a:schemeClr>
                </a:solidFill>
              </a:rPr>
              <a:t>Бобыля </a:t>
            </a:r>
            <a:r>
              <a:rPr lang="ru-RU" b="1" dirty="0">
                <a:solidFill>
                  <a:schemeClr val="accent4">
                    <a:lumMod val="50000"/>
                  </a:schemeClr>
                </a:solidFill>
              </a:rPr>
              <a:t>помыкать: </a:t>
            </a:r>
          </a:p>
          <a:p>
            <a:pPr marL="0" indent="0">
              <a:buNone/>
            </a:pPr>
            <a:r>
              <a:rPr lang="ru-RU" b="1" dirty="0">
                <a:solidFill>
                  <a:schemeClr val="accent4">
                    <a:lumMod val="50000"/>
                  </a:schemeClr>
                </a:solidFill>
              </a:rPr>
              <a:t>Никто не одарит </a:t>
            </a:r>
          </a:p>
          <a:p>
            <a:pPr marL="0" indent="0">
              <a:buNone/>
            </a:pPr>
            <a:r>
              <a:rPr lang="ru-RU" b="1" dirty="0">
                <a:solidFill>
                  <a:schemeClr val="accent4">
                    <a:lumMod val="50000"/>
                  </a:schemeClr>
                </a:solidFill>
              </a:rPr>
              <a:t>Водицы глотком. </a:t>
            </a:r>
            <a:endParaRPr lang="ru-RU" b="1" dirty="0" smtClean="0">
              <a:solidFill>
                <a:schemeClr val="accent4">
                  <a:lumMod val="50000"/>
                </a:schemeClr>
              </a:solidFill>
            </a:endParaRPr>
          </a:p>
          <a:p>
            <a:pPr marL="0" indent="0">
              <a:buNone/>
            </a:pPr>
            <a:r>
              <a:rPr lang="ru-RU" b="1" dirty="0" smtClean="0">
                <a:solidFill>
                  <a:schemeClr val="accent4">
                    <a:lumMod val="50000"/>
                  </a:schemeClr>
                </a:solidFill>
              </a:rPr>
              <a:t>В</a:t>
            </a:r>
            <a:r>
              <a:rPr lang="ru-RU" b="1" dirty="0">
                <a:solidFill>
                  <a:schemeClr val="accent4">
                    <a:lumMod val="50000"/>
                  </a:schemeClr>
                </a:solidFill>
              </a:rPr>
              <a:t>. </a:t>
            </a:r>
            <a:r>
              <a:rPr lang="ru-RU" b="1" dirty="0" err="1">
                <a:solidFill>
                  <a:schemeClr val="accent4">
                    <a:lumMod val="50000"/>
                  </a:schemeClr>
                </a:solidFill>
              </a:rPr>
              <a:t>Чурсин</a:t>
            </a:r>
            <a:r>
              <a:rPr lang="ru-RU" b="1" dirty="0">
                <a:solidFill>
                  <a:schemeClr val="accent4">
                    <a:lumMod val="50000"/>
                  </a:schemeClr>
                </a:solidFill>
              </a:rPr>
              <a:t> </a:t>
            </a:r>
          </a:p>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780928"/>
            <a:ext cx="2657475" cy="333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401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4221088"/>
            <a:ext cx="7506106" cy="2520280"/>
          </a:xfrm>
        </p:spPr>
        <p:txBody>
          <a:bodyPr>
            <a:normAutofit/>
          </a:bodyPr>
          <a:lstStyle/>
          <a:p>
            <a:pPr marL="0" indent="0">
              <a:buNone/>
            </a:pPr>
            <a:r>
              <a:rPr lang="ru-RU" b="1" i="1" dirty="0">
                <a:solidFill>
                  <a:schemeClr val="accent4">
                    <a:lumMod val="50000"/>
                  </a:schemeClr>
                </a:solidFill>
              </a:rPr>
              <a:t>«У кого детей нет – во грехе живет», - так говорили в старину. </a:t>
            </a:r>
          </a:p>
          <a:p>
            <a:pPr marL="0" indent="0">
              <a:buNone/>
            </a:pPr>
            <a:r>
              <a:rPr lang="ru-RU" b="1" i="1" dirty="0">
                <a:solidFill>
                  <a:schemeClr val="accent4">
                    <a:lumMod val="50000"/>
                  </a:schemeClr>
                </a:solidFill>
              </a:rPr>
              <a:t>Бездетным советовали взять на воспитание сироту, чтобы свои грехи избыть, глядишь, и своих деток Бог пошлет. Часто так оно и бывало: пригреют сироту, а через какие – то годы и свои детки появляются. </a:t>
            </a:r>
          </a:p>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945" y="260648"/>
            <a:ext cx="4553779" cy="35974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149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4005064"/>
            <a:ext cx="7125112" cy="2664296"/>
          </a:xfrm>
        </p:spPr>
        <p:txBody>
          <a:bodyPr/>
          <a:lstStyle/>
          <a:p>
            <a:pPr marL="0" indent="0">
              <a:buNone/>
            </a:pPr>
            <a:r>
              <a:rPr lang="ru-RU" b="1" i="1" dirty="0">
                <a:solidFill>
                  <a:schemeClr val="accent4">
                    <a:lumMod val="50000"/>
                  </a:schemeClr>
                </a:solidFill>
              </a:rPr>
              <a:t>К детям на Руси всегда относились с любовью, нелюбимых детей русская деревня не знала: </a:t>
            </a:r>
          </a:p>
          <a:p>
            <a:pPr marL="0" indent="0">
              <a:buNone/>
            </a:pPr>
            <a:r>
              <a:rPr lang="ru-RU" b="1" i="1" dirty="0">
                <a:solidFill>
                  <a:schemeClr val="accent4">
                    <a:lumMod val="50000"/>
                  </a:schemeClr>
                </a:solidFill>
              </a:rPr>
              <a:t>Детей много бывает, а лишних нет. </a:t>
            </a:r>
          </a:p>
          <a:p>
            <a:pPr marL="0" indent="0">
              <a:buNone/>
            </a:pPr>
            <a:r>
              <a:rPr lang="ru-RU" b="1" i="1" dirty="0">
                <a:solidFill>
                  <a:schemeClr val="accent4">
                    <a:lumMod val="50000"/>
                  </a:schemeClr>
                </a:solidFill>
              </a:rPr>
              <a:t>У кого детей много, тот не забыт от Бога. </a:t>
            </a:r>
          </a:p>
          <a:p>
            <a:endParaRPr lang="ru-RU" b="1" i="1" dirty="0">
              <a:solidFill>
                <a:schemeClr val="accent4">
                  <a:lumMod val="50000"/>
                </a:schemeClr>
              </a:solidFill>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804"/>
          <a:stretch/>
        </p:blipFill>
        <p:spPr bwMode="auto">
          <a:xfrm>
            <a:off x="1835696" y="248072"/>
            <a:ext cx="5616623" cy="376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664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11959" y="1807361"/>
            <a:ext cx="4752529" cy="4051437"/>
          </a:xfrm>
        </p:spPr>
        <p:txBody>
          <a:bodyPr>
            <a:normAutofit fontScale="92500"/>
          </a:bodyPr>
          <a:lstStyle/>
          <a:p>
            <a:pPr marL="0" indent="0">
              <a:buNone/>
            </a:pPr>
            <a:r>
              <a:rPr lang="ru-RU" sz="2400" b="1" i="1" dirty="0">
                <a:solidFill>
                  <a:schemeClr val="accent4">
                    <a:lumMod val="50000"/>
                  </a:schemeClr>
                </a:solidFill>
              </a:rPr>
              <a:t>Воспитывали детей всем миром, всей общиной, всем селом. Взрослые никогда не проходили мимо детской шалости, обязательно вмешаются, а то и родителям сообщат. А те, поблагодарив, еще и сами накажут шалуна. Попавшему в беду ребенку охотно помогали. </a:t>
            </a:r>
          </a:p>
          <a:p>
            <a:endParaRPr lang="ru-RU" b="1" i="1" dirty="0">
              <a:solidFill>
                <a:schemeClr val="accent4">
                  <a:lumMod val="50000"/>
                </a:schemeClr>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3810000" cy="3867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663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861048"/>
            <a:ext cx="8496944" cy="2035213"/>
          </a:xfrm>
        </p:spPr>
        <p:txBody>
          <a:bodyPr>
            <a:normAutofit/>
          </a:bodyPr>
          <a:lstStyle/>
          <a:p>
            <a:pPr marL="0" indent="0">
              <a:buNone/>
            </a:pPr>
            <a:r>
              <a:rPr lang="ru-RU" b="1" i="1" dirty="0">
                <a:solidFill>
                  <a:schemeClr val="accent4">
                    <a:lumMod val="50000"/>
                  </a:schemeClr>
                </a:solidFill>
              </a:rPr>
              <a:t>Остался ребенок сиротой – община решала, кому отдать его на воспитание. Если родственники не могли обеспечить полноценное воспитание, то сироту отдавали чужим людям. Община строго контролировала воспитание сироты, обращение с его наследством (к совершеннолетию оно должно быть основой его существования).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32656"/>
            <a:ext cx="3870176" cy="3370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417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07361"/>
            <a:ext cx="8640959" cy="4051437"/>
          </a:xfrm>
        </p:spPr>
        <p:txBody>
          <a:bodyPr>
            <a:normAutofit/>
          </a:bodyPr>
          <a:lstStyle/>
          <a:p>
            <a:pPr marL="0" indent="0">
              <a:buNone/>
            </a:pPr>
            <a:r>
              <a:rPr lang="ru-RU" b="1" i="1" dirty="0">
                <a:solidFill>
                  <a:schemeClr val="accent4">
                    <a:lumMod val="50000"/>
                  </a:schemeClr>
                </a:solidFill>
              </a:rPr>
              <a:t>Вдова с малыми детьми бралась общиной по особое покровительство. По общему решению могли миром построить избу, помогали вспахать, засеять и убрать ее надел. </a:t>
            </a:r>
          </a:p>
          <a:p>
            <a:pPr marL="0" indent="0">
              <a:buNone/>
            </a:pPr>
            <a:r>
              <a:rPr lang="ru-RU" b="1" i="1" dirty="0">
                <a:solidFill>
                  <a:schemeClr val="accent4">
                    <a:lumMod val="50000"/>
                  </a:schemeClr>
                </a:solidFill>
              </a:rPr>
              <a:t>При всей любви к детям их воспитывали в строгости. Помнили: </a:t>
            </a:r>
          </a:p>
          <a:p>
            <a:pPr marL="0" indent="0">
              <a:buNone/>
            </a:pPr>
            <a:r>
              <a:rPr lang="ru-RU" sz="2400" b="1" i="1" u="sng" dirty="0">
                <a:solidFill>
                  <a:schemeClr val="accent4">
                    <a:lumMod val="50000"/>
                  </a:schemeClr>
                </a:solidFill>
              </a:rPr>
              <a:t>«Засиженное яйцо всегда болтун, заласканный сын – шатун».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04664"/>
            <a:ext cx="2880320" cy="217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467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620689"/>
            <a:ext cx="7883035" cy="5238110"/>
          </a:xfrm>
        </p:spPr>
        <p:txBody>
          <a:bodyPr>
            <a:normAutofit/>
          </a:bodyPr>
          <a:lstStyle/>
          <a:p>
            <a:pPr marL="0" indent="0">
              <a:buNone/>
            </a:pPr>
            <a:r>
              <a:rPr lang="ru-RU" sz="2400" b="1" i="1" dirty="0">
                <a:solidFill>
                  <a:schemeClr val="accent4">
                    <a:lumMod val="50000"/>
                  </a:schemeClr>
                </a:solidFill>
              </a:rPr>
              <a:t>Крестьянская нравственность, нормы поведения требовали абсолютного уважения детьми родителей на протяжении всей их жизни. Дети не моли противоречить родителям. Даже взрослый сын, уже имевший семью, но не отделившийся от родителей, должен был во всех хозяйственных и личных делах подчиняться отцу. Ни дочь, ни сын не покидали родительский дом по своему желанию. Особое значение придавалось родительскому благословению, знали: родительское слово на ветер не молвится. </a:t>
            </a:r>
          </a:p>
          <a:p>
            <a:endParaRPr lang="ru-RU" dirty="0"/>
          </a:p>
        </p:txBody>
      </p:sp>
    </p:spTree>
    <p:extLst>
      <p:ext uri="{BB962C8B-B14F-4D97-AF65-F5344CB8AC3E}">
        <p14:creationId xmlns:p14="http://schemas.microsoft.com/office/powerpoint/2010/main" val="2079036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3861049"/>
            <a:ext cx="7125112" cy="2664296"/>
          </a:xfrm>
        </p:spPr>
        <p:txBody>
          <a:bodyPr/>
          <a:lstStyle/>
          <a:p>
            <a:pPr marL="0" indent="0">
              <a:buNone/>
            </a:pPr>
            <a:r>
              <a:rPr lang="ru-RU" b="1" i="1" dirty="0">
                <a:solidFill>
                  <a:schemeClr val="accent4">
                    <a:lumMod val="50000"/>
                  </a:schemeClr>
                </a:solidFill>
              </a:rPr>
              <a:t>Родительское благословение давали перед свадьбой, перед отъездом в дальнюю дорогу, перед смертью отца или матери (на всю оставшуюся жизнь детей). Его получали и перед каким- либо </a:t>
            </a:r>
            <a:r>
              <a:rPr lang="ru-RU" b="1" i="1" dirty="0" smtClean="0">
                <a:solidFill>
                  <a:schemeClr val="accent4">
                    <a:lumMod val="50000"/>
                  </a:schemeClr>
                </a:solidFill>
              </a:rPr>
              <a:t>ответственным </a:t>
            </a:r>
            <a:r>
              <a:rPr lang="ru-RU" b="1" i="1" dirty="0">
                <a:solidFill>
                  <a:schemeClr val="accent4">
                    <a:lumMod val="50000"/>
                  </a:schemeClr>
                </a:solidFill>
              </a:rPr>
              <a:t>делом (закладка дома, первый выезд в поле и т. д.). </a:t>
            </a:r>
          </a:p>
          <a:p>
            <a:endParaRPr lang="ru-RU" b="1" i="1" dirty="0">
              <a:solidFill>
                <a:schemeClr val="accent4">
                  <a:lumMod val="50000"/>
                </a:schemeClr>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4552923" cy="3036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573597"/>
            <a:ext cx="3837806" cy="2554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832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3068960"/>
            <a:ext cx="7125112" cy="2789838"/>
          </a:xfrm>
        </p:spPr>
        <p:txBody>
          <a:bodyPr/>
          <a:lstStyle/>
          <a:p>
            <a:pPr marL="0" indent="0">
              <a:buNone/>
            </a:pPr>
            <a:r>
              <a:rPr lang="ru-RU" b="1" i="1" dirty="0">
                <a:solidFill>
                  <a:schemeClr val="accent4">
                    <a:lumMod val="50000"/>
                  </a:schemeClr>
                </a:solidFill>
              </a:rPr>
              <a:t>Дети – сироты, хотя и благословлялись приемными родителями, но все же шли за благословением на могилки родителей. </a:t>
            </a:r>
          </a:p>
          <a:p>
            <a:endParaRPr lang="ru-RU"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32656"/>
            <a:ext cx="4320480" cy="2965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973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764705"/>
            <a:ext cx="5904656" cy="5094094"/>
          </a:xfrm>
        </p:spPr>
        <p:txBody>
          <a:bodyPr>
            <a:normAutofit/>
          </a:bodyPr>
          <a:lstStyle/>
          <a:p>
            <a:r>
              <a:rPr lang="ru-RU" sz="2800" b="1" i="1" dirty="0">
                <a:solidFill>
                  <a:schemeClr val="tx2"/>
                </a:solidFill>
              </a:rPr>
              <a:t>В течение многих веков высшим смыслом жизни русского человека было создание семьи, рождение и воспитание детей. Ради этого собиралось богатство, делалась карьера. </a:t>
            </a:r>
          </a:p>
          <a:p>
            <a:endParaRPr lang="ru-RU" dirty="0">
              <a:solidFill>
                <a:schemeClr val="tx2"/>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495" y="2060848"/>
            <a:ext cx="2969512" cy="4104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282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700808"/>
            <a:ext cx="7560840" cy="4051437"/>
          </a:xfrm>
        </p:spPr>
        <p:txBody>
          <a:bodyPr>
            <a:normAutofit/>
          </a:bodyPr>
          <a:lstStyle/>
          <a:p>
            <a:pPr marL="0" indent="0">
              <a:buNone/>
            </a:pPr>
            <a:r>
              <a:rPr lang="ru-RU" sz="2000" b="1" i="1" dirty="0">
                <a:solidFill>
                  <a:schemeClr val="accent4">
                    <a:lumMod val="50000"/>
                  </a:schemeClr>
                </a:solidFill>
              </a:rPr>
              <a:t>Крестьяне верили в особую значимость, действенность, силу молитвы за детей. В народе говорят, что молитва матери со дна моря поднимает. Отец и мать были священными для детей. Еще во времена родового строя человек, поднявший руку на родителей, изгонялся из рода, и никто не смел, ему дать ни огня, ни воды, ни хлеба</a:t>
            </a:r>
            <a:r>
              <a:rPr lang="ru-RU" sz="2000" b="1" i="1" dirty="0" smtClean="0">
                <a:solidFill>
                  <a:schemeClr val="accent4">
                    <a:lumMod val="50000"/>
                  </a:schemeClr>
                </a:solidFill>
              </a:rPr>
              <a:t>.</a:t>
            </a:r>
          </a:p>
          <a:p>
            <a:pPr marL="0" indent="0">
              <a:buNone/>
            </a:pPr>
            <a:r>
              <a:rPr lang="ru-RU" sz="2000" b="1" i="1" dirty="0" smtClean="0">
                <a:solidFill>
                  <a:schemeClr val="accent4">
                    <a:lumMod val="50000"/>
                  </a:schemeClr>
                </a:solidFill>
              </a:rPr>
              <a:t> </a:t>
            </a:r>
            <a:r>
              <a:rPr lang="ru-RU" sz="2000" b="1" i="1" dirty="0">
                <a:solidFill>
                  <a:schemeClr val="accent4">
                    <a:lumMod val="50000"/>
                  </a:schemeClr>
                </a:solidFill>
              </a:rPr>
              <a:t>Народная мудрость поучала: «Живы родители – почитай, </a:t>
            </a:r>
            <a:r>
              <a:rPr lang="ru-RU" sz="2000" b="1" i="1" dirty="0" smtClean="0">
                <a:solidFill>
                  <a:schemeClr val="accent4">
                    <a:lumMod val="50000"/>
                  </a:schemeClr>
                </a:solidFill>
              </a:rPr>
              <a:t>Умерли </a:t>
            </a:r>
            <a:r>
              <a:rPr lang="ru-RU" sz="2000" b="1" i="1" dirty="0">
                <a:solidFill>
                  <a:schemeClr val="accent4">
                    <a:lumMod val="50000"/>
                  </a:schemeClr>
                </a:solidFill>
              </a:rPr>
              <a:t>– поминай». </a:t>
            </a:r>
          </a:p>
          <a:p>
            <a:endParaRPr lang="ru-RU" dirty="0"/>
          </a:p>
        </p:txBody>
      </p:sp>
    </p:spTree>
    <p:extLst>
      <p:ext uri="{BB962C8B-B14F-4D97-AF65-F5344CB8AC3E}">
        <p14:creationId xmlns:p14="http://schemas.microsoft.com/office/powerpoint/2010/main" val="2115547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077072"/>
            <a:ext cx="8352927" cy="2448272"/>
          </a:xfrm>
        </p:spPr>
        <p:txBody>
          <a:bodyPr>
            <a:normAutofit/>
          </a:bodyPr>
          <a:lstStyle/>
          <a:p>
            <a:pPr marL="0" indent="0">
              <a:buNone/>
            </a:pPr>
            <a:r>
              <a:rPr lang="ru-RU" b="1" i="1" dirty="0">
                <a:solidFill>
                  <a:schemeClr val="accent4">
                    <a:lumMod val="50000"/>
                  </a:schemeClr>
                </a:solidFill>
              </a:rPr>
              <a:t>Нет горше материнской печали о детях: «до веку» </a:t>
            </a:r>
            <a:r>
              <a:rPr lang="ru-RU" b="1" i="1" dirty="0" err="1">
                <a:solidFill>
                  <a:schemeClr val="accent4">
                    <a:lumMod val="50000"/>
                  </a:schemeClr>
                </a:solidFill>
              </a:rPr>
              <a:t>ёё</a:t>
            </a:r>
            <a:r>
              <a:rPr lang="ru-RU" b="1" i="1" dirty="0">
                <a:solidFill>
                  <a:schemeClr val="accent4">
                    <a:lumMod val="50000"/>
                  </a:schemeClr>
                </a:solidFill>
              </a:rPr>
              <a:t> слезы о них. Материнство – великое счастье, но и безграничная ответственность за детей до конца жизни. Материнство – не только радость, но и боль, тревоги, бессонные ночи, бесконечные заботы. </a:t>
            </a:r>
          </a:p>
          <a:p>
            <a:endParaRPr lang="ru-RU"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767" y="188640"/>
            <a:ext cx="4949825" cy="3713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328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04664"/>
            <a:ext cx="4496660" cy="489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79513" y="1807361"/>
            <a:ext cx="4896544" cy="4051437"/>
          </a:xfrm>
        </p:spPr>
        <p:txBody>
          <a:bodyPr/>
          <a:lstStyle/>
          <a:p>
            <a:pPr marL="0" indent="0">
              <a:buNone/>
            </a:pPr>
            <a:r>
              <a:rPr lang="ru-RU" sz="2400" b="1" i="1" dirty="0">
                <a:solidFill>
                  <a:schemeClr val="accent4">
                    <a:lumMod val="50000"/>
                  </a:schemeClr>
                </a:solidFill>
              </a:rPr>
              <a:t>Отец, глава семейства, имел непререкаемый авторитет. Ему и главное место за столом, ему и первый кусок, его слово в семье – последнее. </a:t>
            </a:r>
          </a:p>
          <a:p>
            <a:endParaRPr lang="ru-RU" dirty="0"/>
          </a:p>
        </p:txBody>
      </p:sp>
    </p:spTree>
    <p:extLst>
      <p:ext uri="{BB962C8B-B14F-4D97-AF65-F5344CB8AC3E}">
        <p14:creationId xmlns:p14="http://schemas.microsoft.com/office/powerpoint/2010/main" val="2580332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5" y="1807361"/>
            <a:ext cx="4248471" cy="4051437"/>
          </a:xfrm>
        </p:spPr>
        <p:txBody>
          <a:bodyPr>
            <a:normAutofit fontScale="92500" lnSpcReduction="10000"/>
          </a:bodyPr>
          <a:lstStyle/>
          <a:p>
            <a:pPr marL="0" indent="0">
              <a:buNone/>
            </a:pPr>
            <a:r>
              <a:rPr lang="ru-RU" sz="2000" b="1" i="1" dirty="0">
                <a:solidFill>
                  <a:schemeClr val="accent4">
                    <a:lumMod val="50000"/>
                  </a:schemeClr>
                </a:solidFill>
              </a:rPr>
              <a:t>Дети воспитывались в духе взаимопомощи, взаимоподдержки. У старших формировалось ответственное отношение к младшим, они получали навыки воспитания, а младшие подражали старшим. </a:t>
            </a:r>
          </a:p>
          <a:p>
            <a:pPr marL="0" indent="0">
              <a:buNone/>
            </a:pPr>
            <a:r>
              <a:rPr lang="ru-RU" sz="2000" b="1" i="1" dirty="0">
                <a:solidFill>
                  <a:schemeClr val="accent4">
                    <a:lumMod val="50000"/>
                  </a:schemeClr>
                </a:solidFill>
              </a:rPr>
              <a:t>Заботливые, внимательные отношения в здоровой семье сохранялись между детьми всю жизнь</a:t>
            </a:r>
            <a:r>
              <a:rPr lang="ru-RU" dirty="0"/>
              <a:t>. </a:t>
            </a:r>
          </a:p>
          <a:p>
            <a:endParaRPr lang="ru-RU"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36458"/>
            <a:ext cx="4698522" cy="5184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508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1807361"/>
            <a:ext cx="4716015" cy="4051437"/>
          </a:xfrm>
        </p:spPr>
        <p:txBody>
          <a:bodyPr/>
          <a:lstStyle/>
          <a:p>
            <a:pPr marL="0" indent="0">
              <a:buNone/>
            </a:pPr>
            <a:r>
              <a:rPr lang="ru-RU" sz="2400" b="1" i="1" dirty="0">
                <a:solidFill>
                  <a:schemeClr val="accent4">
                    <a:lumMod val="50000"/>
                  </a:schemeClr>
                </a:solidFill>
              </a:rPr>
              <a:t>С раннего детства детей приучали с уважением относиться к старшим: </a:t>
            </a:r>
            <a:endParaRPr lang="ru-RU" sz="2400" b="1" i="1" dirty="0" smtClean="0">
              <a:solidFill>
                <a:schemeClr val="accent4">
                  <a:lumMod val="50000"/>
                </a:schemeClr>
              </a:solidFill>
            </a:endParaRPr>
          </a:p>
          <a:p>
            <a:pPr marL="0" indent="0">
              <a:buNone/>
            </a:pPr>
            <a:r>
              <a:rPr lang="ru-RU" sz="2400" b="1" i="1" u="sng" dirty="0" smtClean="0">
                <a:solidFill>
                  <a:schemeClr val="accent4">
                    <a:lumMod val="50000"/>
                  </a:schemeClr>
                </a:solidFill>
              </a:rPr>
              <a:t>«</a:t>
            </a:r>
            <a:r>
              <a:rPr lang="ru-RU" sz="2400" b="1" i="1" u="sng" dirty="0">
                <a:solidFill>
                  <a:schemeClr val="accent4">
                    <a:lumMod val="50000"/>
                  </a:schemeClr>
                </a:solidFill>
              </a:rPr>
              <a:t>Не смейся над старым, и сам будешь стар», </a:t>
            </a:r>
            <a:endParaRPr lang="ru-RU" sz="2400" b="1" i="1" u="sng" dirty="0" smtClean="0">
              <a:solidFill>
                <a:schemeClr val="accent4">
                  <a:lumMod val="50000"/>
                </a:schemeClr>
              </a:solidFill>
            </a:endParaRPr>
          </a:p>
          <a:p>
            <a:pPr marL="0" indent="0">
              <a:buNone/>
            </a:pPr>
            <a:r>
              <a:rPr lang="ru-RU" sz="2400" b="1" i="1" u="sng" dirty="0" smtClean="0">
                <a:solidFill>
                  <a:schemeClr val="accent4">
                    <a:lumMod val="50000"/>
                  </a:schemeClr>
                </a:solidFill>
              </a:rPr>
              <a:t>«</a:t>
            </a:r>
            <a:r>
              <a:rPr lang="ru-RU" sz="2400" b="1" i="1" u="sng" dirty="0">
                <a:solidFill>
                  <a:schemeClr val="accent4">
                    <a:lumMod val="50000"/>
                  </a:schemeClr>
                </a:solidFill>
              </a:rPr>
              <a:t>Старость к правде ближний путь знает». </a:t>
            </a:r>
          </a:p>
          <a:p>
            <a:endParaRPr lang="ru-RU" b="1" i="1" dirty="0">
              <a:solidFill>
                <a:schemeClr val="accent4">
                  <a:lumMod val="50000"/>
                </a:schemeClr>
              </a:solidFill>
            </a:endParaRP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76672"/>
            <a:ext cx="3699317" cy="4840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388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3429000"/>
            <a:ext cx="7125112" cy="2429798"/>
          </a:xfrm>
        </p:spPr>
        <p:txBody>
          <a:bodyPr>
            <a:normAutofit/>
          </a:bodyPr>
          <a:lstStyle/>
          <a:p>
            <a:pPr marL="0" indent="0">
              <a:buNone/>
            </a:pPr>
            <a:r>
              <a:rPr lang="ru-RU" sz="2000" b="1" i="1" dirty="0">
                <a:solidFill>
                  <a:schemeClr val="accent4">
                    <a:lumMod val="50000"/>
                  </a:schemeClr>
                </a:solidFill>
              </a:rPr>
              <a:t>Самыми верными и надежными воспитателями в семье были дедушка и бабушка. Они и сказку расскажут, лакомство припасут и игрушку смастерят. </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76672"/>
            <a:ext cx="4752528" cy="312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163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1807361"/>
            <a:ext cx="5724127" cy="4051437"/>
          </a:xfrm>
        </p:spPr>
        <p:txBody>
          <a:bodyPr/>
          <a:lstStyle/>
          <a:p>
            <a:r>
              <a:rPr lang="ru-RU" b="1" i="1" dirty="0">
                <a:solidFill>
                  <a:schemeClr val="accent4">
                    <a:lumMod val="50000"/>
                  </a:schemeClr>
                </a:solidFill>
              </a:rPr>
              <a:t>Дедушка и бабушка помогали внукам осознать важные истины: нельзя делать того, что осуждают старшие, не делать, что они не велят, нельзя бездельничать, когда отец и мать трудятся, нельзя требовать от родителей то, что они дать не могут.</a:t>
            </a:r>
          </a:p>
          <a:p>
            <a:endParaRPr lang="ru-RU"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1980" y="476672"/>
            <a:ext cx="2748492" cy="3953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160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
            <a:ext cx="4329113" cy="902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23528" y="4514848"/>
            <a:ext cx="8136904" cy="2343151"/>
          </a:xfrm>
        </p:spPr>
        <p:txBody>
          <a:bodyPr>
            <a:normAutofit/>
          </a:bodyPr>
          <a:lstStyle/>
          <a:p>
            <a:pPr marL="0" indent="0">
              <a:buNone/>
            </a:pPr>
            <a:r>
              <a:rPr lang="ru-RU" b="1" i="1" dirty="0">
                <a:solidFill>
                  <a:schemeClr val="accent4">
                    <a:lumMod val="50000"/>
                  </a:schemeClr>
                </a:solidFill>
              </a:rPr>
              <a:t>С бабушкой часто устанавливались особо доверительные отношения, что подтверждает пословица: «Сын матери солжет, а старой бабе не солжет». Воспитательное влияние на внуков подкреплялось культом предков, безусловным исполнением их заветов, обычаев, традиций: «Как родители наши жили, так и нам велели». </a:t>
            </a:r>
          </a:p>
          <a:p>
            <a:endParaRPr lang="ru-RU" b="1" i="1" dirty="0">
              <a:solidFill>
                <a:schemeClr val="accent4">
                  <a:lumMod val="50000"/>
                </a:schemeClr>
              </a:solidFill>
            </a:endParaRPr>
          </a:p>
        </p:txBody>
      </p:sp>
    </p:spTree>
    <p:extLst>
      <p:ext uri="{BB962C8B-B14F-4D97-AF65-F5344CB8AC3E}">
        <p14:creationId xmlns:p14="http://schemas.microsoft.com/office/powerpoint/2010/main" val="3539228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1052737"/>
            <a:ext cx="7125112" cy="4806062"/>
          </a:xfrm>
        </p:spPr>
        <p:txBody>
          <a:bodyPr>
            <a:normAutofit fontScale="85000" lnSpcReduction="10000"/>
          </a:bodyPr>
          <a:lstStyle/>
          <a:p>
            <a:r>
              <a:rPr lang="ru-RU" b="1" i="1" dirty="0">
                <a:solidFill>
                  <a:schemeClr val="accent4">
                    <a:lumMod val="50000"/>
                  </a:schemeClr>
                </a:solidFill>
              </a:rPr>
              <a:t>Нашумела, накричала </a:t>
            </a:r>
            <a:r>
              <a:rPr lang="ru-RU" b="1" i="1" dirty="0" smtClean="0">
                <a:solidFill>
                  <a:schemeClr val="accent4">
                    <a:lumMod val="50000"/>
                  </a:schemeClr>
                </a:solidFill>
              </a:rPr>
              <a:t>                     Вот </a:t>
            </a:r>
            <a:r>
              <a:rPr lang="ru-RU" b="1" i="1" dirty="0">
                <a:solidFill>
                  <a:schemeClr val="accent4">
                    <a:lumMod val="50000"/>
                  </a:schemeClr>
                </a:solidFill>
              </a:rPr>
              <a:t>тебе вода-</a:t>
            </a:r>
          </a:p>
          <a:p>
            <a:r>
              <a:rPr lang="ru-RU" b="1" i="1" dirty="0">
                <a:solidFill>
                  <a:schemeClr val="accent4">
                    <a:lumMod val="50000"/>
                  </a:schemeClr>
                </a:solidFill>
              </a:rPr>
              <a:t>Настегала, чем попало: </a:t>
            </a:r>
            <a:r>
              <a:rPr lang="ru-RU" b="1" i="1" dirty="0" smtClean="0">
                <a:solidFill>
                  <a:schemeClr val="accent4">
                    <a:lumMod val="50000"/>
                  </a:schemeClr>
                </a:solidFill>
              </a:rPr>
              <a:t>                    Умойся</a:t>
            </a:r>
            <a:r>
              <a:rPr lang="ru-RU" b="1" i="1" dirty="0">
                <a:solidFill>
                  <a:schemeClr val="accent4">
                    <a:lumMod val="50000"/>
                  </a:schemeClr>
                </a:solidFill>
              </a:rPr>
              <a:t>,</a:t>
            </a:r>
          </a:p>
          <a:p>
            <a:r>
              <a:rPr lang="ru-RU" b="1" i="1" dirty="0">
                <a:solidFill>
                  <a:schemeClr val="accent4">
                    <a:lumMod val="50000"/>
                  </a:schemeClr>
                </a:solidFill>
              </a:rPr>
              <a:t>- Все постыло! Сил не стало! </a:t>
            </a:r>
            <a:r>
              <a:rPr lang="ru-RU" b="1" i="1" dirty="0" smtClean="0">
                <a:solidFill>
                  <a:schemeClr val="accent4">
                    <a:lumMod val="50000"/>
                  </a:schemeClr>
                </a:solidFill>
              </a:rPr>
              <a:t>              Отдохни</a:t>
            </a:r>
            <a:r>
              <a:rPr lang="ru-RU" b="1" i="1" dirty="0">
                <a:solidFill>
                  <a:schemeClr val="accent4">
                    <a:lumMod val="50000"/>
                  </a:schemeClr>
                </a:solidFill>
              </a:rPr>
              <a:t>,</a:t>
            </a:r>
          </a:p>
          <a:p>
            <a:r>
              <a:rPr lang="ru-RU" b="1" i="1" dirty="0">
                <a:solidFill>
                  <a:schemeClr val="accent4">
                    <a:lumMod val="50000"/>
                  </a:schemeClr>
                </a:solidFill>
              </a:rPr>
              <a:t>Нет от вас житья! </a:t>
            </a:r>
            <a:r>
              <a:rPr lang="ru-RU" b="1" i="1" dirty="0" smtClean="0">
                <a:solidFill>
                  <a:schemeClr val="accent4">
                    <a:lumMod val="50000"/>
                  </a:schemeClr>
                </a:solidFill>
              </a:rPr>
              <a:t>                      За </a:t>
            </a:r>
            <a:r>
              <a:rPr lang="ru-RU" b="1" i="1" dirty="0">
                <a:solidFill>
                  <a:schemeClr val="accent4">
                    <a:lumMod val="50000"/>
                  </a:schemeClr>
                </a:solidFill>
              </a:rPr>
              <a:t>нас не бойся –</a:t>
            </a:r>
          </a:p>
          <a:p>
            <a:r>
              <a:rPr lang="ru-RU" b="1" i="1" dirty="0">
                <a:solidFill>
                  <a:schemeClr val="accent4">
                    <a:lumMod val="50000"/>
                  </a:schemeClr>
                </a:solidFill>
              </a:rPr>
              <a:t>Села в угол, зарыдала </a:t>
            </a:r>
            <a:r>
              <a:rPr lang="ru-RU" b="1" i="1" dirty="0" smtClean="0">
                <a:solidFill>
                  <a:schemeClr val="accent4">
                    <a:lumMod val="50000"/>
                  </a:schemeClr>
                </a:solidFill>
              </a:rPr>
              <a:t>                      Подрастет </a:t>
            </a:r>
            <a:r>
              <a:rPr lang="ru-RU" b="1" i="1" dirty="0">
                <a:solidFill>
                  <a:schemeClr val="accent4">
                    <a:lumMod val="50000"/>
                  </a:schemeClr>
                </a:solidFill>
              </a:rPr>
              <a:t>семья.</a:t>
            </a:r>
          </a:p>
          <a:p>
            <a:r>
              <a:rPr lang="ru-RU" b="1" i="1" dirty="0">
                <a:solidFill>
                  <a:schemeClr val="accent4">
                    <a:lumMod val="50000"/>
                  </a:schemeClr>
                </a:solidFill>
              </a:rPr>
              <a:t>И просить прощенье стала. </a:t>
            </a:r>
            <a:r>
              <a:rPr lang="ru-RU" b="1" i="1" dirty="0" smtClean="0">
                <a:solidFill>
                  <a:schemeClr val="accent4">
                    <a:lumMod val="50000"/>
                  </a:schemeClr>
                </a:solidFill>
              </a:rPr>
              <a:t>      Ну</a:t>
            </a:r>
            <a:r>
              <a:rPr lang="ru-RU" b="1" i="1" dirty="0">
                <a:solidFill>
                  <a:schemeClr val="accent4">
                    <a:lumMod val="50000"/>
                  </a:schemeClr>
                </a:solidFill>
              </a:rPr>
              <a:t>, прибила… </a:t>
            </a:r>
            <a:endParaRPr lang="ru-RU" b="1" i="1" dirty="0" smtClean="0">
              <a:solidFill>
                <a:schemeClr val="accent4">
                  <a:lumMod val="50000"/>
                </a:schemeClr>
              </a:solidFill>
            </a:endParaRPr>
          </a:p>
          <a:p>
            <a:r>
              <a:rPr lang="ru-RU" b="1" i="1" dirty="0" smtClean="0">
                <a:solidFill>
                  <a:schemeClr val="accent4">
                    <a:lumMod val="50000"/>
                  </a:schemeClr>
                </a:solidFill>
              </a:rPr>
              <a:t>                                                                        Что </a:t>
            </a:r>
            <a:r>
              <a:rPr lang="ru-RU" b="1" i="1" dirty="0">
                <a:solidFill>
                  <a:schemeClr val="accent4">
                    <a:lumMod val="50000"/>
                  </a:schemeClr>
                </a:solidFill>
              </a:rPr>
              <a:t>ж </a:t>
            </a:r>
            <a:r>
              <a:rPr lang="ru-RU" b="1" i="1" dirty="0" smtClean="0">
                <a:solidFill>
                  <a:schemeClr val="accent4">
                    <a:lumMod val="50000"/>
                  </a:schemeClr>
                </a:solidFill>
              </a:rPr>
              <a:t>   такого?                                                                        Просто </a:t>
            </a:r>
            <a:r>
              <a:rPr lang="ru-RU" b="1" i="1" dirty="0">
                <a:solidFill>
                  <a:schemeClr val="accent4">
                    <a:lumMod val="50000"/>
                  </a:schemeClr>
                </a:solidFill>
              </a:rPr>
              <a:t>очень ты устала, </a:t>
            </a:r>
            <a:r>
              <a:rPr lang="ru-RU" b="1" i="1" dirty="0" smtClean="0">
                <a:solidFill>
                  <a:schemeClr val="accent4">
                    <a:lumMod val="50000"/>
                  </a:schemeClr>
                </a:solidFill>
              </a:rPr>
              <a:t>         Не </a:t>
            </a:r>
            <a:r>
              <a:rPr lang="ru-RU" b="1" i="1" dirty="0">
                <a:solidFill>
                  <a:schemeClr val="accent4">
                    <a:lumMod val="50000"/>
                  </a:schemeClr>
                </a:solidFill>
              </a:rPr>
              <a:t>со зла ведь, не чужого.</a:t>
            </a:r>
          </a:p>
          <a:p>
            <a:r>
              <a:rPr lang="ru-RU" b="1" i="1" dirty="0">
                <a:solidFill>
                  <a:schemeClr val="accent4">
                    <a:lumMod val="50000"/>
                  </a:schemeClr>
                </a:solidFill>
              </a:rPr>
              <a:t>Бедная моя! </a:t>
            </a:r>
            <a:r>
              <a:rPr lang="ru-RU" b="1" i="1" dirty="0" smtClean="0">
                <a:solidFill>
                  <a:schemeClr val="accent4">
                    <a:lumMod val="50000"/>
                  </a:schemeClr>
                </a:solidFill>
              </a:rPr>
              <a:t>                               И </a:t>
            </a:r>
            <a:r>
              <a:rPr lang="ru-RU" b="1" i="1" dirty="0">
                <a:solidFill>
                  <a:schemeClr val="accent4">
                    <a:lumMod val="50000"/>
                  </a:schemeClr>
                </a:solidFill>
              </a:rPr>
              <a:t>зачем же слезы снова,</a:t>
            </a:r>
          </a:p>
          <a:p>
            <a:r>
              <a:rPr lang="ru-RU" b="1" i="1" dirty="0">
                <a:solidFill>
                  <a:schemeClr val="accent4">
                    <a:lumMod val="50000"/>
                  </a:schemeClr>
                </a:solidFill>
              </a:rPr>
              <a:t>Не волнуйся, успокойся, </a:t>
            </a:r>
            <a:r>
              <a:rPr lang="ru-RU" b="1" i="1" dirty="0" smtClean="0">
                <a:solidFill>
                  <a:schemeClr val="accent4">
                    <a:lumMod val="50000"/>
                  </a:schemeClr>
                </a:solidFill>
              </a:rPr>
              <a:t>                            Добрая </a:t>
            </a:r>
            <a:r>
              <a:rPr lang="ru-RU" b="1" i="1" dirty="0">
                <a:solidFill>
                  <a:schemeClr val="accent4">
                    <a:lumMod val="50000"/>
                  </a:schemeClr>
                </a:solidFill>
              </a:rPr>
              <a:t>моя?</a:t>
            </a:r>
          </a:p>
          <a:p>
            <a:r>
              <a:rPr lang="ru-RU" b="1" i="1" dirty="0" smtClean="0">
                <a:solidFill>
                  <a:schemeClr val="accent4">
                    <a:lumMod val="50000"/>
                  </a:schemeClr>
                </a:solidFill>
              </a:rPr>
              <a:t>                                     </a:t>
            </a:r>
          </a:p>
          <a:p>
            <a:r>
              <a:rPr lang="ru-RU" b="1" i="1" dirty="0">
                <a:solidFill>
                  <a:schemeClr val="accent4">
                    <a:lumMod val="50000"/>
                  </a:schemeClr>
                </a:solidFill>
              </a:rPr>
              <a:t> </a:t>
            </a:r>
            <a:r>
              <a:rPr lang="ru-RU" b="1" i="1" dirty="0" smtClean="0">
                <a:solidFill>
                  <a:schemeClr val="accent4">
                    <a:lumMod val="50000"/>
                  </a:schemeClr>
                </a:solidFill>
              </a:rPr>
              <a:t>                                  Александр </a:t>
            </a:r>
            <a:r>
              <a:rPr lang="ru-RU" b="1" i="1" dirty="0">
                <a:solidFill>
                  <a:schemeClr val="accent4">
                    <a:lumMod val="50000"/>
                  </a:schemeClr>
                </a:solidFill>
              </a:rPr>
              <a:t>Яшин.</a:t>
            </a:r>
          </a:p>
          <a:p>
            <a:endParaRPr lang="ru-RU" dirty="0"/>
          </a:p>
        </p:txBody>
      </p:sp>
    </p:spTree>
    <p:extLst>
      <p:ext uri="{BB962C8B-B14F-4D97-AF65-F5344CB8AC3E}">
        <p14:creationId xmlns:p14="http://schemas.microsoft.com/office/powerpoint/2010/main" val="4168097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437112"/>
            <a:ext cx="8352928" cy="2016224"/>
          </a:xfrm>
        </p:spPr>
        <p:txBody>
          <a:bodyPr>
            <a:normAutofit fontScale="92500"/>
          </a:bodyPr>
          <a:lstStyle/>
          <a:p>
            <a:r>
              <a:rPr lang="ru-RU" sz="2400" b="1" i="1" dirty="0">
                <a:solidFill>
                  <a:schemeClr val="accent4">
                    <a:lumMod val="50000"/>
                  </a:schemeClr>
                </a:solidFill>
              </a:rPr>
              <a:t>Семейные отношения имеют свои особенности в крестьянской среде. Русская деревня была сильна своими коллективистскими традициями, хранителями которых были община и семья. </a:t>
            </a:r>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0648"/>
            <a:ext cx="5715000" cy="3840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405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1" y="692697"/>
            <a:ext cx="5256584" cy="5166102"/>
          </a:xfrm>
        </p:spPr>
        <p:txBody>
          <a:bodyPr>
            <a:normAutofit/>
          </a:bodyPr>
          <a:lstStyle/>
          <a:p>
            <a:pPr marL="0" indent="0">
              <a:buNone/>
            </a:pPr>
            <a:r>
              <a:rPr lang="ru-RU" dirty="0" smtClean="0"/>
              <a:t> </a:t>
            </a:r>
            <a:r>
              <a:rPr lang="ru-RU" sz="2000" b="1" dirty="0" smtClean="0"/>
              <a:t>Семья </a:t>
            </a:r>
            <a:r>
              <a:rPr lang="ru-RU" sz="2000" b="1" dirty="0"/>
              <a:t>не только воспитывала детей и вела совместное хозяйство, она была носителем глубоких традиций, связывала человека с окружающим миром, хранительницей коллективного опыта. </a:t>
            </a:r>
          </a:p>
          <a:p>
            <a:r>
              <a:rPr lang="ru-RU" sz="2000" b="1" dirty="0"/>
              <a:t>По православным понятиям, семья являлась «малой </a:t>
            </a:r>
            <a:r>
              <a:rPr lang="ru-RU" sz="2000" b="1" dirty="0" smtClean="0"/>
              <a:t>церковью</a:t>
            </a:r>
            <a:r>
              <a:rPr lang="ru-RU" sz="2000" b="1" dirty="0"/>
              <a:t>», то есть, призвана была блюсти основы христианской жизни каждого своего прихожанина.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692696"/>
            <a:ext cx="3261883"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566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824"/>
          <a:stretch/>
        </p:blipFill>
        <p:spPr bwMode="auto">
          <a:xfrm>
            <a:off x="4792889" y="348960"/>
            <a:ext cx="4355976" cy="4793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 y="332657"/>
            <a:ext cx="5292080" cy="5526142"/>
          </a:xfrm>
        </p:spPr>
        <p:txBody>
          <a:bodyPr>
            <a:normAutofit lnSpcReduction="10000"/>
          </a:bodyPr>
          <a:lstStyle/>
          <a:p>
            <a:r>
              <a:rPr lang="ru-RU" sz="2400" b="1" dirty="0"/>
              <a:t>Для народа семья – важнейшее и непременное условие жизни каждого человека. Холостой образ жизни считали странностью. Мужчину, не создавшего семью, не воспринимали всерьез, в глазах односельчан он был неполноценным человеком. Если только он не собирался посвятить свою жизнь Богу, т. е. стать монахом. </a:t>
            </a:r>
          </a:p>
          <a:p>
            <a:endParaRPr lang="ru-RU" sz="2400" b="1" dirty="0"/>
          </a:p>
        </p:txBody>
      </p:sp>
    </p:spTree>
    <p:extLst>
      <p:ext uri="{BB962C8B-B14F-4D97-AF65-F5344CB8AC3E}">
        <p14:creationId xmlns:p14="http://schemas.microsoft.com/office/powerpoint/2010/main" val="3871402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149080"/>
            <a:ext cx="7848872" cy="2539269"/>
          </a:xfrm>
        </p:spPr>
        <p:txBody>
          <a:bodyPr/>
          <a:lstStyle/>
          <a:p>
            <a:r>
              <a:rPr lang="ru-RU" sz="2000" b="1" dirty="0"/>
              <a:t>Одинокий человек не может быть настоящим крестьянином. Он лишен возможности обзаведения хозяйством, следовательно, его жизненный цикл остается незавершенным, он оказывается обладателем неполной доли, то есть обделенным судьбой. </a:t>
            </a:r>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0648"/>
            <a:ext cx="575310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824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3195551"/>
            <a:ext cx="7776864" cy="2897745"/>
          </a:xfrm>
        </p:spPr>
        <p:txBody>
          <a:bodyPr>
            <a:normAutofit/>
          </a:bodyPr>
          <a:lstStyle/>
          <a:p>
            <a:r>
              <a:rPr lang="ru-RU" b="1" dirty="0"/>
              <a:t>Без семьи невозможно не только полноценное хозяйство, но и воспроизведение рода, а </a:t>
            </a:r>
            <a:r>
              <a:rPr lang="ru-RU" b="1" dirty="0" smtClean="0"/>
              <a:t>значит, культ </a:t>
            </a:r>
            <a:r>
              <a:rPr lang="ru-RU" b="1" dirty="0"/>
              <a:t>рода и земли, не реализуются. </a:t>
            </a:r>
            <a:r>
              <a:rPr lang="ru-RU" b="1" dirty="0" smtClean="0"/>
              <a:t> </a:t>
            </a:r>
            <a:r>
              <a:rPr lang="ru-RU" b="1" dirty="0"/>
              <a:t>Над парнями , своевременно не женившимися, всегда подшучивали, а во время </a:t>
            </a:r>
            <a:r>
              <a:rPr lang="ru-RU" b="1" dirty="0" smtClean="0"/>
              <a:t>масленичных </a:t>
            </a:r>
            <a:r>
              <a:rPr lang="ru-RU" b="1" dirty="0"/>
              <a:t>гуляний вешали на шею колоду.</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4664"/>
            <a:ext cx="47625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03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717032"/>
            <a:ext cx="9144000" cy="2664296"/>
          </a:xfrm>
        </p:spPr>
        <p:txBody>
          <a:bodyPr>
            <a:normAutofit/>
          </a:bodyPr>
          <a:lstStyle/>
          <a:p>
            <a:r>
              <a:rPr lang="ru-RU" b="1" dirty="0">
                <a:solidFill>
                  <a:schemeClr val="accent4">
                    <a:lumMod val="50000"/>
                  </a:schemeClr>
                </a:solidFill>
              </a:rPr>
              <a:t>Признание роли семьи крестьянами в нравственном и материальном благополучии </a:t>
            </a:r>
            <a:r>
              <a:rPr lang="ru-RU" b="1" dirty="0" smtClean="0">
                <a:solidFill>
                  <a:schemeClr val="accent4">
                    <a:lumMod val="50000"/>
                  </a:schemeClr>
                </a:solidFill>
              </a:rPr>
              <a:t>отразилось </a:t>
            </a:r>
            <a:r>
              <a:rPr lang="ru-RU" b="1" dirty="0">
                <a:solidFill>
                  <a:schemeClr val="accent4">
                    <a:lumMod val="50000"/>
                  </a:schemeClr>
                </a:solidFill>
              </a:rPr>
              <a:t>в многочисленных </a:t>
            </a:r>
            <a:r>
              <a:rPr lang="ru-RU" b="1" i="1" dirty="0">
                <a:solidFill>
                  <a:schemeClr val="accent4">
                    <a:lumMod val="50000"/>
                  </a:schemeClr>
                </a:solidFill>
              </a:rPr>
              <a:t>пословицах</a:t>
            </a:r>
            <a:r>
              <a:rPr lang="ru-RU" dirty="0">
                <a:solidFill>
                  <a:schemeClr val="accent4">
                    <a:lumMod val="50000"/>
                  </a:schemeClr>
                </a:solidFill>
              </a:rPr>
              <a:t>. </a:t>
            </a:r>
            <a:endParaRPr lang="ru-RU" dirty="0" smtClean="0">
              <a:solidFill>
                <a:schemeClr val="accent4">
                  <a:lumMod val="50000"/>
                </a:schemeClr>
              </a:solidFill>
            </a:endParaRPr>
          </a:p>
          <a:p>
            <a:pPr marL="0" indent="0">
              <a:buNone/>
            </a:pPr>
            <a:r>
              <a:rPr lang="ru-RU" dirty="0" smtClean="0">
                <a:solidFill>
                  <a:schemeClr val="accent4">
                    <a:lumMod val="50000"/>
                  </a:schemeClr>
                </a:solidFill>
              </a:rPr>
              <a:t>     </a:t>
            </a:r>
            <a:r>
              <a:rPr lang="ru-RU" b="1" dirty="0" smtClean="0">
                <a:solidFill>
                  <a:schemeClr val="accent4">
                    <a:lumMod val="50000"/>
                  </a:schemeClr>
                </a:solidFill>
              </a:rPr>
              <a:t>Холостой – полчеловека. </a:t>
            </a:r>
          </a:p>
          <a:p>
            <a:pPr marL="0" indent="0">
              <a:buNone/>
            </a:pPr>
            <a:r>
              <a:rPr lang="ru-RU" b="1" dirty="0" smtClean="0">
                <a:solidFill>
                  <a:schemeClr val="accent4">
                    <a:lumMod val="50000"/>
                  </a:schemeClr>
                </a:solidFill>
              </a:rPr>
              <a:t>     Семейная каша погуще кипит. </a:t>
            </a:r>
          </a:p>
          <a:p>
            <a:pPr marL="0" indent="0">
              <a:buNone/>
            </a:pPr>
            <a:r>
              <a:rPr lang="ru-RU" b="1" dirty="0" smtClean="0">
                <a:solidFill>
                  <a:schemeClr val="accent4">
                    <a:lumMod val="50000"/>
                  </a:schemeClr>
                </a:solidFill>
              </a:rPr>
              <a:t>     Семейное </a:t>
            </a:r>
            <a:r>
              <a:rPr lang="ru-RU" b="1" dirty="0">
                <a:solidFill>
                  <a:schemeClr val="accent4">
                    <a:lumMod val="50000"/>
                  </a:schemeClr>
                </a:solidFill>
              </a:rPr>
              <a:t>согласие всего дороже. </a:t>
            </a:r>
          </a:p>
          <a:p>
            <a:endParaRPr lang="ru-RU" b="1" dirty="0">
              <a:solidFill>
                <a:schemeClr val="accent4">
                  <a:lumMod val="50000"/>
                </a:schemeClr>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34" b="8561"/>
          <a:stretch/>
        </p:blipFill>
        <p:spPr bwMode="auto">
          <a:xfrm>
            <a:off x="1763688" y="260648"/>
            <a:ext cx="5616624" cy="3407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299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9" y="548681"/>
            <a:ext cx="5112567" cy="5310118"/>
          </a:xfrm>
        </p:spPr>
        <p:txBody>
          <a:bodyPr>
            <a:normAutofit/>
          </a:bodyPr>
          <a:lstStyle/>
          <a:p>
            <a:r>
              <a:rPr lang="ru-RU" b="1" i="1" dirty="0">
                <a:solidFill>
                  <a:schemeClr val="accent4">
                    <a:lumMod val="50000"/>
                  </a:schemeClr>
                </a:solidFill>
              </a:rPr>
              <a:t>Девушки боялись остаться одинокими. Хотя и замужем жизнь была нелегкой, но девушки гадали на женихов и молились покровителям свадеб. На Покров (14 окт.) девушки просили: «Мать – Покров! Покрой землю снежком, а меня - платком». Девушки, веря в силу Покрова содействовать брачному союзу, рано утром бежали в церковь и ставили свечку в честь праздника. Известно поверье: та, что раньше поставит свечку, раньше и замуж выйдет. </a:t>
            </a:r>
          </a:p>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023" y="764704"/>
            <a:ext cx="3236190"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28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Осень</Template>
  <TotalTime>163</TotalTime>
  <Words>1273</Words>
  <Application>Microsoft Office PowerPoint</Application>
  <PresentationFormat>Экран (4:3)</PresentationFormat>
  <Paragraphs>60</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Autumn</vt:lpstr>
      <vt:lpstr>Традиции русской семьи: мудрость народного воспитания.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Традиции русской семьи: мудрость народного воспитания.</dc:title>
  <dc:creator>Admin L4</dc:creator>
  <cp:lastModifiedBy>Admin L4</cp:lastModifiedBy>
  <cp:revision>14</cp:revision>
  <dcterms:created xsi:type="dcterms:W3CDTF">2012-04-23T08:54:45Z</dcterms:created>
  <dcterms:modified xsi:type="dcterms:W3CDTF">2012-04-23T11:38:18Z</dcterms:modified>
</cp:coreProperties>
</file>