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8" name="Slide Number Placeholder 7"/>
          <p:cNvSpPr>
            <a:spLocks noGrp="1"/>
          </p:cNvSpPr>
          <p:nvPr>
            <p:ph type="sldNum" sz="quarter" idx="11"/>
          </p:nvPr>
        </p:nvSpPr>
        <p:spPr/>
        <p:txBody>
          <a:bodyPr/>
          <a:lstStyle/>
          <a:p>
            <a:fld id="{14748AE5-6396-4888-A24D-F310C2B266BE}"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4748AE5-6396-4888-A24D-F310C2B266B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4748AE5-6396-4888-A24D-F310C2B266B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4748AE5-6396-4888-A24D-F310C2B266B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4748AE5-6396-4888-A24D-F310C2B266BE}" type="slidenum">
              <a:rPr lang="ru-RU" smtClean="0"/>
              <a:pPr/>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4748AE5-6396-4888-A24D-F310C2B266BE}" type="slidenum">
              <a:rPr lang="ru-RU" smtClean="0"/>
              <a:pPr/>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4748AE5-6396-4888-A24D-F310C2B266BE}" type="slidenum">
              <a:rPr lang="ru-RU" smtClean="0"/>
              <a:pPr/>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4748AE5-6396-4888-A24D-F310C2B266B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4748AE5-6396-4888-A24D-F310C2B266B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4748AE5-6396-4888-A24D-F310C2B266B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F54698B-797C-4268-AEA1-78A0B4ACE76C}" type="datetimeFigureOut">
              <a:rPr lang="ru-RU" smtClean="0"/>
              <a:pPr/>
              <a:t>13.09.2012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4748AE5-6396-4888-A24D-F310C2B266B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F54698B-797C-4268-AEA1-78A0B4ACE76C}" type="datetimeFigureOut">
              <a:rPr lang="ru-RU" smtClean="0"/>
              <a:pPr/>
              <a:t>13.09.2012</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4748AE5-6396-4888-A24D-F310C2B266BE}" type="slidenum">
              <a:rPr lang="ru-RU" smtClean="0"/>
              <a:pPr/>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1512167"/>
          </a:xfrm>
        </p:spPr>
        <p:txBody>
          <a:bodyPr>
            <a:normAutofit/>
          </a:bodyPr>
          <a:lstStyle/>
          <a:p>
            <a:r>
              <a:rPr lang="en-US" sz="8800" dirty="0" smtClean="0">
                <a:solidFill>
                  <a:schemeClr val="tx1"/>
                </a:solidFill>
              </a:rPr>
              <a:t>Rock &amp; Roll</a:t>
            </a:r>
            <a:endParaRPr lang="ru-RU" sz="8800" dirty="0">
              <a:solidFill>
                <a:schemeClr val="tx1"/>
              </a:solidFill>
            </a:endParaRPr>
          </a:p>
        </p:txBody>
      </p:sp>
      <p:sp>
        <p:nvSpPr>
          <p:cNvPr id="3" name="Подзаголовок 2"/>
          <p:cNvSpPr>
            <a:spLocks noGrp="1"/>
          </p:cNvSpPr>
          <p:nvPr>
            <p:ph type="subTitle" idx="1"/>
          </p:nvPr>
        </p:nvSpPr>
        <p:spPr>
          <a:xfrm>
            <a:off x="323528" y="2204864"/>
            <a:ext cx="3816424" cy="3816424"/>
          </a:xfrm>
        </p:spPr>
        <p:txBody>
          <a:bodyPr>
            <a:normAutofit/>
          </a:bodyPr>
          <a:lstStyle/>
          <a:p>
            <a:r>
              <a:rPr lang="en-US" b="1" dirty="0" smtClean="0">
                <a:solidFill>
                  <a:schemeClr val="tx1"/>
                </a:solidFill>
              </a:rPr>
              <a:t>Rock and roll is a genre of popular music that originated and evolved in the United States during the late 1940s and early 1950s.</a:t>
            </a:r>
            <a:endParaRPr lang="ru-RU" b="1" dirty="0">
              <a:solidFill>
                <a:schemeClr val="tx1"/>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16016" y="1700808"/>
            <a:ext cx="3317354" cy="3672408"/>
          </a:xfrm>
          <a:prstGeom prst="rect">
            <a:avLst/>
          </a:prstGeom>
        </p:spPr>
      </p:pic>
    </p:spTree>
    <p:extLst>
      <p:ext uri="{BB962C8B-B14F-4D97-AF65-F5344CB8AC3E}">
        <p14:creationId xmlns:p14="http://schemas.microsoft.com/office/powerpoint/2010/main" xmlns="" val="1498952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lstStyle/>
          <a:p>
            <a:r>
              <a:rPr lang="en-US" dirty="0">
                <a:solidFill>
                  <a:schemeClr val="tx2">
                    <a:lumMod val="75000"/>
                  </a:schemeClr>
                </a:solidFill>
              </a:rPr>
              <a:t>Stylistic origins</a:t>
            </a:r>
            <a:endParaRPr lang="ru-RU" dirty="0">
              <a:solidFill>
                <a:schemeClr val="tx2">
                  <a:lumMod val="75000"/>
                </a:schemeClr>
              </a:solidFill>
            </a:endParaRPr>
          </a:p>
        </p:txBody>
      </p:sp>
      <p:sp>
        <p:nvSpPr>
          <p:cNvPr id="3" name="Объект 2"/>
          <p:cNvSpPr>
            <a:spLocks noGrp="1"/>
          </p:cNvSpPr>
          <p:nvPr>
            <p:ph idx="1"/>
          </p:nvPr>
        </p:nvSpPr>
        <p:spPr/>
        <p:txBody>
          <a:bodyPr/>
          <a:lstStyle/>
          <a:p>
            <a:pPr>
              <a:buFont typeface="Wingdings" pitchFamily="2" charset="2"/>
              <a:buChar char="v"/>
            </a:pPr>
            <a:r>
              <a:rPr lang="en-US" dirty="0">
                <a:solidFill>
                  <a:schemeClr val="tx2">
                    <a:lumMod val="75000"/>
                  </a:schemeClr>
                </a:solidFill>
              </a:rPr>
              <a:t>Blues </a:t>
            </a:r>
            <a:endParaRPr lang="en-US" dirty="0" smtClean="0">
              <a:solidFill>
                <a:schemeClr val="tx2">
                  <a:lumMod val="75000"/>
                </a:schemeClr>
              </a:solidFill>
            </a:endParaRPr>
          </a:p>
          <a:p>
            <a:pPr>
              <a:buFont typeface="Wingdings" pitchFamily="2" charset="2"/>
              <a:buChar char="v"/>
            </a:pPr>
            <a:r>
              <a:rPr lang="en-US" dirty="0" smtClean="0">
                <a:solidFill>
                  <a:schemeClr val="tx2">
                    <a:lumMod val="75000"/>
                  </a:schemeClr>
                </a:solidFill>
              </a:rPr>
              <a:t>Gospel </a:t>
            </a:r>
          </a:p>
          <a:p>
            <a:pPr>
              <a:buFont typeface="Wingdings" pitchFamily="2" charset="2"/>
              <a:buChar char="v"/>
            </a:pPr>
            <a:r>
              <a:rPr lang="en-US" dirty="0" smtClean="0">
                <a:solidFill>
                  <a:schemeClr val="tx2">
                    <a:lumMod val="75000"/>
                  </a:schemeClr>
                </a:solidFill>
              </a:rPr>
              <a:t>Folk </a:t>
            </a:r>
          </a:p>
          <a:p>
            <a:pPr>
              <a:buFont typeface="Wingdings" pitchFamily="2" charset="2"/>
              <a:buChar char="v"/>
            </a:pPr>
            <a:r>
              <a:rPr lang="en-US" dirty="0" smtClean="0">
                <a:solidFill>
                  <a:schemeClr val="tx2">
                    <a:lumMod val="75000"/>
                  </a:schemeClr>
                </a:solidFill>
              </a:rPr>
              <a:t>Country </a:t>
            </a:r>
          </a:p>
          <a:p>
            <a:pPr>
              <a:buFont typeface="Wingdings" pitchFamily="2" charset="2"/>
              <a:buChar char="v"/>
            </a:pPr>
            <a:r>
              <a:rPr lang="en-US" dirty="0">
                <a:solidFill>
                  <a:schemeClr val="tx2">
                    <a:lumMod val="75000"/>
                  </a:schemeClr>
                </a:solidFill>
              </a:rPr>
              <a:t>E</a:t>
            </a:r>
            <a:r>
              <a:rPr lang="en-US" dirty="0" smtClean="0">
                <a:solidFill>
                  <a:schemeClr val="tx2">
                    <a:lumMod val="75000"/>
                  </a:schemeClr>
                </a:solidFill>
              </a:rPr>
              <a:t>lectric </a:t>
            </a:r>
            <a:r>
              <a:rPr lang="en-US" dirty="0">
                <a:solidFill>
                  <a:schemeClr val="tx2">
                    <a:lumMod val="75000"/>
                  </a:schemeClr>
                </a:solidFill>
              </a:rPr>
              <a:t>blues </a:t>
            </a:r>
            <a:endParaRPr lang="en-US" dirty="0" smtClean="0">
              <a:solidFill>
                <a:schemeClr val="tx2">
                  <a:lumMod val="75000"/>
                </a:schemeClr>
              </a:solidFill>
            </a:endParaRPr>
          </a:p>
          <a:p>
            <a:pPr>
              <a:buFont typeface="Wingdings" pitchFamily="2" charset="2"/>
              <a:buChar char="v"/>
            </a:pPr>
            <a:r>
              <a:rPr lang="en-US" dirty="0">
                <a:solidFill>
                  <a:schemeClr val="tx2">
                    <a:lumMod val="75000"/>
                  </a:schemeClr>
                </a:solidFill>
              </a:rPr>
              <a:t>J</a:t>
            </a:r>
            <a:r>
              <a:rPr lang="en-US" dirty="0" smtClean="0">
                <a:solidFill>
                  <a:schemeClr val="tx2">
                    <a:lumMod val="75000"/>
                  </a:schemeClr>
                </a:solidFill>
              </a:rPr>
              <a:t>ump </a:t>
            </a:r>
            <a:r>
              <a:rPr lang="en-US" dirty="0">
                <a:solidFill>
                  <a:schemeClr val="tx2">
                    <a:lumMod val="75000"/>
                  </a:schemeClr>
                </a:solidFill>
              </a:rPr>
              <a:t>blues </a:t>
            </a:r>
            <a:endParaRPr lang="en-US" dirty="0" smtClean="0">
              <a:solidFill>
                <a:schemeClr val="tx2">
                  <a:lumMod val="75000"/>
                </a:schemeClr>
              </a:solidFill>
            </a:endParaRPr>
          </a:p>
          <a:p>
            <a:pPr>
              <a:buFont typeface="Wingdings" pitchFamily="2" charset="2"/>
              <a:buChar char="v"/>
            </a:pPr>
            <a:r>
              <a:rPr lang="en-US" dirty="0" smtClean="0">
                <a:solidFill>
                  <a:schemeClr val="tx2">
                    <a:lumMod val="75000"/>
                  </a:schemeClr>
                </a:solidFill>
              </a:rPr>
              <a:t>Chicago </a:t>
            </a:r>
            <a:r>
              <a:rPr lang="en-US" dirty="0">
                <a:solidFill>
                  <a:schemeClr val="tx2">
                    <a:lumMod val="75000"/>
                  </a:schemeClr>
                </a:solidFill>
              </a:rPr>
              <a:t>blues </a:t>
            </a:r>
          </a:p>
          <a:p>
            <a:pPr>
              <a:buFont typeface="Wingdings" pitchFamily="2" charset="2"/>
              <a:buChar char="v"/>
            </a:pPr>
            <a:r>
              <a:rPr lang="en-US" dirty="0">
                <a:solidFill>
                  <a:schemeClr val="tx2">
                    <a:lumMod val="75000"/>
                  </a:schemeClr>
                </a:solidFill>
              </a:rPr>
              <a:t>S</a:t>
            </a:r>
            <a:r>
              <a:rPr lang="en-US" dirty="0" smtClean="0">
                <a:solidFill>
                  <a:schemeClr val="tx2">
                    <a:lumMod val="75000"/>
                  </a:schemeClr>
                </a:solidFill>
              </a:rPr>
              <a:t>wing </a:t>
            </a:r>
          </a:p>
          <a:p>
            <a:pPr>
              <a:buFont typeface="Wingdings" pitchFamily="2" charset="2"/>
              <a:buChar char="v"/>
            </a:pPr>
            <a:r>
              <a:rPr lang="en-US" dirty="0">
                <a:solidFill>
                  <a:schemeClr val="tx2">
                    <a:lumMod val="75000"/>
                  </a:schemeClr>
                </a:solidFill>
              </a:rPr>
              <a:t>B</a:t>
            </a:r>
            <a:r>
              <a:rPr lang="en-US" dirty="0" smtClean="0">
                <a:solidFill>
                  <a:schemeClr val="tx2">
                    <a:lumMod val="75000"/>
                  </a:schemeClr>
                </a:solidFill>
              </a:rPr>
              <a:t>oogie-woogie </a:t>
            </a:r>
          </a:p>
          <a:p>
            <a:pPr>
              <a:buFont typeface="Wingdings" pitchFamily="2" charset="2"/>
              <a:buChar char="v"/>
            </a:pPr>
            <a:r>
              <a:rPr lang="en-US" dirty="0" smtClean="0">
                <a:solidFill>
                  <a:schemeClr val="tx2">
                    <a:lumMod val="75000"/>
                  </a:schemeClr>
                </a:solidFill>
              </a:rPr>
              <a:t>Rhythm </a:t>
            </a:r>
            <a:r>
              <a:rPr lang="en-US" dirty="0">
                <a:solidFill>
                  <a:schemeClr val="tx2">
                    <a:lumMod val="75000"/>
                  </a:schemeClr>
                </a:solidFill>
              </a:rPr>
              <a:t>and blues</a:t>
            </a:r>
            <a:endParaRPr lang="ru-RU" dirty="0">
              <a:solidFill>
                <a:schemeClr val="tx2">
                  <a:lumMod val="75000"/>
                </a:schemeClr>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843808" y="1484784"/>
            <a:ext cx="2088232" cy="1972219"/>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266611" y="2087488"/>
            <a:ext cx="2076715" cy="1917576"/>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887924" y="3573016"/>
            <a:ext cx="2088232" cy="2376264"/>
          </a:xfrm>
          <a:prstGeom prst="rect">
            <a:avLst/>
          </a:prstGeom>
        </p:spPr>
      </p:pic>
    </p:spTree>
    <p:extLst>
      <p:ext uri="{BB962C8B-B14F-4D97-AF65-F5344CB8AC3E}">
        <p14:creationId xmlns:p14="http://schemas.microsoft.com/office/powerpoint/2010/main" xmlns="" val="3740363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chemeClr val="tx2">
                    <a:lumMod val="75000"/>
                  </a:schemeClr>
                </a:solidFill>
              </a:rPr>
              <a:t>Blues</a:t>
            </a:r>
            <a:endParaRPr lang="ru-RU" dirty="0">
              <a:solidFill>
                <a:schemeClr val="tx2">
                  <a:lumMod val="75000"/>
                </a:schemeClr>
              </a:solidFill>
            </a:endParaRPr>
          </a:p>
        </p:txBody>
      </p:sp>
      <p:sp>
        <p:nvSpPr>
          <p:cNvPr id="3" name="Объект 2"/>
          <p:cNvSpPr>
            <a:spLocks noGrp="1"/>
          </p:cNvSpPr>
          <p:nvPr>
            <p:ph idx="1"/>
          </p:nvPr>
        </p:nvSpPr>
        <p:spPr/>
        <p:txBody>
          <a:bodyPr/>
          <a:lstStyle/>
          <a:p>
            <a:pPr>
              <a:buFont typeface="Wingdings" pitchFamily="2" charset="2"/>
              <a:buChar char="Ø"/>
            </a:pPr>
            <a:r>
              <a:rPr lang="en-US" dirty="0">
                <a:solidFill>
                  <a:schemeClr val="tx1">
                    <a:lumMod val="75000"/>
                    <a:lumOff val="25000"/>
                  </a:schemeClr>
                </a:solidFill>
              </a:rPr>
              <a:t>Blues is the name given to both a musical form and a music </a:t>
            </a:r>
            <a:r>
              <a:rPr lang="en-US" dirty="0" smtClean="0">
                <a:solidFill>
                  <a:schemeClr val="tx1">
                    <a:lumMod val="75000"/>
                    <a:lumOff val="25000"/>
                  </a:schemeClr>
                </a:solidFill>
              </a:rPr>
              <a:t>genre </a:t>
            </a:r>
            <a:r>
              <a:rPr lang="en-US" dirty="0">
                <a:solidFill>
                  <a:schemeClr val="tx1">
                    <a:lumMod val="75000"/>
                    <a:lumOff val="25000"/>
                  </a:schemeClr>
                </a:solidFill>
              </a:rPr>
              <a:t>that originated in African-American communities of primarily the "Deep South" of the United States at the end of the 19th century from spirituals, work songs, field hollers, shouts and chants, and rhymed simple narrative ballads</a:t>
            </a:r>
            <a:r>
              <a:rPr lang="en-US" dirty="0" smtClean="0">
                <a:solidFill>
                  <a:schemeClr val="tx1">
                    <a:lumMod val="75000"/>
                    <a:lumOff val="25000"/>
                  </a:schemeClr>
                </a:solidFill>
              </a:rPr>
              <a:t>.</a:t>
            </a:r>
            <a:endParaRPr lang="ru-RU" dirty="0">
              <a:solidFill>
                <a:schemeClr val="tx1">
                  <a:lumMod val="75000"/>
                  <a:lumOff val="25000"/>
                </a:schemeClr>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11760" y="4005064"/>
            <a:ext cx="4032448" cy="2576086"/>
          </a:xfrm>
          <a:prstGeom prst="rect">
            <a:avLst/>
          </a:prstGeom>
        </p:spPr>
      </p:pic>
    </p:spTree>
    <p:extLst>
      <p:ext uri="{BB962C8B-B14F-4D97-AF65-F5344CB8AC3E}">
        <p14:creationId xmlns:p14="http://schemas.microsoft.com/office/powerpoint/2010/main" xmlns="" val="3346765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chemeClr val="tx1">
                    <a:lumMod val="75000"/>
                    <a:lumOff val="25000"/>
                  </a:schemeClr>
                </a:solidFill>
              </a:rPr>
              <a:t>Country </a:t>
            </a:r>
            <a:r>
              <a:rPr lang="en-US" dirty="0"/>
              <a:t/>
            </a:r>
            <a:br>
              <a:rPr lang="en-US" dirty="0"/>
            </a:br>
            <a:endParaRPr lang="ru-RU" dirty="0"/>
          </a:p>
        </p:txBody>
      </p:sp>
      <p:sp>
        <p:nvSpPr>
          <p:cNvPr id="3" name="Объект 2"/>
          <p:cNvSpPr>
            <a:spLocks noGrp="1"/>
          </p:cNvSpPr>
          <p:nvPr>
            <p:ph idx="1"/>
          </p:nvPr>
        </p:nvSpPr>
        <p:spPr/>
        <p:txBody>
          <a:bodyPr/>
          <a:lstStyle/>
          <a:p>
            <a:r>
              <a:rPr lang="en-US" dirty="0">
                <a:solidFill>
                  <a:schemeClr val="tx1">
                    <a:lumMod val="75000"/>
                    <a:lumOff val="25000"/>
                  </a:schemeClr>
                </a:solidFill>
              </a:rPr>
              <a:t>Country music is a popular American musical style that began in the rural Southern United States in the 1920s. It takes its roots from Western cowboy and southeastern American folk music.</a:t>
            </a:r>
            <a:endParaRPr lang="ru-RU" dirty="0">
              <a:solidFill>
                <a:schemeClr val="tx1">
                  <a:lumMod val="75000"/>
                  <a:lumOff val="25000"/>
                </a:schemeClr>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95736" y="3356992"/>
            <a:ext cx="4757507" cy="3096344"/>
          </a:xfrm>
          <a:prstGeom prst="rect">
            <a:avLst/>
          </a:prstGeom>
        </p:spPr>
      </p:pic>
    </p:spTree>
    <p:extLst>
      <p:ext uri="{BB962C8B-B14F-4D97-AF65-F5344CB8AC3E}">
        <p14:creationId xmlns:p14="http://schemas.microsoft.com/office/powerpoint/2010/main" xmlns="" val="4090409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chemeClr val="tx1">
                    <a:lumMod val="75000"/>
                    <a:lumOff val="25000"/>
                  </a:schemeClr>
                </a:solidFill>
              </a:rPr>
              <a:t>Swing</a:t>
            </a:r>
            <a:endParaRPr lang="ru-RU" dirty="0">
              <a:solidFill>
                <a:schemeClr val="tx1">
                  <a:lumMod val="75000"/>
                  <a:lumOff val="25000"/>
                </a:schemeClr>
              </a:solidFill>
            </a:endParaRPr>
          </a:p>
        </p:txBody>
      </p:sp>
      <p:sp>
        <p:nvSpPr>
          <p:cNvPr id="3" name="Объект 2"/>
          <p:cNvSpPr>
            <a:spLocks noGrp="1"/>
          </p:cNvSpPr>
          <p:nvPr>
            <p:ph idx="1"/>
          </p:nvPr>
        </p:nvSpPr>
        <p:spPr/>
        <p:txBody>
          <a:bodyPr/>
          <a:lstStyle/>
          <a:p>
            <a:r>
              <a:rPr lang="en-US" dirty="0">
                <a:solidFill>
                  <a:schemeClr val="tx1">
                    <a:lumMod val="65000"/>
                    <a:lumOff val="35000"/>
                  </a:schemeClr>
                </a:solidFill>
              </a:rPr>
              <a:t>"Swing dance" is most commonly known as a group of dances that developed with the swing style of jazz music in the 1920s-1950s, although the earliest of these dances predate "swing era" music</a:t>
            </a:r>
            <a:r>
              <a:rPr lang="en-US" dirty="0" smtClean="0">
                <a:solidFill>
                  <a:schemeClr val="tx1">
                    <a:lumMod val="65000"/>
                    <a:lumOff val="35000"/>
                  </a:schemeClr>
                </a:solidFill>
              </a:rPr>
              <a:t>.</a:t>
            </a:r>
            <a:endParaRPr lang="ru-RU" dirty="0">
              <a:solidFill>
                <a:schemeClr val="tx1">
                  <a:lumMod val="65000"/>
                  <a:lumOff val="35000"/>
                </a:schemeClr>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67744" y="3190721"/>
            <a:ext cx="4680520" cy="3080804"/>
          </a:xfrm>
          <a:prstGeom prst="rect">
            <a:avLst/>
          </a:prstGeom>
        </p:spPr>
      </p:pic>
    </p:spTree>
    <p:extLst>
      <p:ext uri="{BB962C8B-B14F-4D97-AF65-F5344CB8AC3E}">
        <p14:creationId xmlns:p14="http://schemas.microsoft.com/office/powerpoint/2010/main" xmlns="" val="247204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dirty="0" smtClean="0">
                <a:solidFill>
                  <a:schemeClr val="tx1">
                    <a:lumMod val="85000"/>
                    <a:lumOff val="15000"/>
                  </a:schemeClr>
                </a:solidFill>
              </a:rPr>
              <a:t>The history of Rock &amp; Roll</a:t>
            </a:r>
            <a:endParaRPr lang="ru-RU" dirty="0">
              <a:solidFill>
                <a:schemeClr val="tx1">
                  <a:lumMod val="85000"/>
                  <a:lumOff val="15000"/>
                </a:schemeClr>
              </a:solidFill>
            </a:endParaRPr>
          </a:p>
        </p:txBody>
      </p:sp>
      <p:sp>
        <p:nvSpPr>
          <p:cNvPr id="3" name="Объект 2"/>
          <p:cNvSpPr>
            <a:spLocks noGrp="1"/>
          </p:cNvSpPr>
          <p:nvPr>
            <p:ph idx="1"/>
          </p:nvPr>
        </p:nvSpPr>
        <p:spPr>
          <a:xfrm>
            <a:off x="179512" y="1844824"/>
            <a:ext cx="8507288" cy="4608512"/>
          </a:xfrm>
        </p:spPr>
        <p:txBody>
          <a:bodyPr>
            <a:normAutofit fontScale="77500" lnSpcReduction="20000"/>
          </a:bodyPr>
          <a:lstStyle/>
          <a:p>
            <a:pPr marL="0" indent="0" algn="just">
              <a:buNone/>
            </a:pPr>
            <a:r>
              <a:rPr lang="en-US" sz="2300" dirty="0" smtClean="0">
                <a:solidFill>
                  <a:schemeClr val="tx1">
                    <a:lumMod val="85000"/>
                    <a:lumOff val="15000"/>
                  </a:schemeClr>
                </a:solidFill>
              </a:rPr>
              <a:t>Rock ’n’ roll started in the USA (0)_C_ the great black rhythm ’n’ blues  players: Muddy Waters; John Lee Hooker and Chuck Berry. Fifty years ago black white music were two completely separate things .Chuck Berry was the fist black musician (1)__ cross the barrier and sell records to (2)__ black and white young people .His songs were about the lives of teenagers .Jerry Lee Lewis, Elvis Presley and Buddy Holly mixed black music with white ‘country’ music to create rock ‘n’ roll .This was all happening in the US .But people in Britain were listening to this music(3)__. The black rhythm</a:t>
            </a:r>
            <a:r>
              <a:rPr lang="ru-RU" sz="2300" dirty="0" smtClean="0">
                <a:solidFill>
                  <a:schemeClr val="tx1">
                    <a:lumMod val="85000"/>
                    <a:lumOff val="15000"/>
                  </a:schemeClr>
                </a:solidFill>
              </a:rPr>
              <a:t> </a:t>
            </a:r>
            <a:r>
              <a:rPr lang="en-US" sz="2300" dirty="0" smtClean="0">
                <a:solidFill>
                  <a:schemeClr val="tx1">
                    <a:lumMod val="85000"/>
                    <a:lumOff val="15000"/>
                  </a:schemeClr>
                </a:solidFill>
              </a:rPr>
              <a:t>‘n’</a:t>
            </a:r>
            <a:r>
              <a:rPr lang="ru-RU" sz="2300" dirty="0" smtClean="0">
                <a:solidFill>
                  <a:schemeClr val="tx1">
                    <a:lumMod val="85000"/>
                    <a:lumOff val="15000"/>
                  </a:schemeClr>
                </a:solidFill>
              </a:rPr>
              <a:t> </a:t>
            </a:r>
            <a:r>
              <a:rPr lang="en-US" sz="2300" dirty="0" smtClean="0">
                <a:solidFill>
                  <a:schemeClr val="tx1">
                    <a:lumMod val="85000"/>
                    <a:lumOff val="15000"/>
                  </a:schemeClr>
                </a:solidFill>
              </a:rPr>
              <a:t>blues singers and the best rock ‘n’ roll stars (4)__ Buddy Holly were (5)__ popular in Britain than in the States. Then, in the 1960s the British invaded America, (6)__ the Americans some years before did. The Beatles , The Rolling  Stones, The Kinks, The Who. There were concerts with tens of thousands of fans. The name of the music – rock ‘n’ roll changer to ‘rock’. In the 1960s the style of the musicians changer a lot. The clothes of the musicians became crazy and (7)__ their hair. The guitar became (8)__ important as the voice . Jimi Hendrix and Eric Clapton were guitarists (9)__than singers. In the 1970s rock went in two different directions.(10)__ Elton John and Rod Stewart , The Sex  Pistols, The Stranglers ,  and a few other bands started to play loud, violent music called ‘punk’ . Punk was also important (11)__ a fashion in clothes.</a:t>
            </a:r>
            <a:endParaRPr lang="ru-RU" sz="2300" dirty="0" smtClean="0">
              <a:solidFill>
                <a:schemeClr val="tx1">
                  <a:lumMod val="85000"/>
                  <a:lumOff val="15000"/>
                </a:schemeClr>
              </a:solidFill>
            </a:endParaRPr>
          </a:p>
          <a:p>
            <a:endParaRPr lang="ru-RU" dirty="0">
              <a:solidFill>
                <a:schemeClr val="tx1">
                  <a:lumMod val="85000"/>
                  <a:lumOff val="15000"/>
                </a:schemeClr>
              </a:solidFill>
            </a:endParaRPr>
          </a:p>
        </p:txBody>
      </p:sp>
      <p:sp>
        <p:nvSpPr>
          <p:cNvPr id="4" name="TextBox 3"/>
          <p:cNvSpPr txBox="1"/>
          <p:nvPr/>
        </p:nvSpPr>
        <p:spPr>
          <a:xfrm>
            <a:off x="323528" y="1052736"/>
            <a:ext cx="8352928" cy="646331"/>
          </a:xfrm>
          <a:prstGeom prst="rect">
            <a:avLst/>
          </a:prstGeom>
          <a:noFill/>
        </p:spPr>
        <p:txBody>
          <a:bodyPr wrap="square" rtlCol="0">
            <a:spAutoFit/>
          </a:bodyPr>
          <a:lstStyle/>
          <a:p>
            <a:r>
              <a:rPr lang="en-US" dirty="0" smtClean="0"/>
              <a:t>For questions 1-11, read the text below and decide which answer A,B,C or D fits best each space. There is an example at the beginning.</a:t>
            </a:r>
            <a:endParaRPr lang="ru-RU" dirty="0"/>
          </a:p>
        </p:txBody>
      </p:sp>
    </p:spTree>
    <p:extLst>
      <p:ext uri="{BB962C8B-B14F-4D97-AF65-F5344CB8AC3E}">
        <p14:creationId xmlns:p14="http://schemas.microsoft.com/office/powerpoint/2010/main" xmlns="" val="3748638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xmlns="" val="2897708765"/>
              </p:ext>
            </p:extLst>
          </p:nvPr>
        </p:nvGraphicFramePr>
        <p:xfrm>
          <a:off x="755576" y="47992"/>
          <a:ext cx="5616624" cy="4389120"/>
        </p:xfrm>
        <a:graphic>
          <a:graphicData uri="http://schemas.openxmlformats.org/drawingml/2006/table">
            <a:tbl>
              <a:tblPr firstRow="1" bandRow="1">
                <a:tableStyleId>{073A0DAA-6AF3-43AB-8588-CEC1D06C72B9}</a:tableStyleId>
              </a:tblPr>
              <a:tblGrid>
                <a:gridCol w="1368152"/>
                <a:gridCol w="1152128"/>
                <a:gridCol w="1512168"/>
                <a:gridCol w="1584176"/>
              </a:tblGrid>
              <a:tr h="305974">
                <a:tc>
                  <a:txBody>
                    <a:bodyPr/>
                    <a:lstStyle/>
                    <a:p>
                      <a:r>
                        <a:rPr lang="ru-RU" dirty="0" smtClean="0"/>
                        <a:t>0  </a:t>
                      </a:r>
                      <a:r>
                        <a:rPr lang="en-US" dirty="0" smtClean="0"/>
                        <a:t>A.</a:t>
                      </a:r>
                      <a:r>
                        <a:rPr lang="en-US" baseline="0" dirty="0" smtClean="0"/>
                        <a:t> at</a:t>
                      </a:r>
                      <a:endParaRPr lang="ru-RU" dirty="0"/>
                    </a:p>
                  </a:txBody>
                  <a:tcPr/>
                </a:tc>
                <a:tc>
                  <a:txBody>
                    <a:bodyPr/>
                    <a:lstStyle/>
                    <a:p>
                      <a:r>
                        <a:rPr lang="en-US" dirty="0" smtClean="0"/>
                        <a:t>B. on</a:t>
                      </a:r>
                      <a:endParaRPr lang="ru-RU" dirty="0"/>
                    </a:p>
                  </a:txBody>
                  <a:tcPr/>
                </a:tc>
                <a:tc>
                  <a:txBody>
                    <a:bodyPr/>
                    <a:lstStyle/>
                    <a:p>
                      <a:r>
                        <a:rPr lang="en-US" dirty="0" smtClean="0"/>
                        <a:t>C. with</a:t>
                      </a:r>
                      <a:endParaRPr lang="ru-RU" dirty="0"/>
                    </a:p>
                  </a:txBody>
                  <a:tcPr/>
                </a:tc>
                <a:tc>
                  <a:txBody>
                    <a:bodyPr/>
                    <a:lstStyle/>
                    <a:p>
                      <a:r>
                        <a:rPr lang="en-US" dirty="0" smtClean="0"/>
                        <a:t>D. from</a:t>
                      </a:r>
                      <a:endParaRPr lang="ru-RU" dirty="0"/>
                    </a:p>
                  </a:txBody>
                  <a:tcPr/>
                </a:tc>
              </a:tr>
              <a:tr h="305974">
                <a:tc>
                  <a:txBody>
                    <a:bodyPr/>
                    <a:lstStyle/>
                    <a:p>
                      <a:r>
                        <a:rPr lang="ru-RU" dirty="0" smtClean="0"/>
                        <a:t>1</a:t>
                      </a:r>
                      <a:r>
                        <a:rPr lang="en-US" dirty="0" smtClean="0"/>
                        <a:t> A . who</a:t>
                      </a:r>
                      <a:endParaRPr lang="ru-RU" dirty="0"/>
                    </a:p>
                  </a:txBody>
                  <a:tcPr/>
                </a:tc>
                <a:tc>
                  <a:txBody>
                    <a:bodyPr/>
                    <a:lstStyle/>
                    <a:p>
                      <a:r>
                        <a:rPr lang="en-US" dirty="0" smtClean="0"/>
                        <a:t>B. that</a:t>
                      </a:r>
                      <a:endParaRPr lang="ru-RU" dirty="0"/>
                    </a:p>
                  </a:txBody>
                  <a:tcPr/>
                </a:tc>
                <a:tc>
                  <a:txBody>
                    <a:bodyPr/>
                    <a:lstStyle/>
                    <a:p>
                      <a:r>
                        <a:rPr lang="en-US" dirty="0" smtClean="0"/>
                        <a:t>C.</a:t>
                      </a:r>
                      <a:r>
                        <a:rPr lang="en-US" baseline="0" dirty="0" smtClean="0"/>
                        <a:t> to</a:t>
                      </a:r>
                      <a:endParaRPr lang="ru-RU" dirty="0"/>
                    </a:p>
                  </a:txBody>
                  <a:tcPr/>
                </a:tc>
                <a:tc>
                  <a:txBody>
                    <a:bodyPr/>
                    <a:lstStyle/>
                    <a:p>
                      <a:r>
                        <a:rPr lang="en-US" dirty="0" smtClean="0"/>
                        <a:t>D. -</a:t>
                      </a:r>
                      <a:endParaRPr lang="ru-RU" dirty="0"/>
                    </a:p>
                  </a:txBody>
                  <a:tcPr/>
                </a:tc>
              </a:tr>
              <a:tr h="305974">
                <a:tc>
                  <a:txBody>
                    <a:bodyPr/>
                    <a:lstStyle/>
                    <a:p>
                      <a:r>
                        <a:rPr lang="ru-RU" dirty="0" smtClean="0"/>
                        <a:t>2</a:t>
                      </a:r>
                      <a:r>
                        <a:rPr lang="en-US" dirty="0" smtClean="0"/>
                        <a:t> A. like</a:t>
                      </a:r>
                      <a:endParaRPr lang="ru-RU" dirty="0"/>
                    </a:p>
                  </a:txBody>
                  <a:tcPr/>
                </a:tc>
                <a:tc>
                  <a:txBody>
                    <a:bodyPr/>
                    <a:lstStyle/>
                    <a:p>
                      <a:r>
                        <a:rPr lang="en-US" dirty="0" smtClean="0"/>
                        <a:t>B. As</a:t>
                      </a:r>
                      <a:endParaRPr lang="ru-RU" dirty="0"/>
                    </a:p>
                  </a:txBody>
                  <a:tcPr/>
                </a:tc>
                <a:tc>
                  <a:txBody>
                    <a:bodyPr/>
                    <a:lstStyle/>
                    <a:p>
                      <a:r>
                        <a:rPr lang="en-US" dirty="0" smtClean="0"/>
                        <a:t>C. -</a:t>
                      </a:r>
                      <a:endParaRPr lang="ru-RU" dirty="0"/>
                    </a:p>
                  </a:txBody>
                  <a:tcPr/>
                </a:tc>
                <a:tc>
                  <a:txBody>
                    <a:bodyPr/>
                    <a:lstStyle/>
                    <a:p>
                      <a:r>
                        <a:rPr lang="en-US" dirty="0" smtClean="0"/>
                        <a:t>D. both</a:t>
                      </a:r>
                      <a:endParaRPr lang="ru-RU" dirty="0"/>
                    </a:p>
                  </a:txBody>
                  <a:tcPr/>
                </a:tc>
              </a:tr>
              <a:tr h="305974">
                <a:tc>
                  <a:txBody>
                    <a:bodyPr/>
                    <a:lstStyle/>
                    <a:p>
                      <a:r>
                        <a:rPr lang="ru-RU" dirty="0" smtClean="0"/>
                        <a:t>3</a:t>
                      </a:r>
                      <a:r>
                        <a:rPr lang="en-US" dirty="0" smtClean="0"/>
                        <a:t> A. too</a:t>
                      </a:r>
                      <a:endParaRPr lang="ru-RU" dirty="0"/>
                    </a:p>
                  </a:txBody>
                  <a:tcPr/>
                </a:tc>
                <a:tc>
                  <a:txBody>
                    <a:bodyPr/>
                    <a:lstStyle/>
                    <a:p>
                      <a:r>
                        <a:rPr lang="en-US" dirty="0" smtClean="0"/>
                        <a:t>B.</a:t>
                      </a:r>
                      <a:r>
                        <a:rPr lang="en-US" baseline="0" dirty="0" smtClean="0"/>
                        <a:t> </a:t>
                      </a:r>
                      <a:r>
                        <a:rPr lang="en-US" dirty="0" smtClean="0"/>
                        <a:t>either</a:t>
                      </a:r>
                      <a:endParaRPr lang="ru-RU" dirty="0"/>
                    </a:p>
                  </a:txBody>
                  <a:tcPr/>
                </a:tc>
                <a:tc>
                  <a:txBody>
                    <a:bodyPr/>
                    <a:lstStyle/>
                    <a:p>
                      <a:r>
                        <a:rPr lang="en-US" dirty="0" smtClean="0"/>
                        <a:t>C. so</a:t>
                      </a:r>
                      <a:endParaRPr lang="ru-RU" dirty="0"/>
                    </a:p>
                  </a:txBody>
                  <a:tcPr/>
                </a:tc>
                <a:tc>
                  <a:txBody>
                    <a:bodyPr/>
                    <a:lstStyle/>
                    <a:p>
                      <a:r>
                        <a:rPr lang="en-US" dirty="0" smtClean="0"/>
                        <a:t>D. -</a:t>
                      </a:r>
                      <a:endParaRPr lang="ru-RU" dirty="0"/>
                    </a:p>
                  </a:txBody>
                  <a:tcPr/>
                </a:tc>
              </a:tr>
              <a:tr h="305974">
                <a:tc>
                  <a:txBody>
                    <a:bodyPr/>
                    <a:lstStyle/>
                    <a:p>
                      <a:r>
                        <a:rPr lang="ru-RU" dirty="0" smtClean="0"/>
                        <a:t>4</a:t>
                      </a:r>
                      <a:r>
                        <a:rPr lang="en-US" dirty="0" smtClean="0"/>
                        <a:t> A. as</a:t>
                      </a:r>
                      <a:endParaRPr lang="ru-RU" dirty="0"/>
                    </a:p>
                  </a:txBody>
                  <a:tcPr/>
                </a:tc>
                <a:tc>
                  <a:txBody>
                    <a:bodyPr/>
                    <a:lstStyle/>
                    <a:p>
                      <a:r>
                        <a:rPr lang="en-US" dirty="0" smtClean="0"/>
                        <a:t>B.</a:t>
                      </a:r>
                      <a:r>
                        <a:rPr lang="en-US" baseline="0" dirty="0" smtClean="0"/>
                        <a:t> Like</a:t>
                      </a:r>
                      <a:endParaRPr lang="ru-RU" dirty="0"/>
                    </a:p>
                  </a:txBody>
                  <a:tcPr/>
                </a:tc>
                <a:tc>
                  <a:txBody>
                    <a:bodyPr/>
                    <a:lstStyle/>
                    <a:p>
                      <a:r>
                        <a:rPr lang="en-US" dirty="0" smtClean="0"/>
                        <a:t>C. so</a:t>
                      </a:r>
                      <a:endParaRPr lang="ru-RU" dirty="0"/>
                    </a:p>
                  </a:txBody>
                  <a:tcPr/>
                </a:tc>
                <a:tc>
                  <a:txBody>
                    <a:bodyPr/>
                    <a:lstStyle/>
                    <a:p>
                      <a:r>
                        <a:rPr lang="en-US" dirty="0" smtClean="0"/>
                        <a:t>D. and</a:t>
                      </a:r>
                      <a:endParaRPr lang="ru-RU" dirty="0"/>
                    </a:p>
                  </a:txBody>
                  <a:tcPr/>
                </a:tc>
              </a:tr>
              <a:tr h="305974">
                <a:tc>
                  <a:txBody>
                    <a:bodyPr/>
                    <a:lstStyle/>
                    <a:p>
                      <a:r>
                        <a:rPr lang="ru-RU" dirty="0" smtClean="0"/>
                        <a:t>5</a:t>
                      </a:r>
                      <a:r>
                        <a:rPr lang="en-US" dirty="0" smtClean="0"/>
                        <a:t> A. so</a:t>
                      </a:r>
                      <a:endParaRPr lang="ru-RU" dirty="0"/>
                    </a:p>
                  </a:txBody>
                  <a:tcPr/>
                </a:tc>
                <a:tc>
                  <a:txBody>
                    <a:bodyPr/>
                    <a:lstStyle/>
                    <a:p>
                      <a:r>
                        <a:rPr lang="en-US" dirty="0" smtClean="0"/>
                        <a:t>B. As</a:t>
                      </a:r>
                      <a:endParaRPr lang="ru-RU" dirty="0"/>
                    </a:p>
                  </a:txBody>
                  <a:tcPr/>
                </a:tc>
                <a:tc>
                  <a:txBody>
                    <a:bodyPr/>
                    <a:lstStyle/>
                    <a:p>
                      <a:r>
                        <a:rPr lang="en-US" dirty="0" smtClean="0"/>
                        <a:t>C. more</a:t>
                      </a:r>
                      <a:endParaRPr lang="ru-RU" dirty="0"/>
                    </a:p>
                  </a:txBody>
                  <a:tcPr/>
                </a:tc>
                <a:tc>
                  <a:txBody>
                    <a:bodyPr/>
                    <a:lstStyle/>
                    <a:p>
                      <a:r>
                        <a:rPr lang="en-US" dirty="0" smtClean="0"/>
                        <a:t>D. Much</a:t>
                      </a:r>
                      <a:endParaRPr lang="ru-RU" dirty="0"/>
                    </a:p>
                  </a:txBody>
                  <a:tcPr/>
                </a:tc>
              </a:tr>
              <a:tr h="305974">
                <a:tc>
                  <a:txBody>
                    <a:bodyPr/>
                    <a:lstStyle/>
                    <a:p>
                      <a:r>
                        <a:rPr lang="ru-RU" dirty="0" smtClean="0"/>
                        <a:t>6</a:t>
                      </a:r>
                      <a:r>
                        <a:rPr lang="en-US" dirty="0" smtClean="0"/>
                        <a:t> A. as</a:t>
                      </a:r>
                      <a:endParaRPr lang="ru-RU" dirty="0"/>
                    </a:p>
                  </a:txBody>
                  <a:tcPr/>
                </a:tc>
                <a:tc>
                  <a:txBody>
                    <a:bodyPr/>
                    <a:lstStyle/>
                    <a:p>
                      <a:r>
                        <a:rPr lang="en-US" dirty="0" smtClean="0"/>
                        <a:t>B. like</a:t>
                      </a:r>
                      <a:endParaRPr lang="ru-RU" dirty="0"/>
                    </a:p>
                  </a:txBody>
                  <a:tcPr/>
                </a:tc>
                <a:tc>
                  <a:txBody>
                    <a:bodyPr/>
                    <a:lstStyle/>
                    <a:p>
                      <a:r>
                        <a:rPr lang="en-US" dirty="0" smtClean="0"/>
                        <a:t>C. So</a:t>
                      </a:r>
                      <a:endParaRPr lang="ru-RU" dirty="0"/>
                    </a:p>
                  </a:txBody>
                  <a:tcPr/>
                </a:tc>
                <a:tc>
                  <a:txBody>
                    <a:bodyPr/>
                    <a:lstStyle/>
                    <a:p>
                      <a:r>
                        <a:rPr lang="en-US" dirty="0" smtClean="0"/>
                        <a:t>D. Also</a:t>
                      </a:r>
                      <a:endParaRPr lang="ru-RU" dirty="0"/>
                    </a:p>
                  </a:txBody>
                  <a:tcPr/>
                </a:tc>
              </a:tr>
              <a:tr h="305974">
                <a:tc>
                  <a:txBody>
                    <a:bodyPr/>
                    <a:lstStyle/>
                    <a:p>
                      <a:r>
                        <a:rPr lang="ru-RU" dirty="0" smtClean="0"/>
                        <a:t>7</a:t>
                      </a:r>
                      <a:r>
                        <a:rPr lang="en-US" dirty="0" smtClean="0"/>
                        <a:t> A. so did</a:t>
                      </a:r>
                      <a:endParaRPr lang="ru-RU" dirty="0"/>
                    </a:p>
                  </a:txBody>
                  <a:tcPr/>
                </a:tc>
                <a:tc>
                  <a:txBody>
                    <a:bodyPr/>
                    <a:lstStyle/>
                    <a:p>
                      <a:r>
                        <a:rPr lang="en-US" dirty="0" smtClean="0"/>
                        <a:t>B. So was</a:t>
                      </a:r>
                      <a:endParaRPr lang="ru-RU" dirty="0"/>
                    </a:p>
                  </a:txBody>
                  <a:tcPr/>
                </a:tc>
                <a:tc>
                  <a:txBody>
                    <a:bodyPr/>
                    <a:lstStyle/>
                    <a:p>
                      <a:r>
                        <a:rPr lang="en-US" dirty="0" smtClean="0"/>
                        <a:t>C. Both</a:t>
                      </a:r>
                      <a:r>
                        <a:rPr lang="en-US" baseline="0" dirty="0" smtClean="0"/>
                        <a:t> </a:t>
                      </a:r>
                      <a:r>
                        <a:rPr lang="en-US" dirty="0" smtClean="0"/>
                        <a:t>was</a:t>
                      </a:r>
                      <a:endParaRPr lang="ru-RU" dirty="0"/>
                    </a:p>
                  </a:txBody>
                  <a:tcPr/>
                </a:tc>
                <a:tc>
                  <a:txBody>
                    <a:bodyPr/>
                    <a:lstStyle/>
                    <a:p>
                      <a:r>
                        <a:rPr lang="en-US" dirty="0" smtClean="0"/>
                        <a:t>D. As did</a:t>
                      </a:r>
                      <a:endParaRPr lang="ru-RU" dirty="0"/>
                    </a:p>
                  </a:txBody>
                  <a:tcPr/>
                </a:tc>
              </a:tr>
              <a:tr h="305974">
                <a:tc>
                  <a:txBody>
                    <a:bodyPr/>
                    <a:lstStyle/>
                    <a:p>
                      <a:r>
                        <a:rPr lang="ru-RU" dirty="0" smtClean="0"/>
                        <a:t>8</a:t>
                      </a:r>
                      <a:r>
                        <a:rPr lang="en-US" dirty="0" smtClean="0"/>
                        <a:t> A. so</a:t>
                      </a:r>
                      <a:endParaRPr lang="ru-RU" dirty="0"/>
                    </a:p>
                  </a:txBody>
                  <a:tcPr/>
                </a:tc>
                <a:tc>
                  <a:txBody>
                    <a:bodyPr/>
                    <a:lstStyle/>
                    <a:p>
                      <a:r>
                        <a:rPr lang="en-US" dirty="0" smtClean="0"/>
                        <a:t>B. As</a:t>
                      </a:r>
                    </a:p>
                  </a:txBody>
                  <a:tcPr/>
                </a:tc>
                <a:tc>
                  <a:txBody>
                    <a:bodyPr/>
                    <a:lstStyle/>
                    <a:p>
                      <a:r>
                        <a:rPr lang="en-US" dirty="0" smtClean="0"/>
                        <a:t>C. Too</a:t>
                      </a:r>
                      <a:endParaRPr lang="ru-RU" dirty="0"/>
                    </a:p>
                  </a:txBody>
                  <a:tcPr/>
                </a:tc>
                <a:tc>
                  <a:txBody>
                    <a:bodyPr/>
                    <a:lstStyle/>
                    <a:p>
                      <a:r>
                        <a:rPr lang="en-US" dirty="0" smtClean="0"/>
                        <a:t>D. More</a:t>
                      </a:r>
                      <a:endParaRPr lang="ru-RU" dirty="0"/>
                    </a:p>
                  </a:txBody>
                  <a:tcPr/>
                </a:tc>
              </a:tr>
              <a:tr h="305974">
                <a:tc>
                  <a:txBody>
                    <a:bodyPr/>
                    <a:lstStyle/>
                    <a:p>
                      <a:r>
                        <a:rPr lang="ru-RU" dirty="0" smtClean="0"/>
                        <a:t>9</a:t>
                      </a:r>
                      <a:r>
                        <a:rPr lang="en-US" dirty="0" smtClean="0"/>
                        <a:t> A. best</a:t>
                      </a:r>
                      <a:endParaRPr lang="ru-RU" dirty="0"/>
                    </a:p>
                  </a:txBody>
                  <a:tcPr/>
                </a:tc>
                <a:tc>
                  <a:txBody>
                    <a:bodyPr/>
                    <a:lstStyle/>
                    <a:p>
                      <a:r>
                        <a:rPr lang="en-US" dirty="0" smtClean="0"/>
                        <a:t>B. Also</a:t>
                      </a:r>
                    </a:p>
                  </a:txBody>
                  <a:tcPr/>
                </a:tc>
                <a:tc>
                  <a:txBody>
                    <a:bodyPr/>
                    <a:lstStyle/>
                    <a:p>
                      <a:r>
                        <a:rPr lang="en-US" dirty="0" smtClean="0"/>
                        <a:t>C. More</a:t>
                      </a:r>
                      <a:endParaRPr lang="ru-RU" dirty="0"/>
                    </a:p>
                  </a:txBody>
                  <a:tcPr/>
                </a:tc>
                <a:tc>
                  <a:txBody>
                    <a:bodyPr/>
                    <a:lstStyle/>
                    <a:p>
                      <a:r>
                        <a:rPr lang="en-US" dirty="0" smtClean="0"/>
                        <a:t>D. Much</a:t>
                      </a:r>
                      <a:endParaRPr lang="ru-RU" dirty="0"/>
                    </a:p>
                  </a:txBody>
                  <a:tcPr/>
                </a:tc>
              </a:tr>
              <a:tr h="305974">
                <a:tc>
                  <a:txBody>
                    <a:bodyPr/>
                    <a:lstStyle/>
                    <a:p>
                      <a:r>
                        <a:rPr lang="ru-RU" dirty="0" smtClean="0"/>
                        <a:t>10</a:t>
                      </a:r>
                      <a:r>
                        <a:rPr lang="en-US" dirty="0" smtClean="0"/>
                        <a:t> A. not as</a:t>
                      </a:r>
                      <a:endParaRPr lang="ru-RU" dirty="0"/>
                    </a:p>
                  </a:txBody>
                  <a:tcPr/>
                </a:tc>
                <a:tc>
                  <a:txBody>
                    <a:bodyPr/>
                    <a:lstStyle/>
                    <a:p>
                      <a:r>
                        <a:rPr lang="en-US" dirty="0" smtClean="0"/>
                        <a:t>B. As not</a:t>
                      </a:r>
                      <a:endParaRPr lang="ru-RU" dirty="0"/>
                    </a:p>
                  </a:txBody>
                  <a:tcPr/>
                </a:tc>
                <a:tc>
                  <a:txBody>
                    <a:bodyPr/>
                    <a:lstStyle/>
                    <a:p>
                      <a:r>
                        <a:rPr lang="en-US" dirty="0" smtClean="0"/>
                        <a:t>C. Unlike</a:t>
                      </a:r>
                      <a:endParaRPr lang="ru-RU" dirty="0"/>
                    </a:p>
                  </a:txBody>
                  <a:tcPr/>
                </a:tc>
                <a:tc>
                  <a:txBody>
                    <a:bodyPr/>
                    <a:lstStyle/>
                    <a:p>
                      <a:r>
                        <a:rPr lang="en-US" dirty="0" smtClean="0"/>
                        <a:t>D. More than</a:t>
                      </a:r>
                      <a:endParaRPr lang="ru-RU" dirty="0"/>
                    </a:p>
                  </a:txBody>
                  <a:tcPr/>
                </a:tc>
              </a:tr>
              <a:tr h="0">
                <a:tc>
                  <a:txBody>
                    <a:bodyPr/>
                    <a:lstStyle/>
                    <a:p>
                      <a:r>
                        <a:rPr lang="ru-RU" dirty="0" smtClean="0"/>
                        <a:t>11</a:t>
                      </a:r>
                      <a:r>
                        <a:rPr lang="en-US" dirty="0" smtClean="0"/>
                        <a:t> A. like</a:t>
                      </a:r>
                      <a:endParaRPr lang="ru-RU" dirty="0"/>
                    </a:p>
                  </a:txBody>
                  <a:tcPr/>
                </a:tc>
                <a:tc>
                  <a:txBody>
                    <a:bodyPr/>
                    <a:lstStyle/>
                    <a:p>
                      <a:r>
                        <a:rPr lang="en-US" dirty="0" smtClean="0"/>
                        <a:t>B. -</a:t>
                      </a:r>
                      <a:endParaRPr lang="ru-RU" dirty="0"/>
                    </a:p>
                  </a:txBody>
                  <a:tcPr/>
                </a:tc>
                <a:tc>
                  <a:txBody>
                    <a:bodyPr/>
                    <a:lstStyle/>
                    <a:p>
                      <a:r>
                        <a:rPr lang="en-US" dirty="0" smtClean="0"/>
                        <a:t>C.</a:t>
                      </a:r>
                      <a:r>
                        <a:rPr lang="en-US" baseline="0" dirty="0" smtClean="0"/>
                        <a:t> than</a:t>
                      </a:r>
                      <a:endParaRPr lang="ru-RU" dirty="0"/>
                    </a:p>
                  </a:txBody>
                  <a:tcPr/>
                </a:tc>
                <a:tc>
                  <a:txBody>
                    <a:bodyPr/>
                    <a:lstStyle/>
                    <a:p>
                      <a:r>
                        <a:rPr lang="en-US" dirty="0" smtClean="0"/>
                        <a:t>D. as</a:t>
                      </a:r>
                      <a:endParaRPr lang="ru-RU" dirty="0"/>
                    </a:p>
                  </a:txBody>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xmlns="" val="1488947764"/>
              </p:ext>
            </p:extLst>
          </p:nvPr>
        </p:nvGraphicFramePr>
        <p:xfrm>
          <a:off x="899592" y="5301208"/>
          <a:ext cx="6096000" cy="741680"/>
        </p:xfrm>
        <a:graphic>
          <a:graphicData uri="http://schemas.openxmlformats.org/drawingml/2006/table">
            <a:tbl>
              <a:tblPr firstRow="1" bandRow="1">
                <a:tableStyleId>{073A0DAA-6AF3-43AB-8588-CEC1D06C72B9}</a:tableStyleId>
              </a:tblPr>
              <a:tblGrid>
                <a:gridCol w="1944216"/>
                <a:gridCol w="1080120"/>
                <a:gridCol w="1080120"/>
                <a:gridCol w="1008112"/>
                <a:gridCol w="983432"/>
              </a:tblGrid>
              <a:tr h="370840">
                <a:tc>
                  <a:txBody>
                    <a:bodyPr/>
                    <a:lstStyle/>
                    <a:p>
                      <a:r>
                        <a:rPr lang="en-US" dirty="0" smtClean="0"/>
                        <a:t> Your score</a:t>
                      </a:r>
                      <a:endParaRPr lang="ru-RU" dirty="0"/>
                    </a:p>
                  </a:txBody>
                  <a:tcPr/>
                </a:tc>
                <a:tc>
                  <a:txBody>
                    <a:bodyPr/>
                    <a:lstStyle/>
                    <a:p>
                      <a:r>
                        <a:rPr lang="en-US" dirty="0" smtClean="0"/>
                        <a:t>11-10</a:t>
                      </a:r>
                      <a:endParaRPr lang="ru-RU" dirty="0"/>
                    </a:p>
                  </a:txBody>
                  <a:tcPr/>
                </a:tc>
                <a:tc>
                  <a:txBody>
                    <a:bodyPr/>
                    <a:lstStyle/>
                    <a:p>
                      <a:r>
                        <a:rPr lang="en-US" dirty="0" smtClean="0"/>
                        <a:t>9-8</a:t>
                      </a:r>
                      <a:endParaRPr lang="ru-RU" dirty="0"/>
                    </a:p>
                  </a:txBody>
                  <a:tcPr/>
                </a:tc>
                <a:tc>
                  <a:txBody>
                    <a:bodyPr/>
                    <a:lstStyle/>
                    <a:p>
                      <a:r>
                        <a:rPr lang="en-US" dirty="0" smtClean="0"/>
                        <a:t>7-6</a:t>
                      </a:r>
                      <a:endParaRPr lang="ru-RU" dirty="0"/>
                    </a:p>
                  </a:txBody>
                  <a:tcPr/>
                </a:tc>
                <a:tc>
                  <a:txBody>
                    <a:bodyPr/>
                    <a:lstStyle/>
                    <a:p>
                      <a:r>
                        <a:rPr lang="en-US" dirty="0" smtClean="0"/>
                        <a:t>5</a:t>
                      </a:r>
                      <a:endParaRPr lang="ru-RU" dirty="0"/>
                    </a:p>
                  </a:txBody>
                  <a:tcPr/>
                </a:tc>
              </a:tr>
              <a:tr h="370840">
                <a:tc>
                  <a:txBody>
                    <a:bodyPr/>
                    <a:lstStyle/>
                    <a:p>
                      <a:r>
                        <a:rPr lang="en-US" dirty="0" smtClean="0"/>
                        <a:t>Your mark</a:t>
                      </a:r>
                      <a:endParaRPr lang="ru-RU" dirty="0"/>
                    </a:p>
                  </a:txBody>
                  <a:tcPr/>
                </a:tc>
                <a:tc>
                  <a:txBody>
                    <a:bodyPr/>
                    <a:lstStyle/>
                    <a:p>
                      <a:r>
                        <a:rPr lang="en-US" dirty="0" smtClean="0"/>
                        <a:t>5</a:t>
                      </a:r>
                      <a:endParaRPr lang="ru-RU" dirty="0"/>
                    </a:p>
                  </a:txBody>
                  <a:tcPr/>
                </a:tc>
                <a:tc>
                  <a:txBody>
                    <a:bodyPr/>
                    <a:lstStyle/>
                    <a:p>
                      <a:r>
                        <a:rPr lang="en-US" dirty="0" smtClean="0"/>
                        <a:t>4</a:t>
                      </a:r>
                      <a:endParaRPr lang="ru-RU" dirty="0"/>
                    </a:p>
                  </a:txBody>
                  <a:tcPr/>
                </a:tc>
                <a:tc>
                  <a:txBody>
                    <a:bodyPr/>
                    <a:lstStyle/>
                    <a:p>
                      <a:r>
                        <a:rPr lang="en-US" dirty="0" smtClean="0"/>
                        <a:t>3</a:t>
                      </a:r>
                      <a:endParaRPr lang="ru-RU" dirty="0"/>
                    </a:p>
                  </a:txBody>
                  <a:tcPr/>
                </a:tc>
                <a:tc>
                  <a:txBody>
                    <a:bodyPr/>
                    <a:lstStyle/>
                    <a:p>
                      <a:r>
                        <a:rPr lang="en-US" dirty="0" smtClean="0"/>
                        <a:t>2</a:t>
                      </a:r>
                      <a:endParaRPr lang="ru-RU" dirty="0"/>
                    </a:p>
                  </a:txBody>
                  <a:tcPr/>
                </a:tc>
              </a:tr>
            </a:tbl>
          </a:graphicData>
        </a:graphic>
      </p:graphicFrame>
      <p:pic>
        <p:nvPicPr>
          <p:cNvPr id="5" name="Рисунок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660232" y="260648"/>
            <a:ext cx="2087687" cy="4752528"/>
          </a:xfrm>
          <a:prstGeom prst="rect">
            <a:avLst/>
          </a:prstGeom>
        </p:spPr>
      </p:pic>
    </p:spTree>
    <p:extLst>
      <p:ext uri="{BB962C8B-B14F-4D97-AF65-F5344CB8AC3E}">
        <p14:creationId xmlns:p14="http://schemas.microsoft.com/office/powerpoint/2010/main" xmlns="" val="121875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131</TotalTime>
  <Words>706</Words>
  <Application>Microsoft Office PowerPoint</Application>
  <PresentationFormat>Экран (4:3)</PresentationFormat>
  <Paragraphs>80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Исполнительная</vt:lpstr>
      <vt:lpstr>Rock &amp; Roll</vt:lpstr>
      <vt:lpstr>Stylistic origins</vt:lpstr>
      <vt:lpstr>Blues</vt:lpstr>
      <vt:lpstr>Country  </vt:lpstr>
      <vt:lpstr>Swing</vt:lpstr>
      <vt:lpstr>The history of Rock &amp; Roll</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 &amp; Roll</dc:title>
  <dc:creator>Школа</dc:creator>
  <cp:lastModifiedBy>Biryukov's</cp:lastModifiedBy>
  <cp:revision>15</cp:revision>
  <dcterms:created xsi:type="dcterms:W3CDTF">2012-04-11T05:17:14Z</dcterms:created>
  <dcterms:modified xsi:type="dcterms:W3CDTF">2012-09-13T16:43:53Z</dcterms:modified>
</cp:coreProperties>
</file>