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64" r:id="rId3"/>
    <p:sldId id="258" r:id="rId4"/>
    <p:sldId id="271" r:id="rId5"/>
    <p:sldId id="274" r:id="rId6"/>
    <p:sldId id="275" r:id="rId7"/>
    <p:sldId id="263" r:id="rId8"/>
    <p:sldId id="257" r:id="rId9"/>
    <p:sldId id="259" r:id="rId10"/>
    <p:sldId id="278" r:id="rId11"/>
    <p:sldId id="279" r:id="rId12"/>
    <p:sldId id="280" r:id="rId13"/>
    <p:sldId id="281" r:id="rId14"/>
    <p:sldId id="282" r:id="rId15"/>
    <p:sldId id="266" r:id="rId16"/>
    <p:sldId id="268" r:id="rId17"/>
    <p:sldId id="269" r:id="rId18"/>
    <p:sldId id="270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3611E0-C75B-4097-8C4A-B6CA88DC28EA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9E55E7-C743-45D6-B646-2135D92E2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jpeg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mitrieva-t.ru/img/dmitrieva-t_ru/x_639d45a3.jpg" TargetMode="External"/><Relationship Id="rId2" Type="http://schemas.openxmlformats.org/officeDocument/2006/relationships/hyperlink" Target="http://900igr.net/datai/algebra/Umnozhenie-mnogochlena-na-odnochlen/0010-006-Fizkultminutk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00.yaplakal.com/pics/pics_preview/7/7/0/2275077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149080"/>
            <a:ext cx="7467600" cy="247687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физики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с углубленным изучением отдельных предметов №39»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Мелишева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Марина Александровна</a:t>
            </a:r>
          </a:p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04856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урока: </a:t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Радиоактивные превращения атомных ядер.</a:t>
            </a:r>
          </a:p>
          <a:p>
            <a:pPr algn="ctr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  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распады.</a:t>
            </a:r>
          </a:p>
          <a:p>
            <a:pPr algn="ctr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смещения.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2195736" y="1988840"/>
          <a:ext cx="725488" cy="719138"/>
        </p:xfrm>
        <a:graphic>
          <a:graphicData uri="http://schemas.openxmlformats.org/presentationml/2006/ole">
            <p:oleObj spid="_x0000_s35841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91880" y="1988840"/>
          <a:ext cx="504825" cy="815975"/>
        </p:xfrm>
        <a:graphic>
          <a:graphicData uri="http://schemas.openxmlformats.org/presentationml/2006/ole">
            <p:oleObj spid="_x0000_s35842" name="Формула" r:id="rId4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467600" cy="1138138"/>
          </a:xfrm>
        </p:spPr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467600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-распад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7" name="Содержимое 3"/>
          <p:cNvGraphicFramePr>
            <a:graphicFrameLocks noChangeAspect="1"/>
          </p:cNvGraphicFramePr>
          <p:nvPr/>
        </p:nvGraphicFramePr>
        <p:xfrm>
          <a:off x="3347864" y="260648"/>
          <a:ext cx="1296988" cy="1189037"/>
        </p:xfrm>
        <a:graphic>
          <a:graphicData uri="http://schemas.openxmlformats.org/presentationml/2006/ole">
            <p:oleObj spid="_x0000_s52227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2228" name="Содержимое 5"/>
          <p:cNvGraphicFramePr>
            <a:graphicFrameLocks noChangeAspect="1"/>
          </p:cNvGraphicFramePr>
          <p:nvPr/>
        </p:nvGraphicFramePr>
        <p:xfrm>
          <a:off x="323528" y="1484784"/>
          <a:ext cx="8178800" cy="1008831"/>
        </p:xfrm>
        <a:graphic>
          <a:graphicData uri="http://schemas.openxmlformats.org/presentationml/2006/ole">
            <p:oleObj spid="_x0000_s52228" name="Формула" r:id="rId4" imgW="1511280" imgH="279360" progId="Equation.3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636912"/>
          <a:ext cx="8568954" cy="38164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6184"/>
                <a:gridCol w="1512168"/>
                <a:gridCol w="1800200"/>
                <a:gridCol w="1080120"/>
                <a:gridCol w="1092123"/>
                <a:gridCol w="1428159"/>
              </a:tblGrid>
              <a:tr h="145923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Физические свойства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Химические свойства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Агрегатное состояние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ядра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Заряд ядра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электронов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85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Металл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Радий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Твёрдое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85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Инертный газ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Радон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Газ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-распад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24936" cy="9361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Уран             Плутоний         Полоний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50" name="Содержимое 3"/>
          <p:cNvGraphicFramePr>
            <a:graphicFrameLocks noChangeAspect="1"/>
          </p:cNvGraphicFramePr>
          <p:nvPr/>
        </p:nvGraphicFramePr>
        <p:xfrm>
          <a:off x="3131840" y="188640"/>
          <a:ext cx="1296987" cy="1189038"/>
        </p:xfrm>
        <a:graphic>
          <a:graphicData uri="http://schemas.openxmlformats.org/presentationml/2006/ole">
            <p:oleObj spid="_x0000_s53250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7544" y="1772815"/>
          <a:ext cx="1152128" cy="905243"/>
        </p:xfrm>
        <a:graphic>
          <a:graphicData uri="http://schemas.openxmlformats.org/presentationml/2006/ole">
            <p:oleObj spid="_x0000_s53251" name="Формула" r:id="rId4" imgW="355320" imgH="2793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63888" y="1772816"/>
          <a:ext cx="1413976" cy="864096"/>
        </p:xfrm>
        <a:graphic>
          <a:graphicData uri="http://schemas.openxmlformats.org/presentationml/2006/ole">
            <p:oleObj spid="_x0000_s53252" name="Формула" r:id="rId5" imgW="457200" imgH="2793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76256" y="1700808"/>
          <a:ext cx="1374699" cy="864096"/>
        </p:xfrm>
        <a:graphic>
          <a:graphicData uri="http://schemas.openxmlformats.org/presentationml/2006/ole">
            <p:oleObj spid="_x0000_s53253" name="Формула" r:id="rId6" imgW="444240" imgH="279360" progId="Equation.3">
              <p:embed/>
            </p:oleObj>
          </a:graphicData>
        </a:graphic>
      </p:graphicFrame>
      <p:pic>
        <p:nvPicPr>
          <p:cNvPr id="53255" name="Picture 7" descr="http://s00.yaplakal.com/pics/pics_preview/7/7/0/2275077.jpg"/>
          <p:cNvPicPr>
            <a:picLocks noChangeAspect="1" noChangeArrowheads="1"/>
          </p:cNvPicPr>
          <p:nvPr/>
        </p:nvPicPr>
        <p:blipFill>
          <a:blip r:embed="rId7" cstate="print"/>
          <a:srcRect t="5143" r="14951"/>
          <a:stretch>
            <a:fillRect/>
          </a:stretch>
        </p:blipFill>
        <p:spPr bwMode="auto">
          <a:xfrm>
            <a:off x="179512" y="2636912"/>
            <a:ext cx="8568952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                                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-распад           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3347864" y="260648"/>
          <a:ext cx="792088" cy="1056505"/>
        </p:xfrm>
        <a:graphic>
          <a:graphicData uri="http://schemas.openxmlformats.org/presentationml/2006/ole">
            <p:oleObj spid="_x0000_s61442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3568" y="1052736"/>
          <a:ext cx="7835780" cy="1008112"/>
        </p:xfrm>
        <a:graphic>
          <a:graphicData uri="http://schemas.openxmlformats.org/presentationml/2006/ole">
            <p:oleObj spid="_x0000_s61443" name="Формула" r:id="rId4" imgW="1688760" imgH="279360" progId="Equation.3">
              <p:embed/>
            </p:oleObj>
          </a:graphicData>
        </a:graphic>
      </p:graphicFrame>
      <p:pic>
        <p:nvPicPr>
          <p:cNvPr id="6" name="Picture 7" descr="http://s00.yaplakal.com/pics/pics_preview/7/7/0/2275077.jpg"/>
          <p:cNvPicPr>
            <a:picLocks noChangeAspect="1" noChangeArrowheads="1"/>
          </p:cNvPicPr>
          <p:nvPr/>
        </p:nvPicPr>
        <p:blipFill>
          <a:blip r:embed="rId5" cstate="print"/>
          <a:srcRect t="5143" r="14951"/>
          <a:stretch>
            <a:fillRect/>
          </a:stretch>
        </p:blipFill>
        <p:spPr bwMode="auto">
          <a:xfrm>
            <a:off x="179512" y="2060848"/>
            <a:ext cx="864096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6146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-распад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80920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Уран             Плутоний         Полоний</a:t>
            </a:r>
          </a:p>
          <a:p>
            <a:endParaRPr lang="ru-RU" dirty="0"/>
          </a:p>
        </p:txBody>
      </p:sp>
      <p:graphicFrame>
        <p:nvGraphicFramePr>
          <p:cNvPr id="62466" name="Содержимое 3"/>
          <p:cNvGraphicFramePr>
            <a:graphicFrameLocks noChangeAspect="1"/>
          </p:cNvGraphicFramePr>
          <p:nvPr/>
        </p:nvGraphicFramePr>
        <p:xfrm>
          <a:off x="3203848" y="188640"/>
          <a:ext cx="792162" cy="1057275"/>
        </p:xfrm>
        <a:graphic>
          <a:graphicData uri="http://schemas.openxmlformats.org/presentationml/2006/ole">
            <p:oleObj spid="_x0000_s62466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539552" y="1628800"/>
          <a:ext cx="1150937" cy="904875"/>
        </p:xfrm>
        <a:graphic>
          <a:graphicData uri="http://schemas.openxmlformats.org/presentationml/2006/ole">
            <p:oleObj spid="_x0000_s62467" name="Формула" r:id="rId4" imgW="355320" imgH="27936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779912" y="1628800"/>
          <a:ext cx="1414462" cy="863600"/>
        </p:xfrm>
        <a:graphic>
          <a:graphicData uri="http://schemas.openxmlformats.org/presentationml/2006/ole">
            <p:oleObj spid="_x0000_s62468" name="Формула" r:id="rId5" imgW="457200" imgH="27936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6948264" y="1556792"/>
          <a:ext cx="1374775" cy="865187"/>
        </p:xfrm>
        <a:graphic>
          <a:graphicData uri="http://schemas.openxmlformats.org/presentationml/2006/ole">
            <p:oleObj spid="_x0000_s62469" name="Формула" r:id="rId6" imgW="444240" imgH="279360" progId="Equation.3">
              <p:embed/>
            </p:oleObj>
          </a:graphicData>
        </a:graphic>
      </p:graphicFrame>
      <p:pic>
        <p:nvPicPr>
          <p:cNvPr id="8" name="Picture 7" descr="http://s00.yaplakal.com/pics/pics_preview/7/7/0/2275077.jpg"/>
          <p:cNvPicPr>
            <a:picLocks noChangeAspect="1" noChangeArrowheads="1"/>
          </p:cNvPicPr>
          <p:nvPr/>
        </p:nvPicPr>
        <p:blipFill>
          <a:blip r:embed="rId7" cstate="print"/>
          <a:srcRect t="5143" r="14951"/>
          <a:stretch>
            <a:fillRect/>
          </a:stretch>
        </p:blipFill>
        <p:spPr bwMode="auto">
          <a:xfrm>
            <a:off x="179512" y="2492896"/>
            <a:ext cx="8640960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 и запиши!!!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Правила смещения Ф. Содди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9552" y="2492896"/>
          <a:ext cx="7973249" cy="1296144"/>
        </p:xfrm>
        <a:graphic>
          <a:graphicData uri="http://schemas.openxmlformats.org/presentationml/2006/ole">
            <p:oleObj spid="_x0000_s63490" name="Формула" r:id="rId3" imgW="1473120" imgH="2793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7543" y="4293096"/>
          <a:ext cx="8248189" cy="1296144"/>
        </p:xfrm>
        <a:graphic>
          <a:graphicData uri="http://schemas.openxmlformats.org/presentationml/2006/ole">
            <p:oleObj spid="_x0000_s63491" name="Формула" r:id="rId4" imgW="16002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Физкультминутка!!!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714488"/>
            <a:ext cx="3714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Здоровье –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без здоровья – ничто!</a:t>
            </a:r>
          </a:p>
          <a:p>
            <a:pPr algn="r">
              <a:buFontTx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Сократ</a:t>
            </a:r>
          </a:p>
        </p:txBody>
      </p:sp>
      <p:pic>
        <p:nvPicPr>
          <p:cNvPr id="56322" name="Picture 2" descr="http://900igr.net/datai/algebra/Umnozhenie-mnogochlena-na-odnochlen/0010-006-Fizkultminu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979216" cy="503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6984776" cy="54292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Определите, ядро какого химического элемента образуется из углерода—14 в результате бета-распада.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Во что превращается полоний-209 после альфа- и двух последовательных бета-распадов?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Ядро изотопа висмут-211 получилось из другого ядра после альфа- и бета- распадов. Что это за ядро?</a:t>
            </a:r>
          </a:p>
        </p:txBody>
      </p:sp>
      <p:pic>
        <p:nvPicPr>
          <p:cNvPr id="4" name="Picture 7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72264" y="428604"/>
            <a:ext cx="214314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761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-1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Ядро полония-216 образовалось после двух последовательных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альфа-распадов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Из какого ядра оно образовалось?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643050"/>
            <a:ext cx="350046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–2 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 что превращается уран—238 после альфа- и двух бета-распадов?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dmitrieva-t.ru/img/dmitrieva-t_ru/x_639d45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564904"/>
            <a:ext cx="3695700" cy="39052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Выучить правила смещения при альфа- и бета-распадах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§71, ответить на вопросы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Упр.53(1,2,3 зад)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активную работу на уроке!</a:t>
            </a:r>
          </a:p>
          <a:p>
            <a:pPr>
              <a:buFont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Каково значение эпиграфа для нашего урока?</a:t>
            </a:r>
          </a:p>
          <a:p>
            <a:pPr algn="r">
              <a:buNone/>
            </a:pP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О, сколько нам открытий чудных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Готовит просвещенья дух,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опыт, сын ошибок трудных,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гений, парадоксов друг,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случай, бог изобретатель.</a:t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С. Пушкин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84502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О, сколько нам открытий чудных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Готовит просвещенья дух,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опыт, сын ошибок трудных,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гений, парадоксов друг,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случай, бог изобретатель.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С. Пушкин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А.В.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Перышкин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Е.М.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Физика . Учеб. для 9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общеобразовательных школ, 2011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И.Семке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Уроки физики в 9 классе, 2004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Л.А.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Кирик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Физика -9. Сборник задач .-М.: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Илекса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2003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Физкультминутка(волк)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http://900igr.net/datai/algebra/Umnozhenie-mnogochlena-na-odnochlen/0010-006-Fizkultminutka.jpg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http://dmitrieva-t.ru/img/dmitrieva-t_ru/x_639d45a3.jpg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Таблица Менделеева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http://s00.yaplakal.com/pics/pics_preview/7/7/0/2275077.jpg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efa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583532" cy="15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91683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Фронтальный опрос: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расскажите о составе атома;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 что такое изотопы? Чем они отличаются друг от друга?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почему атомное ядро не распадается на отдельные нуклоны?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5716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массу (в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а.е.м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 точностью до целых чисел) и заряд ядер атомов следующих элементов: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467600" cy="487375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Углерода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Лития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Кальция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843808" y="1772816"/>
          <a:ext cx="864096" cy="826527"/>
        </p:xfrm>
        <a:graphic>
          <a:graphicData uri="http://schemas.openxmlformats.org/presentationml/2006/ole">
            <p:oleObj spid="_x0000_s32770" name="Формула" r:id="rId3" imgW="291960" imgH="27936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267744" y="3573016"/>
          <a:ext cx="864096" cy="826527"/>
        </p:xfrm>
        <a:graphic>
          <a:graphicData uri="http://schemas.openxmlformats.org/presentationml/2006/ole">
            <p:oleObj spid="_x0000_s32771" name="Формула" r:id="rId4" imgW="291960" imgH="27936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771800" y="5445224"/>
          <a:ext cx="1361606" cy="936104"/>
        </p:xfrm>
        <a:graphic>
          <a:graphicData uri="http://schemas.openxmlformats.org/presentationml/2006/ole">
            <p:oleObj spid="_x0000_s32772" name="Формула" r:id="rId5" imgW="4060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248472" cy="86409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Определите: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7864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Массовое  число;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Зарядовое  число;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Масса ядра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а.е.м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Число  протонов;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Во  сколько раз масса ядра больше 1/12 массы атома углерода 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Заряд  ядра в элементарных электрических зарядах;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Порядковый номер;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Число нуклонов;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Число  электронов в атоме;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Суммарный  заряд всех электронов в атоме в элементарных электрических зарядах;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Число  нейтронов в ядре.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sz="quarter" idx="1"/>
          </p:nvPr>
        </p:nvGraphicFramePr>
        <p:xfrm>
          <a:off x="251520" y="2060848"/>
          <a:ext cx="8178486" cy="1512168"/>
        </p:xfrm>
        <a:graphic>
          <a:graphicData uri="http://schemas.openxmlformats.org/presentationml/2006/ole">
            <p:oleObj spid="_x0000_s30721" name="Формула" r:id="rId3" imgW="1511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764704"/>
            <a:ext cx="4824536" cy="47667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80920" cy="325280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6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Радиоактивные превращения атомных ядер.</a:t>
            </a:r>
          </a:p>
          <a:p>
            <a:pPr algn="ctr"/>
            <a:r>
              <a:rPr lang="ru-RU" sz="6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   - распады.</a:t>
            </a:r>
          </a:p>
          <a:p>
            <a:pPr algn="ctr"/>
            <a:r>
              <a:rPr lang="ru-RU" sz="6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смещения.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8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697970" y="4475163"/>
            <a:ext cx="2446030" cy="238283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07704" y="2564904"/>
          <a:ext cx="726655" cy="720080"/>
        </p:xfrm>
        <a:graphic>
          <a:graphicData uri="http://schemas.openxmlformats.org/presentationml/2006/ole">
            <p:oleObj spid="_x0000_s29697" name="Формула" r:id="rId4" imgW="152280" imgH="1396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419872" y="2564904"/>
          <a:ext cx="504056" cy="816090"/>
        </p:xfrm>
        <a:graphic>
          <a:graphicData uri="http://schemas.openxmlformats.org/presentationml/2006/ole">
            <p:oleObj spid="_x0000_s29698" name="Формула" r:id="rId5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534400" cy="11293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610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Сформулировать правила альфа- и бета- распада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Научиться применять правила при решении задач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Радиоактивные превращения атомных ядер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1903 г.  Э. Резерфорда и Ф.  Содди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Радиоактивность радия</a:t>
            </a:r>
          </a:p>
          <a:p>
            <a:endParaRPr lang="ru-RU" dirty="0"/>
          </a:p>
        </p:txBody>
      </p:sp>
      <p:graphicFrame>
        <p:nvGraphicFramePr>
          <p:cNvPr id="49153" name="Содержимое 5"/>
          <p:cNvGraphicFramePr>
            <a:graphicFrameLocks noChangeAspect="1"/>
          </p:cNvGraphicFramePr>
          <p:nvPr/>
        </p:nvGraphicFramePr>
        <p:xfrm>
          <a:off x="395536" y="3140968"/>
          <a:ext cx="8178800" cy="1512888"/>
        </p:xfrm>
        <a:graphic>
          <a:graphicData uri="http://schemas.openxmlformats.org/presentationml/2006/ole">
            <p:oleObj spid="_x0000_s49153" name="Формула" r:id="rId3" imgW="15112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437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Эркер</vt:lpstr>
      <vt:lpstr>Формула</vt:lpstr>
      <vt:lpstr>   Тема урока:  Радиоактивные превращения атомных ядер. - И    - распады. Правила смещения. </vt:lpstr>
      <vt:lpstr>Слайд 2</vt:lpstr>
      <vt:lpstr>  Проверь себя!</vt:lpstr>
      <vt:lpstr> Определите массу (в а.е.м. с точностью до целых чисел) и заряд ядер атомов следующих элементов: </vt:lpstr>
      <vt:lpstr>       Определите: </vt:lpstr>
      <vt:lpstr>Слайд 6</vt:lpstr>
      <vt:lpstr>Тема урока:</vt:lpstr>
      <vt:lpstr>  Цели урока: </vt:lpstr>
      <vt:lpstr>Радиоактивные превращения атомных ядер</vt:lpstr>
      <vt:lpstr>                          </vt:lpstr>
      <vt:lpstr>                                    -распад</vt:lpstr>
      <vt:lpstr>                                  -распад            </vt:lpstr>
      <vt:lpstr>                           -распад</vt:lpstr>
      <vt:lpstr>Запомни и запиши!!!</vt:lpstr>
      <vt:lpstr>Физкультминутка!!!</vt:lpstr>
      <vt:lpstr>Решение задач</vt:lpstr>
      <vt:lpstr>Самостоятельная работа</vt:lpstr>
      <vt:lpstr>ДОМАШНЕЕ ЗАДАНИЕ</vt:lpstr>
      <vt:lpstr>Итоги урока</vt:lpstr>
      <vt:lpstr>Литература:</vt:lpstr>
    </vt:vector>
  </TitlesOfParts>
  <Company>DEmon Soft,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Администратор</cp:lastModifiedBy>
  <cp:revision>44</cp:revision>
  <dcterms:created xsi:type="dcterms:W3CDTF">2012-04-09T18:35:38Z</dcterms:created>
  <dcterms:modified xsi:type="dcterms:W3CDTF">2014-02-08T17:46:29Z</dcterms:modified>
</cp:coreProperties>
</file>