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FD9D16-649A-428A-98AF-205A35E4DC6C}" type="datetimeFigureOut">
              <a:rPr lang="ru-RU" smtClean="0"/>
              <a:t>09.09.2012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FD9D16-649A-428A-98AF-205A35E4DC6C}" type="datetimeFigureOut">
              <a:rPr lang="ru-RU" smtClean="0"/>
              <a:t>09.09.2012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FD9D16-649A-428A-98AF-205A35E4DC6C}" type="datetimeFigureOut">
              <a:rPr lang="ru-RU" smtClean="0"/>
              <a:t>09.09.2012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FD9D16-649A-428A-98AF-205A35E4DC6C}" type="datetimeFigureOut">
              <a:rPr lang="ru-RU" smtClean="0"/>
              <a:t>09.09.2012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FD9D16-649A-428A-98AF-205A35E4DC6C}" type="datetimeFigureOut">
              <a:rPr lang="ru-RU" smtClean="0"/>
              <a:t>09.09.2012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FD9D16-649A-428A-98AF-205A35E4DC6C}" type="datetimeFigureOut">
              <a:rPr lang="ru-RU" smtClean="0"/>
              <a:t>09.09.2012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0FD9D16-649A-428A-98AF-205A35E4DC6C}" type="datetimeFigureOut">
              <a:rPr lang="ru-RU" smtClean="0"/>
              <a:t>09.09.2012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FD9D16-649A-428A-98AF-205A35E4DC6C}" type="datetimeFigureOut">
              <a:rPr lang="ru-RU" smtClean="0"/>
              <a:t>09.09.2012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FD9D16-649A-428A-98AF-205A35E4DC6C}" type="datetimeFigureOut">
              <a:rPr lang="ru-RU" smtClean="0"/>
              <a:t>09.09.2012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FD9D16-649A-428A-98AF-205A35E4DC6C}" type="datetimeFigureOut">
              <a:rPr lang="ru-RU" smtClean="0"/>
              <a:t>09.09.2012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FD9D16-649A-428A-98AF-205A35E4DC6C}" type="datetimeFigureOut">
              <a:rPr lang="ru-RU" smtClean="0"/>
              <a:t>09.09.2012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7F9280-46CB-4CD2-ADCC-979871AEC3A4}" type="slidenum">
              <a:rPr lang="ru-RU" smtClean="0"/>
              <a:t>‹#›</a:t>
            </a:fld>
            <a:endParaRPr lang="ru-RU"/>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D9D16-649A-428A-98AF-205A35E4DC6C}" type="datetimeFigureOut">
              <a:rPr lang="ru-RU" smtClean="0"/>
              <a:t>09.09.2012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F9280-46CB-4CD2-ADCC-979871AEC3A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rd"/>
  </p:transition>
  <p:txStyles>
    <p:titleStyle>
      <a:lvl1pPr algn="ctr" defTabSz="914400" rtl="0" eaLnBrk="1" latinLnBrk="0" hangingPunct="1">
        <a:spcBef>
          <a:spcPct val="0"/>
        </a:spcBef>
        <a:buNone/>
        <a:defRPr sz="44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4">
              <a:lumMod val="50000"/>
            </a:schemeClr>
          </a:solidFill>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50000"/>
            </a:schemeClr>
          </a:solidFill>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50000"/>
            </a:schemeClr>
          </a:solidFill>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50000"/>
            </a:schemeClr>
          </a:solidFill>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50000"/>
            </a:schemeClr>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t>Яды в продуктах </a:t>
            </a:r>
            <a:r>
              <a:rPr lang="ru-RU" b="1" dirty="0" smtClean="0"/>
              <a:t>питания</a:t>
            </a:r>
            <a:endParaRPr lang="ru-RU" dirty="0"/>
          </a:p>
        </p:txBody>
      </p:sp>
    </p:spTree>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5500726" cy="6429419"/>
          </a:xfrm>
        </p:spPr>
        <p:txBody>
          <a:bodyPr>
            <a:normAutofit fontScale="62500" lnSpcReduction="20000"/>
          </a:bodyPr>
          <a:lstStyle/>
          <a:p>
            <a:r>
              <a:rPr lang="ru-RU" b="1" dirty="0" smtClean="0">
                <a:effectLst>
                  <a:outerShdw blurRad="38100" dist="38100" dir="2700000" algn="tl">
                    <a:srgbClr val="000000">
                      <a:alpha val="43137"/>
                    </a:srgbClr>
                  </a:outerShdw>
                </a:effectLst>
              </a:rPr>
              <a:t>Употребление в пищу бобов в сыром виде также может привести к отравлению. Уже 5–6 съеденных зеленых бобов могут привести к отравлению, в редких случаях даже к смерти. При термообработке бобов </a:t>
            </a:r>
            <a:r>
              <a:rPr lang="ru-RU" b="1" dirty="0" err="1" smtClean="0">
                <a:effectLst>
                  <a:outerShdw blurRad="38100" dist="38100" dir="2700000" algn="tl">
                    <a:srgbClr val="000000">
                      <a:alpha val="43137"/>
                    </a:srgbClr>
                  </a:outerShdw>
                </a:effectLst>
              </a:rPr>
              <a:t>легумины</a:t>
            </a:r>
            <a:r>
              <a:rPr lang="ru-RU" b="1" dirty="0" smtClean="0">
                <a:effectLst>
                  <a:outerShdw blurRad="38100" dist="38100" dir="2700000" algn="tl">
                    <a:srgbClr val="000000">
                      <a:alpha val="43137"/>
                    </a:srgbClr>
                  </a:outerShdw>
                </a:effectLst>
              </a:rPr>
              <a:t>, ответственные за токсичность, разрушаются. </a:t>
            </a:r>
          </a:p>
          <a:p>
            <a:r>
              <a:rPr lang="ru-RU" b="1" dirty="0" smtClean="0">
                <a:effectLst>
                  <a:outerShdw blurRad="38100" dist="38100" dir="2700000" algn="tl">
                    <a:srgbClr val="000000">
                      <a:alpha val="43137"/>
                    </a:srgbClr>
                  </a:outerShdw>
                </a:effectLst>
              </a:rPr>
              <a:t>Иногда токсичность веществ растительного происхождения зависит от наследственных факторов. Так, в Средиземноморье у ряда групп населения встречается </a:t>
            </a:r>
            <a:r>
              <a:rPr lang="ru-RU" b="1" dirty="0" err="1" smtClean="0">
                <a:effectLst>
                  <a:outerShdw blurRad="38100" dist="38100" dir="2700000" algn="tl">
                    <a:srgbClr val="000000">
                      <a:alpha val="43137"/>
                    </a:srgbClr>
                  </a:outerShdw>
                </a:effectLst>
              </a:rPr>
              <a:t>фавизм</a:t>
            </a:r>
            <a:r>
              <a:rPr lang="ru-RU" b="1" dirty="0" smtClean="0">
                <a:effectLst>
                  <a:outerShdw blurRad="38100" dist="38100" dir="2700000" algn="tl">
                    <a:srgbClr val="000000">
                      <a:alpha val="43137"/>
                    </a:srgbClr>
                  </a:outerShdw>
                </a:effectLst>
              </a:rPr>
              <a:t>, который был известен еще в Древнем Египте и Риме. При этом наследственно обусловленном дефекте обмена веществ употребление в пищу бобов (</a:t>
            </a:r>
            <a:r>
              <a:rPr lang="ru-RU" b="1" i="1" dirty="0" err="1" smtClean="0">
                <a:effectLst>
                  <a:outerShdw blurRad="38100" dist="38100" dir="2700000" algn="tl">
                    <a:srgbClr val="000000">
                      <a:alpha val="43137"/>
                    </a:srgbClr>
                  </a:outerShdw>
                </a:effectLst>
              </a:rPr>
              <a:t>Vicia</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faba</a:t>
            </a:r>
            <a:r>
              <a:rPr lang="ru-RU" b="1" dirty="0" smtClean="0">
                <a:effectLst>
                  <a:outerShdw blurRad="38100" dist="38100" dir="2700000" algn="tl">
                    <a:srgbClr val="000000">
                      <a:alpha val="43137"/>
                    </a:srgbClr>
                  </a:outerShdw>
                </a:effectLst>
              </a:rPr>
              <a:t>) вызывает гемолитическую анемию (быстрое разрушение эритроцитов). Для некоторых жителей Западной Европы (особенно </a:t>
            </a:r>
            <a:r>
              <a:rPr lang="ru-RU" b="1" dirty="0" err="1" smtClean="0">
                <a:effectLst>
                  <a:outerShdw blurRad="38100" dist="38100" dir="2700000" algn="tl">
                    <a:srgbClr val="000000">
                      <a:alpha val="43137"/>
                    </a:srgbClr>
                  </a:outerShdw>
                </a:effectLst>
              </a:rPr>
              <a:t>Уэлльса</a:t>
            </a:r>
            <a:r>
              <a:rPr lang="ru-RU" b="1" dirty="0" smtClean="0">
                <a:effectLst>
                  <a:outerShdw blurRad="38100" dist="38100" dir="2700000" algn="tl">
                    <a:srgbClr val="000000">
                      <a:alpha val="43137"/>
                    </a:srgbClr>
                  </a:outerShdw>
                </a:effectLst>
              </a:rPr>
              <a:t> и западной Ирландии) токсичными являются </a:t>
            </a:r>
            <a:r>
              <a:rPr lang="ru-RU" b="1" dirty="0" err="1" smtClean="0">
                <a:effectLst>
                  <a:outerShdw blurRad="38100" dist="38100" dir="2700000" algn="tl">
                    <a:srgbClr val="000000">
                      <a:alpha val="43137"/>
                    </a:srgbClr>
                  </a:outerShdw>
                </a:effectLst>
              </a:rPr>
              <a:t>глютены</a:t>
            </a:r>
            <a:r>
              <a:rPr lang="ru-RU" b="1" dirty="0" smtClean="0">
                <a:effectLst>
                  <a:outerShdw blurRad="38100" dist="38100" dir="2700000" algn="tl">
                    <a:srgbClr val="000000">
                      <a:alpha val="43137"/>
                    </a:srgbClr>
                  </a:outerShdw>
                </a:effectLst>
              </a:rPr>
              <a:t>, в частности, </a:t>
            </a:r>
            <a:r>
              <a:rPr lang="ru-RU" b="1" dirty="0" err="1" smtClean="0">
                <a:effectLst>
                  <a:outerShdw blurRad="38100" dist="38100" dir="2700000" algn="tl">
                    <a:srgbClr val="000000">
                      <a:alpha val="43137"/>
                    </a:srgbClr>
                  </a:outerShdw>
                </a:effectLst>
              </a:rPr>
              <a:t>глютен</a:t>
            </a:r>
            <a:r>
              <a:rPr lang="ru-RU" b="1" dirty="0" smtClean="0">
                <a:effectLst>
                  <a:outerShdw blurRad="38100" dist="38100" dir="2700000" algn="tl">
                    <a:srgbClr val="000000">
                      <a:alpha val="43137"/>
                    </a:srgbClr>
                  </a:outerShdw>
                </a:effectLst>
              </a:rPr>
              <a:t> пшеницы.</a:t>
            </a:r>
          </a:p>
          <a:p>
            <a:endParaRPr lang="ru-RU" b="1" dirty="0">
              <a:effectLst>
                <a:outerShdw blurRad="38100" dist="38100" dir="2700000" algn="tl">
                  <a:srgbClr val="000000">
                    <a:alpha val="43137"/>
                  </a:srgbClr>
                </a:outerShdw>
              </a:effectLst>
            </a:endParaRPr>
          </a:p>
        </p:txBody>
      </p:sp>
      <p:pic>
        <p:nvPicPr>
          <p:cNvPr id="22530" name="Picture 2" descr="http://img0.liveinternet.ru/images/attach/c/3/77/534/77534644_large_bobuy.jpg"/>
          <p:cNvPicPr>
            <a:picLocks noChangeAspect="1" noChangeArrowheads="1"/>
          </p:cNvPicPr>
          <p:nvPr/>
        </p:nvPicPr>
        <p:blipFill>
          <a:blip r:embed="rId2" cstate="print"/>
          <a:srcRect/>
          <a:stretch>
            <a:fillRect/>
          </a:stretch>
        </p:blipFill>
        <p:spPr bwMode="auto">
          <a:xfrm>
            <a:off x="5715008" y="285728"/>
            <a:ext cx="3214680" cy="3214680"/>
          </a:xfrm>
          <a:prstGeom prst="rect">
            <a:avLst/>
          </a:prstGeom>
          <a:ln>
            <a:noFill/>
          </a:ln>
          <a:effectLst>
            <a:outerShdw blurRad="292100" dist="139700" dir="2700000" algn="tl" rotWithShape="0">
              <a:srgbClr val="333333">
                <a:alpha val="65000"/>
              </a:srgbClr>
            </a:outerShdw>
          </a:effectLst>
        </p:spPr>
      </p:pic>
      <p:pic>
        <p:nvPicPr>
          <p:cNvPr id="22532" name="Picture 4" descr="http://ukranews.com/uploads/news/2011/06/10/13/684f05602bc23b7512c568b083e2d46a228210c7.jpg"/>
          <p:cNvPicPr>
            <a:picLocks noChangeAspect="1" noChangeArrowheads="1"/>
          </p:cNvPicPr>
          <p:nvPr/>
        </p:nvPicPr>
        <p:blipFill>
          <a:blip r:embed="rId3" cstate="print"/>
          <a:srcRect/>
          <a:stretch>
            <a:fillRect/>
          </a:stretch>
        </p:blipFill>
        <p:spPr bwMode="auto">
          <a:xfrm>
            <a:off x="5691195" y="4071942"/>
            <a:ext cx="3238522" cy="2428892"/>
          </a:xfrm>
          <a:prstGeom prst="rect">
            <a:avLst/>
          </a:prstGeom>
          <a:ln>
            <a:noFill/>
          </a:ln>
          <a:effectLst>
            <a:outerShdw blurRad="190500" algn="tl" rotWithShape="0">
              <a:srgbClr val="000000">
                <a:alpha val="70000"/>
              </a:srgbClr>
            </a:outerShdw>
          </a:effectLst>
        </p:spPr>
      </p:pic>
    </p:spTree>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1"/>
            <a:ext cx="8786874" cy="2928957"/>
          </a:xfrm>
        </p:spPr>
        <p:txBody>
          <a:bodyPr>
            <a:normAutofit fontScale="85000" lnSpcReduction="10000"/>
          </a:bodyPr>
          <a:lstStyle/>
          <a:p>
            <a:r>
              <a:rPr lang="ru-RU" b="1" dirty="0" smtClean="0">
                <a:effectLst>
                  <a:outerShdw blurRad="38100" dist="38100" dir="2700000" algn="tl">
                    <a:srgbClr val="000000">
                      <a:alpha val="43137"/>
                    </a:srgbClr>
                  </a:outerShdw>
                </a:effectLst>
              </a:rPr>
              <a:t>Приверженцам </a:t>
            </a:r>
            <a:r>
              <a:rPr lang="ru-RU" b="1" dirty="0" smtClean="0">
                <a:effectLst>
                  <a:outerShdw blurRad="38100" dist="38100" dir="2700000" algn="tl">
                    <a:srgbClr val="000000">
                      <a:alpha val="43137"/>
                    </a:srgbClr>
                  </a:outerShdw>
                </a:effectLst>
              </a:rPr>
              <a:t>вегетарианской кухни следует помнить, что плоды авокадо содержат углевод </a:t>
            </a:r>
            <a:r>
              <a:rPr lang="ru-RU" b="1" dirty="0" err="1" smtClean="0">
                <a:effectLst>
                  <a:outerShdw blurRad="38100" dist="38100" dir="2700000" algn="tl">
                    <a:srgbClr val="000000">
                      <a:alpha val="43137"/>
                    </a:srgbClr>
                  </a:outerShdw>
                </a:effectLst>
              </a:rPr>
              <a:t>манногептулозу</a:t>
            </a:r>
            <a:r>
              <a:rPr lang="ru-RU" b="1" dirty="0" smtClean="0">
                <a:effectLst>
                  <a:outerShdw blurRad="38100" dist="38100" dir="2700000" algn="tl">
                    <a:srgbClr val="000000">
                      <a:alpha val="43137"/>
                    </a:srgbClr>
                  </a:outerShdw>
                </a:effectLst>
              </a:rPr>
              <a:t>, который тормозит отделение инсулина и, вероятно, даже синтез его.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Поэтому </a:t>
            </a:r>
            <a:r>
              <a:rPr lang="ru-RU" b="1" dirty="0" smtClean="0">
                <a:effectLst>
                  <a:outerShdw blurRad="38100" dist="38100" dir="2700000" algn="tl">
                    <a:srgbClr val="000000">
                      <a:alpha val="43137"/>
                    </a:srgbClr>
                  </a:outerShdw>
                </a:effectLst>
              </a:rPr>
              <a:t>употребление авокадо в больших количествах может быть опасно для здоровья, особенно диабетиков. </a:t>
            </a:r>
          </a:p>
          <a:p>
            <a:endParaRPr lang="ru-RU" b="1" dirty="0">
              <a:effectLst>
                <a:outerShdw blurRad="38100" dist="38100" dir="2700000" algn="tl">
                  <a:srgbClr val="000000">
                    <a:alpha val="43137"/>
                  </a:srgbClr>
                </a:outerShdw>
              </a:effectLst>
            </a:endParaRPr>
          </a:p>
        </p:txBody>
      </p:sp>
      <p:pic>
        <p:nvPicPr>
          <p:cNvPr id="23554" name="Picture 2" descr="http://s017.radikal.ru/i404/1111/d9/8206e4ca23d8.jpg"/>
          <p:cNvPicPr>
            <a:picLocks noChangeAspect="1" noChangeArrowheads="1"/>
          </p:cNvPicPr>
          <p:nvPr/>
        </p:nvPicPr>
        <p:blipFill>
          <a:blip r:embed="rId2" cstate="print"/>
          <a:srcRect/>
          <a:stretch>
            <a:fillRect/>
          </a:stretch>
        </p:blipFill>
        <p:spPr bwMode="auto">
          <a:xfrm>
            <a:off x="285720" y="3143248"/>
            <a:ext cx="4572000" cy="3429001"/>
          </a:xfrm>
          <a:prstGeom prst="rect">
            <a:avLst/>
          </a:prstGeom>
          <a:ln>
            <a:noFill/>
          </a:ln>
          <a:effectLst>
            <a:outerShdw blurRad="190500" algn="tl" rotWithShape="0">
              <a:srgbClr val="000000">
                <a:alpha val="70000"/>
              </a:srgbClr>
            </a:outerShdw>
          </a:effectLst>
        </p:spPr>
      </p:pic>
      <p:pic>
        <p:nvPicPr>
          <p:cNvPr id="23556" name="Picture 4" descr="http://www.charla.ru/uploads/images/a/3/8/b/177/719589e5ba.jpg"/>
          <p:cNvPicPr>
            <a:picLocks noChangeAspect="1" noChangeArrowheads="1"/>
          </p:cNvPicPr>
          <p:nvPr/>
        </p:nvPicPr>
        <p:blipFill>
          <a:blip r:embed="rId3" cstate="print"/>
          <a:srcRect/>
          <a:stretch>
            <a:fillRect/>
          </a:stretch>
        </p:blipFill>
        <p:spPr bwMode="auto">
          <a:xfrm>
            <a:off x="6715140" y="2714620"/>
            <a:ext cx="2170267" cy="1714512"/>
          </a:xfrm>
          <a:prstGeom prst="rect">
            <a:avLst/>
          </a:prstGeom>
          <a:ln>
            <a:noFill/>
          </a:ln>
          <a:effectLst>
            <a:outerShdw blurRad="190500" algn="tl" rotWithShape="0">
              <a:srgbClr val="000000">
                <a:alpha val="70000"/>
              </a:srgbClr>
            </a:outerShdw>
          </a:effectLst>
        </p:spPr>
      </p:pic>
      <p:pic>
        <p:nvPicPr>
          <p:cNvPr id="23558" name="Picture 6" descr="http://www.kavkazinfo.net/images/news/2708_b.jpg"/>
          <p:cNvPicPr>
            <a:picLocks noChangeAspect="1" noChangeArrowheads="1"/>
          </p:cNvPicPr>
          <p:nvPr/>
        </p:nvPicPr>
        <p:blipFill>
          <a:blip r:embed="rId4" cstate="print"/>
          <a:srcRect/>
          <a:stretch>
            <a:fillRect/>
          </a:stretch>
        </p:blipFill>
        <p:spPr bwMode="auto">
          <a:xfrm>
            <a:off x="5453049" y="4429132"/>
            <a:ext cx="2381265" cy="1785950"/>
          </a:xfrm>
          <a:prstGeom prst="rect">
            <a:avLst/>
          </a:prstGeom>
          <a:ln>
            <a:noFill/>
          </a:ln>
          <a:effectLst>
            <a:outerShdw blurRad="190500" algn="tl" rotWithShape="0">
              <a:srgbClr val="000000">
                <a:alpha val="70000"/>
              </a:srgbClr>
            </a:outerShdw>
          </a:effectLst>
        </p:spPr>
      </p:pic>
    </p:spTree>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5572164" cy="6500858"/>
          </a:xfrm>
        </p:spPr>
        <p:txBody>
          <a:bodyPr>
            <a:normAutofit fontScale="70000" lnSpcReduction="20000"/>
          </a:bodyPr>
          <a:lstStyle/>
          <a:p>
            <a:r>
              <a:rPr lang="ru-RU" b="1" dirty="0" smtClean="0">
                <a:effectLst>
                  <a:outerShdw blurRad="38100" dist="38100" dir="2700000" algn="tl">
                    <a:srgbClr val="000000">
                      <a:alpha val="43137"/>
                    </a:srgbClr>
                  </a:outerShdw>
                </a:effectLst>
              </a:rPr>
              <a:t>Синильная кислота содержится в миндальном масле, встречается также в маниоке, сладком картофеле, сахарном сорго и ямсе. Эти овощные культуры в последние годы все чаще попадают на столы вегетарианцев. Острое отравление наступает при употреблении 1–30 мг синильной кислоты. Уже 60 орехов миндаля содержат смертельную для взрослых дозу, а для детей эта доза содержится в 5–10 орехах</a:t>
            </a:r>
            <a:r>
              <a:rPr lang="ru-RU" b="1" dirty="0" smtClean="0">
                <a:effectLst>
                  <a:outerShdw blurRad="38100" dist="38100" dir="2700000" algn="tl">
                    <a:srgbClr val="000000">
                      <a:alpha val="43137"/>
                    </a:srgbClr>
                  </a:outerShdw>
                </a:effectLst>
              </a:rPr>
              <a:t>.</a:t>
            </a:r>
          </a:p>
          <a:p>
            <a:r>
              <a:rPr lang="ru-RU" b="1" dirty="0" smtClean="0">
                <a:effectLst>
                  <a:outerShdw blurRad="38100" dist="38100" dir="2700000" algn="tl">
                    <a:srgbClr val="000000">
                      <a:alpha val="43137"/>
                    </a:srgbClr>
                  </a:outerShdw>
                </a:effectLst>
              </a:rPr>
              <a:t>Мускатный орех содержит в больших количествах </a:t>
            </a:r>
            <a:r>
              <a:rPr lang="ru-RU" b="1" dirty="0" err="1" smtClean="0">
                <a:effectLst>
                  <a:outerShdw blurRad="38100" dist="38100" dir="2700000" algn="tl">
                    <a:srgbClr val="000000">
                      <a:alpha val="43137"/>
                    </a:srgbClr>
                  </a:outerShdw>
                </a:effectLst>
              </a:rPr>
              <a:t>миристицин</a:t>
            </a:r>
            <a:r>
              <a:rPr lang="ru-RU" b="1" dirty="0" smtClean="0">
                <a:effectLst>
                  <a:outerShdw blurRad="38100" dist="38100" dir="2700000" algn="tl">
                    <a:srgbClr val="000000">
                      <a:alpha val="43137"/>
                    </a:srgbClr>
                  </a:outerShdw>
                </a:effectLst>
              </a:rPr>
              <a:t> и </a:t>
            </a:r>
            <a:r>
              <a:rPr lang="ru-RU" b="1" dirty="0" err="1" smtClean="0">
                <a:effectLst>
                  <a:outerShdw blurRad="38100" dist="38100" dir="2700000" algn="tl">
                    <a:srgbClr val="000000">
                      <a:alpha val="43137"/>
                    </a:srgbClr>
                  </a:outerShdw>
                </a:effectLst>
              </a:rPr>
              <a:t>элемицин</a:t>
            </a:r>
            <a:r>
              <a:rPr lang="ru-RU" b="1" dirty="0" smtClean="0">
                <a:effectLst>
                  <a:outerShdw blurRad="38100" dist="38100" dir="2700000" algn="tl">
                    <a:srgbClr val="000000">
                      <a:alpha val="43137"/>
                    </a:srgbClr>
                  </a:outerShdw>
                </a:effectLst>
              </a:rPr>
              <a:t>, которые могут вызывать галлюцинации, вегетативные нарушения и смерть, особенно у детей (смертельная доза – 2 ореха). </a:t>
            </a:r>
            <a:r>
              <a:rPr lang="ru-RU" b="1" dirty="0" err="1" smtClean="0">
                <a:effectLst>
                  <a:outerShdw blurRad="38100" dist="38100" dir="2700000" algn="tl">
                    <a:srgbClr val="000000">
                      <a:alpha val="43137"/>
                    </a:srgbClr>
                  </a:outerShdw>
                </a:effectLst>
              </a:rPr>
              <a:t>Миристицин</a:t>
            </a:r>
            <a:r>
              <a:rPr lang="ru-RU" b="1" dirty="0" smtClean="0">
                <a:effectLst>
                  <a:outerShdw blurRad="38100" dist="38100" dir="2700000" algn="tl">
                    <a:srgbClr val="000000">
                      <a:alpha val="43137"/>
                    </a:srgbClr>
                  </a:outerShdw>
                </a:effectLst>
              </a:rPr>
              <a:t> встречается в неопасных для человека количествах в масле укропа и петрушки.</a:t>
            </a:r>
          </a:p>
          <a:p>
            <a:endParaRPr lang="ru-RU" b="1" dirty="0" smtClean="0">
              <a:effectLst>
                <a:outerShdw blurRad="38100" dist="38100" dir="2700000" algn="tl">
                  <a:srgbClr val="000000">
                    <a:alpha val="43137"/>
                  </a:srgbClr>
                </a:outerShdw>
              </a:effectLst>
            </a:endParaRPr>
          </a:p>
          <a:p>
            <a:endParaRPr lang="ru-RU" b="1" dirty="0">
              <a:effectLst>
                <a:outerShdw blurRad="38100" dist="38100" dir="2700000" algn="tl">
                  <a:srgbClr val="000000">
                    <a:alpha val="43137"/>
                  </a:srgbClr>
                </a:outerShdw>
              </a:effectLst>
            </a:endParaRPr>
          </a:p>
        </p:txBody>
      </p:sp>
      <p:pic>
        <p:nvPicPr>
          <p:cNvPr id="24578" name="Рисунок 7" descr="Миндаль"/>
          <p:cNvPicPr>
            <a:picLocks noChangeAspect="1" noChangeArrowheads="1"/>
          </p:cNvPicPr>
          <p:nvPr/>
        </p:nvPicPr>
        <p:blipFill>
          <a:blip r:embed="rId2" cstate="print"/>
          <a:srcRect/>
          <a:stretch>
            <a:fillRect/>
          </a:stretch>
        </p:blipFill>
        <p:spPr bwMode="auto">
          <a:xfrm>
            <a:off x="5929322" y="214290"/>
            <a:ext cx="2943234" cy="5328268"/>
          </a:xfrm>
          <a:prstGeom prst="rect">
            <a:avLst/>
          </a:prstGeom>
          <a:noFill/>
          <a:ln w="9525">
            <a:solidFill>
              <a:schemeClr val="accent1"/>
            </a:solidFill>
            <a:miter lim="800000"/>
            <a:headEnd/>
            <a:tailEnd/>
          </a:ln>
        </p:spPr>
      </p:pic>
      <p:sp>
        <p:nvSpPr>
          <p:cNvPr id="5" name="TextBox 4"/>
          <p:cNvSpPr txBox="1"/>
          <p:nvPr/>
        </p:nvSpPr>
        <p:spPr>
          <a:xfrm>
            <a:off x="6000760" y="5786454"/>
            <a:ext cx="27860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t>Миндаль </a:t>
            </a:r>
            <a:endParaRPr lang="ru-RU" dirty="0"/>
          </a:p>
        </p:txBody>
      </p:sp>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643998" cy="4286279"/>
          </a:xfrm>
        </p:spPr>
        <p:txBody>
          <a:bodyPr>
            <a:normAutofit fontScale="47500" lnSpcReduction="20000"/>
          </a:bodyPr>
          <a:lstStyle/>
          <a:p>
            <a:r>
              <a:rPr lang="ru-RU" b="1" dirty="0" smtClean="0">
                <a:effectLst>
                  <a:outerShdw blurRad="38100" dist="38100" dir="2700000" algn="tl">
                    <a:srgbClr val="000000">
                      <a:alpha val="43137"/>
                    </a:srgbClr>
                  </a:outerShdw>
                </a:effectLst>
              </a:rPr>
              <a:t>В странах Западной Европы нередко регистрируются отравления, связанные с употреблением в пищу двустворчатых моллюсков.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Причина </a:t>
            </a:r>
            <a:r>
              <a:rPr lang="ru-RU" b="1" dirty="0" smtClean="0">
                <a:effectLst>
                  <a:outerShdw blurRad="38100" dist="38100" dir="2700000" algn="tl">
                    <a:srgbClr val="000000">
                      <a:alpha val="43137"/>
                    </a:srgbClr>
                  </a:outerShdw>
                </a:effectLst>
              </a:rPr>
              <a:t>таких отравлений – наличие в мясе моллюсков </a:t>
            </a:r>
            <a:r>
              <a:rPr lang="ru-RU" b="1" dirty="0" err="1" smtClean="0">
                <a:effectLst>
                  <a:outerShdw blurRad="38100" dist="38100" dir="2700000" algn="tl">
                    <a:srgbClr val="000000">
                      <a:alpha val="43137"/>
                    </a:srgbClr>
                  </a:outerShdw>
                </a:effectLst>
              </a:rPr>
              <a:t>сакситоксина</a:t>
            </a:r>
            <a:r>
              <a:rPr lang="ru-RU" b="1" dirty="0" smtClean="0">
                <a:effectLst>
                  <a:outerShdw blurRad="38100" dist="38100" dir="2700000" algn="tl">
                    <a:srgbClr val="000000">
                      <a:alpha val="43137"/>
                    </a:srgbClr>
                  </a:outerShdw>
                </a:effectLst>
              </a:rPr>
              <a:t> и родственных ему веществ. </a:t>
            </a:r>
            <a:r>
              <a:rPr lang="ru-RU" b="1" dirty="0" err="1" smtClean="0">
                <a:effectLst>
                  <a:outerShdw blurRad="38100" dist="38100" dir="2700000" algn="tl">
                    <a:srgbClr val="000000">
                      <a:alpha val="43137"/>
                    </a:srgbClr>
                  </a:outerShdw>
                </a:effectLst>
              </a:rPr>
              <a:t>Сакситоксин</a:t>
            </a:r>
            <a:r>
              <a:rPr lang="ru-RU" b="1" dirty="0" smtClean="0">
                <a:effectLst>
                  <a:outerShdw blurRad="38100" dist="38100" dir="2700000" algn="tl">
                    <a:srgbClr val="000000">
                      <a:alpha val="43137"/>
                    </a:srgbClr>
                  </a:outerShdw>
                </a:effectLst>
              </a:rPr>
              <a:t> относится к сильным </a:t>
            </a:r>
            <a:r>
              <a:rPr lang="ru-RU" b="1" dirty="0" err="1" smtClean="0">
                <a:effectLst>
                  <a:outerShdw blurRad="38100" dist="38100" dir="2700000" algn="tl">
                    <a:srgbClr val="000000">
                      <a:alpha val="43137"/>
                    </a:srgbClr>
                  </a:outerShdw>
                </a:effectLst>
              </a:rPr>
              <a:t>нейротоксинам</a:t>
            </a:r>
            <a:r>
              <a:rPr lang="ru-RU" b="1" dirty="0" smtClean="0">
                <a:effectLst>
                  <a:outerShdw blurRad="38100" dist="38100" dir="2700000" algn="tl">
                    <a:srgbClr val="000000">
                      <a:alpha val="43137"/>
                    </a:srgbClr>
                  </a:outerShdw>
                </a:effectLst>
              </a:rPr>
              <a:t>, он в 100 тыс. раз более ядовит, чем кокаин. Первые симптомы отравления – чесотка и онемение конечностей. Далее может последовать паралич конечностей, а при сильном отравлении – смерть из-за паралича дыхательной мускулатуры.</a:t>
            </a:r>
          </a:p>
          <a:p>
            <a:r>
              <a:rPr lang="ru-RU" b="1" dirty="0" smtClean="0">
                <a:effectLst>
                  <a:outerShdw blurRad="38100" dist="38100" dir="2700000" algn="tl">
                    <a:srgbClr val="000000">
                      <a:alpha val="43137"/>
                    </a:srgbClr>
                  </a:outerShdw>
                </a:effectLst>
              </a:rPr>
              <a:t>Двустворчатые моллюски – мидии, устрицы, морской гребешок – становятся ядовитыми, если они питались морскими водорослями – </a:t>
            </a:r>
            <a:r>
              <a:rPr lang="ru-RU" b="1" dirty="0" err="1" smtClean="0">
                <a:effectLst>
                  <a:outerShdw blurRad="38100" dist="38100" dir="2700000" algn="tl">
                    <a:srgbClr val="000000">
                      <a:alpha val="43137"/>
                    </a:srgbClr>
                  </a:outerShdw>
                </a:effectLst>
              </a:rPr>
              <a:t>динофлагеллятами</a:t>
            </a:r>
            <a:r>
              <a:rPr lang="ru-RU" b="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Gonyaulax</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tamarensis</a:t>
            </a:r>
            <a:r>
              <a:rPr lang="ru-RU" b="1" i="1" dirty="0" smtClean="0">
                <a:effectLst>
                  <a:outerShdw blurRad="38100" dist="38100" dir="2700000" algn="tl">
                    <a:srgbClr val="000000">
                      <a:alpha val="43137"/>
                    </a:srgbClr>
                  </a:outerShdw>
                </a:effectLst>
              </a:rPr>
              <a:t>, G. </a:t>
            </a:r>
            <a:r>
              <a:rPr lang="ru-RU" b="1" i="1" dirty="0" err="1" smtClean="0">
                <a:effectLst>
                  <a:outerShdw blurRad="38100" dist="38100" dir="2700000" algn="tl">
                    <a:srgbClr val="000000">
                      <a:alpha val="43137"/>
                    </a:srgbClr>
                  </a:outerShdw>
                </a:effectLst>
              </a:rPr>
              <a:t>catenella</a:t>
            </a:r>
            <a:r>
              <a:rPr lang="ru-RU" b="1" dirty="0" smtClean="0">
                <a:effectLst>
                  <a:outerShdw blurRad="38100" dist="38100" dir="2700000" algn="tl">
                    <a:srgbClr val="000000">
                      <a:alpha val="43137"/>
                    </a:srgbClr>
                  </a:outerShdw>
                </a:effectLst>
              </a:rPr>
              <a:t> и др.), которые, собственно, и образуют эти токсины. Накопление яда моллюсками часто связано с «красными приливами», когда наблюдается высокая концентрация водорослей рода </a:t>
            </a:r>
            <a:r>
              <a:rPr lang="ru-RU" b="1" i="1" dirty="0" err="1" smtClean="0">
                <a:effectLst>
                  <a:outerShdw blurRad="38100" dist="38100" dir="2700000" algn="tl">
                    <a:srgbClr val="000000">
                      <a:alpha val="43137"/>
                    </a:srgbClr>
                  </a:outerShdw>
                </a:effectLst>
              </a:rPr>
              <a:t>Gonyaulax</a:t>
            </a:r>
            <a:r>
              <a:rPr lang="ru-RU" b="1" dirty="0" smtClean="0">
                <a:effectLst>
                  <a:outerShdw blurRad="38100" dist="38100" dir="2700000" algn="tl">
                    <a:srgbClr val="000000">
                      <a:alpha val="43137"/>
                    </a:srgbClr>
                  </a:outerShdw>
                </a:effectLst>
              </a:rPr>
              <a:t> в прибрежных водах. Такое случается у побережий Японии, Великобритании, Норвегии, Германии, США и в других местах.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Поскольку </a:t>
            </a:r>
            <a:r>
              <a:rPr lang="ru-RU" b="1" dirty="0" smtClean="0">
                <a:effectLst>
                  <a:outerShdw blurRad="38100" dist="38100" dir="2700000" algn="tl">
                    <a:srgbClr val="000000">
                      <a:alpha val="43137"/>
                    </a:srgbClr>
                  </a:outerShdw>
                </a:effectLst>
              </a:rPr>
              <a:t>размножение токсичных водорослей происходит в теплые месяцы года, в северном полушарии – с мая по август, народная мудрость предписывает населению морских побережий: «Никаких моллюсков в течение месяцев, не имеющих буквы «</a:t>
            </a:r>
            <a:r>
              <a:rPr lang="ru-RU" b="1" dirty="0" err="1" smtClean="0">
                <a:effectLst>
                  <a:outerShdw blurRad="38100" dist="38100" dir="2700000" algn="tl">
                    <a:srgbClr val="000000">
                      <a:alpha val="43137"/>
                    </a:srgbClr>
                  </a:outerShdw>
                </a:effectLst>
              </a:rPr>
              <a:t>р</a:t>
            </a:r>
            <a:r>
              <a:rPr lang="ru-RU" b="1" dirty="0" smtClean="0">
                <a:effectLst>
                  <a:outerShdw blurRad="38100" dist="38100" dir="2700000" algn="tl">
                    <a:srgbClr val="000000">
                      <a:alpha val="43137"/>
                    </a:srgbClr>
                  </a:outerShdw>
                </a:effectLst>
              </a:rPr>
              <a:t>» в названиях». </a:t>
            </a:r>
          </a:p>
          <a:p>
            <a:endParaRPr lang="ru-RU" b="1" dirty="0">
              <a:effectLst>
                <a:outerShdw blurRad="38100" dist="38100" dir="2700000" algn="tl">
                  <a:srgbClr val="000000">
                    <a:alpha val="43137"/>
                  </a:srgbClr>
                </a:outerShdw>
              </a:effectLst>
            </a:endParaRPr>
          </a:p>
        </p:txBody>
      </p:sp>
      <p:pic>
        <p:nvPicPr>
          <p:cNvPr id="25604" name="Picture 4" descr="http://2000.net.ua/ai/6/64/64896/default.jpg"/>
          <p:cNvPicPr>
            <a:picLocks noChangeAspect="1" noChangeArrowheads="1"/>
          </p:cNvPicPr>
          <p:nvPr/>
        </p:nvPicPr>
        <p:blipFill>
          <a:blip r:embed="rId2" cstate="print"/>
          <a:srcRect/>
          <a:stretch>
            <a:fillRect/>
          </a:stretch>
        </p:blipFill>
        <p:spPr bwMode="auto">
          <a:xfrm>
            <a:off x="5786446" y="3571876"/>
            <a:ext cx="3114670" cy="3114671"/>
          </a:xfrm>
          <a:prstGeom prst="rect">
            <a:avLst/>
          </a:prstGeom>
          <a:noFill/>
        </p:spPr>
      </p:pic>
      <p:pic>
        <p:nvPicPr>
          <p:cNvPr id="25606" name="Picture 6" descr="http://www.deita.ru/files/Image/news/141330_l.jpg"/>
          <p:cNvPicPr>
            <a:picLocks noChangeAspect="1" noChangeArrowheads="1"/>
          </p:cNvPicPr>
          <p:nvPr/>
        </p:nvPicPr>
        <p:blipFill>
          <a:blip r:embed="rId3" cstate="print"/>
          <a:srcRect/>
          <a:stretch>
            <a:fillRect/>
          </a:stretch>
        </p:blipFill>
        <p:spPr bwMode="auto">
          <a:xfrm>
            <a:off x="2786050" y="3857628"/>
            <a:ext cx="2659924" cy="2000264"/>
          </a:xfrm>
          <a:prstGeom prst="rect">
            <a:avLst/>
          </a:prstGeom>
          <a:noFill/>
        </p:spPr>
      </p:pic>
      <p:pic>
        <p:nvPicPr>
          <p:cNvPr id="25608" name="Picture 8" descr="http://img.ehowcdn.com/article-page-main/ehow/images/a07/q3/gd/steam-oysters-shell-800x800.jpg"/>
          <p:cNvPicPr>
            <a:picLocks noChangeAspect="1" noChangeArrowheads="1"/>
          </p:cNvPicPr>
          <p:nvPr/>
        </p:nvPicPr>
        <p:blipFill>
          <a:blip r:embed="rId4" cstate="print"/>
          <a:srcRect/>
          <a:stretch>
            <a:fillRect/>
          </a:stretch>
        </p:blipFill>
        <p:spPr bwMode="auto">
          <a:xfrm>
            <a:off x="214282" y="4429132"/>
            <a:ext cx="2362310" cy="2309815"/>
          </a:xfrm>
          <a:prstGeom prst="rect">
            <a:avLst/>
          </a:prstGeom>
          <a:noFill/>
        </p:spPr>
      </p:pic>
    </p:spTree>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4525963"/>
          </a:xfrm>
        </p:spPr>
        <p:txBody>
          <a:bodyPr>
            <a:normAutofit fontScale="55000" lnSpcReduction="20000"/>
          </a:bodyPr>
          <a:lstStyle/>
          <a:p>
            <a:r>
              <a:rPr lang="ru-RU" b="1" dirty="0" smtClean="0">
                <a:effectLst>
                  <a:outerShdw blurRad="38100" dist="38100" dir="2700000" algn="tl">
                    <a:srgbClr val="000000">
                      <a:alpha val="43137"/>
                    </a:srgbClr>
                  </a:outerShdw>
                </a:effectLst>
              </a:rPr>
              <a:t>В литературе описано массовое отравление 300 рабочих, сопровождавшееся тяжелейшим поносом и рвотой, после употребления в пищу картофельного салата, хранившегося неохлажденным. Исследования в итоге показали, что салат был сильно инфицирован бактерией </a:t>
            </a:r>
            <a:r>
              <a:rPr lang="ru-RU" b="1" i="1" dirty="0" err="1" smtClean="0">
                <a:effectLst>
                  <a:outerShdw blurRad="38100" dist="38100" dir="2700000" algn="tl">
                    <a:srgbClr val="000000">
                      <a:alpha val="43137"/>
                    </a:srgbClr>
                  </a:outerShdw>
                </a:effectLst>
              </a:rPr>
              <a:t>Staphylococcus</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aureus</a:t>
            </a:r>
            <a:r>
              <a:rPr lang="ru-RU" b="1" dirty="0" smtClean="0">
                <a:effectLst>
                  <a:outerShdw blurRad="38100" dist="38100" dir="2700000" algn="tl">
                    <a:srgbClr val="000000">
                      <a:alpha val="43137"/>
                    </a:srgbClr>
                  </a:outerShdw>
                </a:effectLst>
              </a:rPr>
              <a:t>, образующей токсин.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Источником </a:t>
            </a:r>
            <a:r>
              <a:rPr lang="ru-RU" b="1" dirty="0" smtClean="0">
                <a:effectLst>
                  <a:outerShdw blurRad="38100" dist="38100" dir="2700000" algn="tl">
                    <a:srgbClr val="000000">
                      <a:alpha val="43137"/>
                    </a:srgbClr>
                  </a:outerShdw>
                </a:effectLst>
              </a:rPr>
              <a:t>инфекции был воспаленный ноготь работника кухни, готовившего салат.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Бактерии </a:t>
            </a:r>
            <a:r>
              <a:rPr lang="ru-RU" b="1" dirty="0" smtClean="0">
                <a:effectLst>
                  <a:outerShdw blurRad="38100" dist="38100" dir="2700000" algn="tl">
                    <a:srgbClr val="000000">
                      <a:alpha val="43137"/>
                    </a:srgbClr>
                  </a:outerShdw>
                </a:effectLst>
              </a:rPr>
              <a:t>из родов </a:t>
            </a:r>
            <a:r>
              <a:rPr lang="ru-RU" b="1" i="1" dirty="0" err="1" smtClean="0">
                <a:effectLst>
                  <a:outerShdw blurRad="38100" dist="38100" dir="2700000" algn="tl">
                    <a:srgbClr val="000000">
                      <a:alpha val="43137"/>
                    </a:srgbClr>
                  </a:outerShdw>
                </a:effectLst>
              </a:rPr>
              <a:t>Staphylococcus</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Salmonella</a:t>
            </a:r>
            <a:r>
              <a:rPr lang="ru-RU" b="1" dirty="0" smtClean="0">
                <a:effectLst>
                  <a:outerShdw blurRad="38100" dist="38100" dir="2700000" algn="tl">
                    <a:srgbClr val="000000">
                      <a:alpha val="43137"/>
                    </a:srgbClr>
                  </a:outerShdw>
                </a:effectLst>
              </a:rPr>
              <a:t> и </a:t>
            </a:r>
            <a:r>
              <a:rPr lang="ru-RU" b="1" i="1" dirty="0" err="1" smtClean="0">
                <a:effectLst>
                  <a:outerShdw blurRad="38100" dist="38100" dir="2700000" algn="tl">
                    <a:srgbClr val="000000">
                      <a:alpha val="43137"/>
                    </a:srgbClr>
                  </a:outerShdw>
                </a:effectLst>
              </a:rPr>
              <a:t>Listeria</a:t>
            </a:r>
            <a:r>
              <a:rPr lang="ru-RU" b="1" dirty="0" smtClean="0">
                <a:effectLst>
                  <a:outerShdw blurRad="38100" dist="38100" dir="2700000" algn="tl">
                    <a:srgbClr val="000000">
                      <a:alpha val="43137"/>
                    </a:srgbClr>
                  </a:outerShdw>
                </a:effectLst>
              </a:rPr>
              <a:t> часто являются причиной отравлений пищевыми продуктами. Благоприятствуют бактериальному заражению, с одной стороны, летние температуры, которые допускают быстрое размножение микроорганизмов, с другой – богатые белком и углеводами продукты с высоким содержанием влаги при длительном хранении неохлажденными представляют идеальную питательную среду для размножения бактерий. Явления отравления стафилококками проявляются через несколько часов после употребления инфицированных продуктов. Эти бактерии не гибнут при нагревании.</a:t>
            </a:r>
          </a:p>
          <a:p>
            <a:endParaRPr lang="ru-RU" b="1" dirty="0">
              <a:effectLst>
                <a:outerShdw blurRad="38100" dist="38100" dir="2700000" algn="tl">
                  <a:srgbClr val="000000">
                    <a:alpha val="43137"/>
                  </a:srgbClr>
                </a:outerShdw>
              </a:effectLst>
            </a:endParaRPr>
          </a:p>
        </p:txBody>
      </p:sp>
      <p:pic>
        <p:nvPicPr>
          <p:cNvPr id="26626" name="Picture 2" descr="http://www.bestreferat.ru/images/paper/81/38/4553881.png"/>
          <p:cNvPicPr>
            <a:picLocks noChangeAspect="1" noChangeArrowheads="1"/>
          </p:cNvPicPr>
          <p:nvPr/>
        </p:nvPicPr>
        <p:blipFill>
          <a:blip r:embed="rId2" cstate="print"/>
          <a:srcRect/>
          <a:stretch>
            <a:fillRect/>
          </a:stretch>
        </p:blipFill>
        <p:spPr bwMode="auto">
          <a:xfrm>
            <a:off x="357158" y="4429132"/>
            <a:ext cx="2752725" cy="2114550"/>
          </a:xfrm>
          <a:prstGeom prst="rect">
            <a:avLst/>
          </a:prstGeom>
          <a:noFill/>
        </p:spPr>
      </p:pic>
      <p:pic>
        <p:nvPicPr>
          <p:cNvPr id="26628" name="Picture 4" descr="http://www.vokrugsveta.ru/img/ann/news/main/2011/06/03/12172.jpg"/>
          <p:cNvPicPr>
            <a:picLocks noChangeAspect="1" noChangeArrowheads="1"/>
          </p:cNvPicPr>
          <p:nvPr/>
        </p:nvPicPr>
        <p:blipFill>
          <a:blip r:embed="rId3" cstate="print"/>
          <a:srcRect/>
          <a:stretch>
            <a:fillRect/>
          </a:stretch>
        </p:blipFill>
        <p:spPr bwMode="auto">
          <a:xfrm>
            <a:off x="6357950" y="4071942"/>
            <a:ext cx="2571748" cy="2571748"/>
          </a:xfrm>
          <a:prstGeom prst="rect">
            <a:avLst/>
          </a:prstGeom>
          <a:noFill/>
        </p:spPr>
      </p:pic>
      <p:pic>
        <p:nvPicPr>
          <p:cNvPr id="26630" name="Picture 6" descr="http://media.trb.com/media/thumbnails/story/2011-10/427084920-01183706.jpg"/>
          <p:cNvPicPr>
            <a:picLocks noChangeAspect="1" noChangeArrowheads="1"/>
          </p:cNvPicPr>
          <p:nvPr/>
        </p:nvPicPr>
        <p:blipFill>
          <a:blip r:embed="rId4" cstate="print"/>
          <a:srcRect/>
          <a:stretch>
            <a:fillRect/>
          </a:stretch>
        </p:blipFill>
        <p:spPr bwMode="auto">
          <a:xfrm>
            <a:off x="3286116" y="4500570"/>
            <a:ext cx="2857500" cy="1609726"/>
          </a:xfrm>
          <a:prstGeom prst="rect">
            <a:avLst/>
          </a:prstGeom>
          <a:noFill/>
        </p:spPr>
      </p:pic>
    </p:spTree>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417638"/>
          </a:xfrm>
        </p:spPr>
        <p:txBody>
          <a:bodyPr>
            <a:noAutofit/>
          </a:bodyPr>
          <a:lstStyle/>
          <a:p>
            <a:r>
              <a:rPr lang="ru-RU" sz="2800" dirty="0" smtClean="0"/>
              <a:t>Как уберечь себя и своих близких </a:t>
            </a:r>
            <a:r>
              <a:rPr lang="ru-RU" sz="2800" dirty="0" smtClean="0"/>
              <a:t/>
            </a:r>
            <a:br>
              <a:rPr lang="ru-RU" sz="2800" dirty="0" smtClean="0"/>
            </a:br>
            <a:r>
              <a:rPr lang="ru-RU" sz="2800" dirty="0" smtClean="0"/>
              <a:t>от </a:t>
            </a:r>
            <a:r>
              <a:rPr lang="ru-RU" sz="2800" dirty="0" smtClean="0"/>
              <a:t>отравления </a:t>
            </a:r>
            <a:r>
              <a:rPr lang="ru-RU" sz="2800" dirty="0" smtClean="0"/>
              <a:t>продуктами</a:t>
            </a:r>
            <a:endParaRPr lang="ru-RU" sz="2800" dirty="0"/>
          </a:p>
        </p:txBody>
      </p:sp>
      <p:sp>
        <p:nvSpPr>
          <p:cNvPr id="3" name="Содержимое 2"/>
          <p:cNvSpPr>
            <a:spLocks noGrp="1"/>
          </p:cNvSpPr>
          <p:nvPr>
            <p:ph idx="1"/>
          </p:nvPr>
        </p:nvSpPr>
        <p:spPr>
          <a:xfrm>
            <a:off x="285720" y="1214422"/>
            <a:ext cx="8643998" cy="5500726"/>
          </a:xfrm>
        </p:spPr>
        <p:txBody>
          <a:bodyPr>
            <a:normAutofit fontScale="55000" lnSpcReduction="20000"/>
          </a:bodyPr>
          <a:lstStyle/>
          <a:p>
            <a:r>
              <a:rPr lang="ru-RU" b="1" dirty="0" smtClean="0">
                <a:effectLst>
                  <a:outerShdw blurRad="38100" dist="38100" dir="2700000" algn="tl">
                    <a:srgbClr val="000000">
                      <a:alpha val="43137"/>
                    </a:srgbClr>
                  </a:outerShdw>
                </a:effectLst>
              </a:rPr>
              <a:t>Необходимо </a:t>
            </a:r>
            <a:r>
              <a:rPr lang="ru-RU" b="1" dirty="0" smtClean="0">
                <a:effectLst>
                  <a:outerShdw blurRad="38100" dist="38100" dir="2700000" algn="tl">
                    <a:srgbClr val="000000">
                      <a:alpha val="43137"/>
                    </a:srgbClr>
                  </a:outerShdw>
                </a:effectLst>
              </a:rPr>
              <a:t>быть предельно внимательным при выборе и покупке </a:t>
            </a:r>
            <a:r>
              <a:rPr lang="ru-RU" b="1" dirty="0" smtClean="0">
                <a:effectLst>
                  <a:outerShdw blurRad="38100" dist="38100" dir="2700000" algn="tl">
                    <a:srgbClr val="000000">
                      <a:alpha val="43137"/>
                    </a:srgbClr>
                  </a:outerShdw>
                </a:effectLst>
              </a:rPr>
              <a:t>товаров.</a:t>
            </a:r>
          </a:p>
          <a:p>
            <a:r>
              <a:rPr lang="ru-RU" b="1" dirty="0" smtClean="0">
                <a:effectLst>
                  <a:outerShdw blurRad="38100" dist="38100" dir="2700000" algn="tl">
                    <a:srgbClr val="000000">
                      <a:alpha val="43137"/>
                    </a:srgbClr>
                  </a:outerShdw>
                </a:effectLst>
              </a:rPr>
              <a:t>Заплесневелые </a:t>
            </a:r>
            <a:r>
              <a:rPr lang="ru-RU" b="1" dirty="0" smtClean="0">
                <a:effectLst>
                  <a:outerShdw blurRad="38100" dist="38100" dir="2700000" algn="tl">
                    <a:srgbClr val="000000">
                      <a:alpha val="43137"/>
                    </a:srgbClr>
                  </a:outerShdw>
                </a:effectLst>
              </a:rPr>
              <a:t>или вызывающие подозрение по другим причинам продукты не следует брать ни в коем случае. Особенно это касается непроверенных зерновых продуктов (зерно, крупы, хлопья и др.), которые невозможно вновь сделать съедобными в домашних условиях.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Совершенно </a:t>
            </a:r>
            <a:r>
              <a:rPr lang="ru-RU" b="1" dirty="0" smtClean="0">
                <a:effectLst>
                  <a:outerShdw blurRad="38100" dist="38100" dir="2700000" algn="tl">
                    <a:srgbClr val="000000">
                      <a:alpha val="43137"/>
                    </a:srgbClr>
                  </a:outerShdw>
                </a:effectLst>
              </a:rPr>
              <a:t>недостаточно удалить только видимые заплесневелые части продуктов, так как токсины могут проникнуть в глубоко лежащие слои.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Повторное </a:t>
            </a:r>
            <a:r>
              <a:rPr lang="ru-RU" b="1" dirty="0" smtClean="0">
                <a:effectLst>
                  <a:outerShdw blurRad="38100" dist="38100" dir="2700000" algn="tl">
                    <a:srgbClr val="000000">
                      <a:alpha val="43137"/>
                    </a:srgbClr>
                  </a:outerShdw>
                </a:effectLst>
              </a:rPr>
              <a:t>кипячение заплесневелого товара не поможет, так как, например </a:t>
            </a:r>
            <a:r>
              <a:rPr lang="ru-RU" b="1" dirty="0" err="1" smtClean="0">
                <a:effectLst>
                  <a:outerShdw blurRad="38100" dist="38100" dir="2700000" algn="tl">
                    <a:srgbClr val="000000">
                      <a:alpha val="43137"/>
                    </a:srgbClr>
                  </a:outerShdw>
                </a:effectLst>
              </a:rPr>
              <a:t>афлатоксины</a:t>
            </a:r>
            <a:r>
              <a:rPr lang="ru-RU" b="1" dirty="0" smtClean="0">
                <a:effectLst>
                  <a:outerShdw blurRad="38100" dist="38100" dir="2700000" algn="tl">
                    <a:srgbClr val="000000">
                      <a:alpha val="43137"/>
                    </a:srgbClr>
                  </a:outerShdw>
                </a:effectLst>
              </a:rPr>
              <a:t> и стафилококки, устойчивы к нагреванию.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С </a:t>
            </a:r>
            <a:r>
              <a:rPr lang="ru-RU" b="1" dirty="0" smtClean="0">
                <a:effectLst>
                  <a:outerShdw blurRad="38100" dist="38100" dir="2700000" algn="tl">
                    <a:srgbClr val="000000">
                      <a:alpha val="43137"/>
                    </a:srgbClr>
                  </a:outerShdw>
                </a:effectLst>
              </a:rPr>
              <a:t>другой стороны, варка овощей, корнеплодов убивает многие ядовитые вещества.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И</a:t>
            </a:r>
            <a:r>
              <a:rPr lang="ru-RU" b="1" dirty="0" smtClean="0">
                <a:effectLst>
                  <a:outerShdw blurRad="38100" dist="38100" dir="2700000" algn="tl">
                    <a:srgbClr val="000000">
                      <a:alpha val="43137"/>
                    </a:srgbClr>
                  </a:outerShdw>
                </a:effectLst>
              </a:rPr>
              <a:t>, конечно, необходимо тщательно подбирать диету для детей, больных людей, советуясь с врачами-диетологами. Например, сыр считают диетическим продуктом. Однако в нем содержится довольно много гистамина и </a:t>
            </a:r>
            <a:r>
              <a:rPr lang="ru-RU" b="1" dirty="0" err="1" smtClean="0">
                <a:effectLst>
                  <a:outerShdw blurRad="38100" dist="38100" dir="2700000" algn="tl">
                    <a:srgbClr val="000000">
                      <a:alpha val="43137"/>
                    </a:srgbClr>
                  </a:outerShdw>
                </a:effectLst>
              </a:rPr>
              <a:t>тирамина</a:t>
            </a:r>
            <a:r>
              <a:rPr lang="ru-RU" b="1" dirty="0" smtClean="0">
                <a:effectLst>
                  <a:outerShdw blurRad="38100" dist="38100" dir="2700000" algn="tl">
                    <a:srgbClr val="000000">
                      <a:alpha val="43137"/>
                    </a:srgbClr>
                  </a:outerShdw>
                </a:effectLst>
              </a:rPr>
              <a:t> (свыше 1000 мг/кг). При ряде заболеваний прием от 8 до 40 мг гистамина (100–200 г сыра) вызывает первые аллергические реакции: жар, зуд кожи, повышенное </a:t>
            </a:r>
            <a:r>
              <a:rPr lang="ru-RU" b="1" dirty="0" err="1" smtClean="0">
                <a:effectLst>
                  <a:outerShdw blurRad="38100" dist="38100" dir="2700000" algn="tl">
                    <a:srgbClr val="000000">
                      <a:alpha val="43137"/>
                    </a:srgbClr>
                  </a:outerShdw>
                </a:effectLst>
              </a:rPr>
              <a:t>слюно</a:t>
            </a:r>
            <a:r>
              <a:rPr lang="ru-RU" b="1" dirty="0" smtClean="0">
                <a:effectLst>
                  <a:outerShdw blurRad="38100" dist="38100" dir="2700000" algn="tl">
                    <a:srgbClr val="000000">
                      <a:alpha val="43137"/>
                    </a:srgbClr>
                  </a:outerShdw>
                </a:effectLst>
              </a:rPr>
              <a:t>- и </a:t>
            </a:r>
            <a:r>
              <a:rPr lang="ru-RU" b="1" dirty="0" err="1" smtClean="0">
                <a:effectLst>
                  <a:outerShdw blurRad="38100" dist="38100" dir="2700000" algn="tl">
                    <a:srgbClr val="000000">
                      <a:alpha val="43137"/>
                    </a:srgbClr>
                  </a:outerShdw>
                </a:effectLst>
              </a:rPr>
              <a:t>слезовыделение</a:t>
            </a:r>
            <a:r>
              <a:rPr lang="ru-RU" b="1" dirty="0" smtClean="0">
                <a:effectLst>
                  <a:outerShdw blurRad="38100" dist="38100" dir="2700000" algn="tl">
                    <a:srgbClr val="000000">
                      <a:alpha val="43137"/>
                    </a:srgbClr>
                  </a:outerShdw>
                </a:effectLst>
              </a:rPr>
              <a:t>. Во время приема понижающих кровяное давление или болеутоляющих средств или при химиотерапии гистамин может привести к аллергиям, мигрени, отравлению или заболеваниям нервной системы.</a:t>
            </a:r>
          </a:p>
          <a:p>
            <a:endParaRPr lang="ru-RU" b="1" dirty="0">
              <a:effectLst>
                <a:outerShdw blurRad="38100" dist="38100" dir="2700000" algn="tl">
                  <a:srgbClr val="000000">
                    <a:alpha val="43137"/>
                  </a:srgbClr>
                </a:outerShdw>
              </a:effectLst>
            </a:endParaRPr>
          </a:p>
        </p:txBody>
      </p:sp>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401080" cy="6357982"/>
          </a:xfrm>
        </p:spPr>
        <p:txBody>
          <a:bodyPr>
            <a:normAutofit fontScale="92500" lnSpcReduction="20000"/>
          </a:bodyPr>
          <a:lstStyle/>
          <a:p>
            <a:r>
              <a:rPr lang="ru-RU" b="1" dirty="0">
                <a:effectLst>
                  <a:outerShdw blurRad="38100" dist="38100" dir="2700000" algn="tl">
                    <a:srgbClr val="000000">
                      <a:alpha val="43137"/>
                    </a:srgbClr>
                  </a:outerShdw>
                </a:effectLst>
              </a:rPr>
              <a:t>Значительная часть людей полагает, что наносящие вред здоровью человека вещества, обнаруживаемые иногда в приобретенных продуктах, появились в них в результате недобросовестной работы на полях, фермах, предприятиях пищевой промышленности.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Однако </a:t>
            </a:r>
            <a:r>
              <a:rPr lang="ru-RU" b="1" dirty="0">
                <a:effectLst>
                  <a:outerShdw blurRad="38100" dist="38100" dir="2700000" algn="tl">
                    <a:srgbClr val="000000">
                      <a:alpha val="43137"/>
                    </a:srgbClr>
                  </a:outerShdw>
                </a:effectLst>
              </a:rPr>
              <a:t>пищевые продукты могут содержать (и зачастую содержат) различные вредные соединения, которые образуются в них естественным путем, т.е. без участия человека.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К </a:t>
            </a:r>
            <a:r>
              <a:rPr lang="ru-RU" b="1" dirty="0">
                <a:effectLst>
                  <a:outerShdw blurRad="38100" dist="38100" dir="2700000" algn="tl">
                    <a:srgbClr val="000000">
                      <a:alpha val="43137"/>
                    </a:srgbClr>
                  </a:outerShdw>
                </a:effectLst>
              </a:rPr>
              <a:t>ним следует быть внимательными. </a:t>
            </a:r>
            <a:r>
              <a:rPr lang="ru-RU" b="1" dirty="0" smtClean="0">
                <a:effectLst>
                  <a:outerShdw blurRad="38100" dist="38100" dir="2700000" algn="tl">
                    <a:srgbClr val="000000">
                      <a:alpha val="43137"/>
                    </a:srgbClr>
                  </a:outerShdw>
                </a:effectLst>
              </a:rPr>
              <a:t>Каждый </a:t>
            </a:r>
            <a:r>
              <a:rPr lang="ru-RU" b="1" dirty="0">
                <a:effectLst>
                  <a:outerShdw blurRad="38100" dist="38100" dir="2700000" algn="tl">
                    <a:srgbClr val="000000">
                      <a:alpha val="43137"/>
                    </a:srgbClr>
                  </a:outerShdw>
                </a:effectLst>
              </a:rPr>
              <a:t>из нас имеет право и должен знать о возможных опасностях употребления тех или иных продуктов. </a:t>
            </a:r>
            <a:endParaRPr lang="ru-RU" b="1" dirty="0" smtClean="0">
              <a:effectLst>
                <a:outerShdw blurRad="38100" dist="38100" dir="2700000" algn="tl">
                  <a:srgbClr val="000000">
                    <a:alpha val="43137"/>
                  </a:srgbClr>
                </a:outerShdw>
              </a:effectLst>
            </a:endParaRPr>
          </a:p>
          <a:p>
            <a:endParaRPr lang="ru-RU" b="1" dirty="0">
              <a:effectLst>
                <a:outerShdw blurRad="38100" dist="38100" dir="2700000" algn="tl">
                  <a:srgbClr val="000000">
                    <a:alpha val="43137"/>
                  </a:srgbClr>
                </a:outerShdw>
              </a:effectLst>
            </a:endParaRPr>
          </a:p>
          <a:p>
            <a:endParaRPr lang="ru-RU" b="1" dirty="0">
              <a:effectLst>
                <a:outerShdw blurRad="38100" dist="38100" dir="2700000" algn="tl">
                  <a:srgbClr val="000000">
                    <a:alpha val="43137"/>
                  </a:srgbClr>
                </a:outerShdw>
              </a:effectLst>
            </a:endParaRPr>
          </a:p>
        </p:txBody>
      </p:sp>
    </p:spTree>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572560" cy="6643710"/>
          </a:xfrm>
        </p:spPr>
        <p:txBody>
          <a:bodyPr>
            <a:normAutofit fontScale="85000" lnSpcReduction="20000"/>
          </a:bodyPr>
          <a:lstStyle/>
          <a:p>
            <a:r>
              <a:rPr lang="ru-RU" b="1" dirty="0">
                <a:effectLst>
                  <a:outerShdw blurRad="38100" dist="38100" dir="2700000" algn="tl">
                    <a:srgbClr val="000000">
                      <a:alpha val="43137"/>
                    </a:srgbClr>
                  </a:outerShdw>
                </a:effectLst>
              </a:rPr>
              <a:t>Отравления растениями и грибами ныне встречаются намного реже, чем несколько десятилетий и, тем более, столетий </a:t>
            </a:r>
            <a:r>
              <a:rPr lang="ru-RU" b="1" dirty="0" smtClean="0">
                <a:effectLst>
                  <a:outerShdw blurRad="38100" dist="38100" dir="2700000" algn="tl">
                    <a:srgbClr val="000000">
                      <a:alpha val="43137"/>
                    </a:srgbClr>
                  </a:outerShdw>
                </a:effectLst>
              </a:rPr>
              <a:t>назад.</a:t>
            </a:r>
          </a:p>
          <a:p>
            <a:r>
              <a:rPr lang="ru-RU" b="1" dirty="0" smtClean="0">
                <a:effectLst>
                  <a:outerShdw blurRad="38100" dist="38100" dir="2700000" algn="tl">
                    <a:srgbClr val="000000">
                      <a:alpha val="43137"/>
                    </a:srgbClr>
                  </a:outerShdw>
                </a:effectLst>
              </a:rPr>
              <a:t>Уклад </a:t>
            </a:r>
            <a:r>
              <a:rPr lang="ru-RU" b="1" dirty="0">
                <a:effectLst>
                  <a:outerShdw blurRad="38100" dist="38100" dir="2700000" algn="tl">
                    <a:srgbClr val="000000">
                      <a:alpha val="43137"/>
                    </a:srgbClr>
                  </a:outerShdw>
                </a:effectLst>
              </a:rPr>
              <a:t>современной жизни, индустриализация сельского хозяйства привели к тому, что дикие плоды и коренья не являются сколько-нибудь значимой составной частью нашего обеденного стола.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Тем </a:t>
            </a:r>
            <a:r>
              <a:rPr lang="ru-RU" b="1" dirty="0">
                <a:effectLst>
                  <a:outerShdw blurRad="38100" dist="38100" dir="2700000" algn="tl">
                    <a:srgbClr val="000000">
                      <a:alpha val="43137"/>
                    </a:srgbClr>
                  </a:outerShdw>
                </a:effectLst>
              </a:rPr>
              <a:t>не менее, средства массовой информации регулярно сообщают нам о массовых отравлениях грибами в том или ином регионе страны.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На </a:t>
            </a:r>
            <a:r>
              <a:rPr lang="ru-RU" b="1" dirty="0">
                <a:effectLst>
                  <a:outerShdw blurRad="38100" dist="38100" dir="2700000" algn="tl">
                    <a:srgbClr val="000000">
                      <a:alpha val="43137"/>
                    </a:srgbClr>
                  </a:outerShdw>
                </a:effectLst>
              </a:rPr>
              <a:t>яды растительного и грибного происхождения приходится около 10% всех случаев отравлений.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Одна </a:t>
            </a:r>
            <a:r>
              <a:rPr lang="ru-RU" b="1" dirty="0">
                <a:effectLst>
                  <a:outerShdw blurRad="38100" dist="38100" dir="2700000" algn="tl">
                    <a:srgbClr val="000000">
                      <a:alpha val="43137"/>
                    </a:srgbClr>
                  </a:outerShdw>
                </a:effectLst>
              </a:rPr>
              <a:t>треть случаев отравления у детей связана с употреблением ими в пищу ядовитых частей растений.</a:t>
            </a:r>
          </a:p>
          <a:p>
            <a:endParaRPr lang="ru-RU" b="1" dirty="0">
              <a:effectLst>
                <a:outerShdw blurRad="38100" dist="38100" dir="2700000" algn="tl">
                  <a:srgbClr val="000000">
                    <a:alpha val="43137"/>
                  </a:srgbClr>
                </a:outerShdw>
              </a:effectLst>
            </a:endParaRPr>
          </a:p>
        </p:txBody>
      </p:sp>
    </p:spTree>
  </p:cSld>
  <p:clrMapOvr>
    <a:masterClrMapping/>
  </p:clrMapOvr>
  <p:transition>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t>мухомор</a:t>
            </a:r>
            <a:endParaRPr lang="ru-RU" dirty="0"/>
          </a:p>
        </p:txBody>
      </p:sp>
      <p:sp>
        <p:nvSpPr>
          <p:cNvPr id="3" name="Содержимое 2"/>
          <p:cNvSpPr>
            <a:spLocks noGrp="1"/>
          </p:cNvSpPr>
          <p:nvPr>
            <p:ph idx="1"/>
          </p:nvPr>
        </p:nvSpPr>
        <p:spPr>
          <a:xfrm>
            <a:off x="285720" y="1071547"/>
            <a:ext cx="8643998" cy="3643337"/>
          </a:xfrm>
        </p:spPr>
        <p:txBody>
          <a:bodyPr>
            <a:normAutofit fontScale="77500" lnSpcReduction="20000"/>
          </a:bodyPr>
          <a:lstStyle/>
          <a:p>
            <a:r>
              <a:rPr lang="ru-RU" b="1" dirty="0">
                <a:effectLst>
                  <a:outerShdw blurRad="38100" dist="38100" dir="2700000" algn="tl">
                    <a:srgbClr val="000000">
                      <a:alpha val="43137"/>
                    </a:srgbClr>
                  </a:outerShdw>
                </a:effectLst>
              </a:rPr>
              <a:t>Красный гриб с белыми точками на шляпке – мухомор – для многих является своеобразным символом ядов грибного или растительного происхождения.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Но </a:t>
            </a:r>
            <a:r>
              <a:rPr lang="ru-RU" b="1" dirty="0">
                <a:effectLst>
                  <a:outerShdw blurRad="38100" dist="38100" dir="2700000" algn="tl">
                    <a:srgbClr val="000000">
                      <a:alpha val="43137"/>
                    </a:srgbClr>
                  </a:outerShdw>
                </a:effectLst>
              </a:rPr>
              <a:t>не все ядовитые грибы имеют столь яркие отличительные признаки.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Среди </a:t>
            </a:r>
            <a:r>
              <a:rPr lang="ru-RU" b="1" dirty="0">
                <a:effectLst>
                  <a:outerShdw blurRad="38100" dist="38100" dir="2700000" algn="tl">
                    <a:srgbClr val="000000">
                      <a:alpha val="43137"/>
                    </a:srgbClr>
                  </a:outerShdw>
                </a:effectLst>
              </a:rPr>
              <a:t>мухоморов имеются виды, цветом и формой шляпок мало отличающиеся от съедобных грибов, но употребление их даже в незначительных количествах может привести к летальному исходу. </a:t>
            </a:r>
          </a:p>
          <a:p>
            <a:endParaRPr lang="ru-RU" b="1" dirty="0">
              <a:effectLst>
                <a:outerShdw blurRad="38100" dist="38100" dir="2700000" algn="tl">
                  <a:srgbClr val="000000">
                    <a:alpha val="43137"/>
                  </a:srgbClr>
                </a:outerShdw>
              </a:effectLst>
            </a:endParaRPr>
          </a:p>
        </p:txBody>
      </p:sp>
      <p:pic>
        <p:nvPicPr>
          <p:cNvPr id="14338" name="Picture 2" descr="http://ukranews.com/uploads/news/2009/09/11/29e43c8e3c790380483764747cb50e5c39bebbeb.jpg"/>
          <p:cNvPicPr>
            <a:picLocks noChangeAspect="1" noChangeArrowheads="1"/>
          </p:cNvPicPr>
          <p:nvPr/>
        </p:nvPicPr>
        <p:blipFill>
          <a:blip r:embed="rId2" cstate="print"/>
          <a:srcRect/>
          <a:stretch>
            <a:fillRect/>
          </a:stretch>
        </p:blipFill>
        <p:spPr bwMode="auto">
          <a:xfrm>
            <a:off x="5715008" y="4429132"/>
            <a:ext cx="3048000" cy="2286001"/>
          </a:xfrm>
          <a:prstGeom prst="rect">
            <a:avLst/>
          </a:prstGeom>
          <a:noFill/>
        </p:spPr>
      </p:pic>
      <p:pic>
        <p:nvPicPr>
          <p:cNvPr id="14340" name="Picture 4" descr="http://img.videla.ru/Tanja%20Askani/15.jpg"/>
          <p:cNvPicPr>
            <a:picLocks noChangeAspect="1" noChangeArrowheads="1"/>
          </p:cNvPicPr>
          <p:nvPr/>
        </p:nvPicPr>
        <p:blipFill>
          <a:blip r:embed="rId3" cstate="print"/>
          <a:srcRect/>
          <a:stretch>
            <a:fillRect/>
          </a:stretch>
        </p:blipFill>
        <p:spPr bwMode="auto">
          <a:xfrm>
            <a:off x="1108055" y="4429132"/>
            <a:ext cx="3463937" cy="2326612"/>
          </a:xfrm>
          <a:prstGeom prst="rect">
            <a:avLst/>
          </a:prstGeom>
          <a:noFill/>
        </p:spPr>
      </p:pic>
    </p:spTree>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3929090"/>
          </a:xfrm>
        </p:spPr>
        <p:txBody>
          <a:bodyPr>
            <a:normAutofit fontScale="55000" lnSpcReduction="20000"/>
          </a:bodyPr>
          <a:lstStyle/>
          <a:p>
            <a:r>
              <a:rPr lang="ru-RU" b="1" dirty="0">
                <a:effectLst>
                  <a:outerShdw blurRad="38100" dist="38100" dir="2700000" algn="tl">
                    <a:srgbClr val="000000">
                      <a:alpha val="43137"/>
                    </a:srgbClr>
                  </a:outerShdw>
                </a:effectLst>
              </a:rPr>
              <a:t>У нас в стране более сотни ядовитых и несъедобных видов грибов. В значительной мере их отравляющее действие связано с наличием в их плодовых телах ядовитых алкалоидов и пептидов, которые быстро всасываются и медленно выделяются из организма с мочой и фекалиями.</a:t>
            </a:r>
          </a:p>
          <a:p>
            <a:r>
              <a:rPr lang="ru-RU" b="1" dirty="0" smtClean="0">
                <a:effectLst>
                  <a:outerShdw blurRad="38100" dist="38100" dir="2700000" algn="tl">
                    <a:srgbClr val="000000">
                      <a:alpha val="43137"/>
                    </a:srgbClr>
                  </a:outerShdw>
                </a:effectLst>
              </a:rPr>
              <a:t>Некоторые </a:t>
            </a:r>
            <a:r>
              <a:rPr lang="ru-RU" b="1" dirty="0">
                <a:effectLst>
                  <a:outerShdw blurRad="38100" dist="38100" dir="2700000" algn="tl">
                    <a:srgbClr val="000000">
                      <a:alpha val="43137"/>
                    </a:srgbClr>
                  </a:outerShdw>
                </a:effectLst>
              </a:rPr>
              <a:t>грибы содержат вещества, которые сами по себе не являются ядами, но образуют токсичные соединения с другими веществами.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Например</a:t>
            </a:r>
            <a:r>
              <a:rPr lang="ru-RU" b="1" dirty="0">
                <a:effectLst>
                  <a:outerShdw blurRad="38100" dist="38100" dir="2700000" algn="tl">
                    <a:srgbClr val="000000">
                      <a:alpha val="43137"/>
                    </a:srgbClr>
                  </a:outerShdw>
                </a:effectLst>
              </a:rPr>
              <a:t>, съедобный гриб навозник серый (</a:t>
            </a:r>
            <a:r>
              <a:rPr lang="ru-RU" b="1" i="1" dirty="0" err="1">
                <a:effectLst>
                  <a:outerShdw blurRad="38100" dist="38100" dir="2700000" algn="tl">
                    <a:srgbClr val="000000">
                      <a:alpha val="43137"/>
                    </a:srgbClr>
                  </a:outerShdw>
                </a:effectLst>
              </a:rPr>
              <a:t>Coprinus</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atramentarius</a:t>
            </a:r>
            <a:r>
              <a:rPr lang="ru-RU" b="1" dirty="0">
                <a:effectLst>
                  <a:outerShdw blurRad="38100" dist="38100" dir="2700000" algn="tl">
                    <a:srgbClr val="000000">
                      <a:alpha val="43137"/>
                    </a:srgbClr>
                  </a:outerShdw>
                </a:effectLst>
              </a:rPr>
              <a:t>) вызывает временное легкое отравление при употреблении с алкогольными напитками. Действующее вещество этого гриба, дисульфид </a:t>
            </a:r>
            <a:r>
              <a:rPr lang="ru-RU" b="1" dirty="0" err="1">
                <a:effectLst>
                  <a:outerShdw blurRad="38100" dist="38100" dir="2700000" algn="tl">
                    <a:srgbClr val="000000">
                      <a:alpha val="43137"/>
                    </a:srgbClr>
                  </a:outerShdw>
                </a:effectLst>
              </a:rPr>
              <a:t>тетраэтилтиурама</a:t>
            </a:r>
            <a:r>
              <a:rPr lang="ru-RU" b="1" dirty="0">
                <a:effectLst>
                  <a:outerShdw blurRad="38100" dist="38100" dir="2700000" algn="tl">
                    <a:srgbClr val="000000">
                      <a:alpha val="43137"/>
                    </a:srgbClr>
                  </a:outerShdw>
                </a:effectLst>
              </a:rPr>
              <a:t>, производится под коммерческим названием антабус и с 1948 г. используется при лечении алкоголизма.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Его </a:t>
            </a:r>
            <a:r>
              <a:rPr lang="ru-RU" b="1" dirty="0">
                <a:effectLst>
                  <a:outerShdw blurRad="38100" dist="38100" dir="2700000" algn="tl">
                    <a:srgbClr val="000000">
                      <a:alpha val="43137"/>
                    </a:srgbClr>
                  </a:outerShdw>
                </a:effectLst>
              </a:rPr>
              <a:t>действие основано на блокировании метаболизма ацетальдегида – первого продукта окисления этанола в организме, который и вызывает тошноту, головокружение, резкие изменения давления и другие неприятные симптомы отравления. </a:t>
            </a:r>
          </a:p>
        </p:txBody>
      </p:sp>
      <p:pic>
        <p:nvPicPr>
          <p:cNvPr id="13315" name="Picture 3" descr="http://s013.radikal.ru/i322/1107/30/1bc86826a589.jpg"/>
          <p:cNvPicPr>
            <a:picLocks noChangeAspect="1" noChangeArrowheads="1"/>
          </p:cNvPicPr>
          <p:nvPr/>
        </p:nvPicPr>
        <p:blipFill>
          <a:blip r:embed="rId2" cstate="print"/>
          <a:srcRect/>
          <a:stretch>
            <a:fillRect/>
          </a:stretch>
        </p:blipFill>
        <p:spPr bwMode="auto">
          <a:xfrm>
            <a:off x="785786" y="4143380"/>
            <a:ext cx="2794301" cy="2428892"/>
          </a:xfrm>
          <a:prstGeom prst="rect">
            <a:avLst/>
          </a:prstGeom>
          <a:noFill/>
          <a:ln>
            <a:solidFill>
              <a:schemeClr val="accent1"/>
            </a:solidFill>
          </a:ln>
        </p:spPr>
      </p:pic>
      <p:pic>
        <p:nvPicPr>
          <p:cNvPr id="13317" name="Picture 5" descr="http://www.mushroomer.ru/foto/mysik/253/9608"/>
          <p:cNvPicPr>
            <a:picLocks noChangeAspect="1" noChangeArrowheads="1"/>
          </p:cNvPicPr>
          <p:nvPr/>
        </p:nvPicPr>
        <p:blipFill>
          <a:blip r:embed="rId3" cstate="print"/>
          <a:srcRect/>
          <a:stretch>
            <a:fillRect/>
          </a:stretch>
        </p:blipFill>
        <p:spPr bwMode="auto">
          <a:xfrm>
            <a:off x="4286248" y="3929066"/>
            <a:ext cx="4048130" cy="2718031"/>
          </a:xfrm>
          <a:prstGeom prst="rect">
            <a:avLst/>
          </a:prstGeom>
          <a:noFill/>
          <a:ln>
            <a:solidFill>
              <a:schemeClr val="accent1"/>
            </a:solidFill>
          </a:ln>
        </p:spPr>
      </p:pic>
    </p:spTree>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643998" cy="4525963"/>
          </a:xfrm>
        </p:spPr>
        <p:txBody>
          <a:bodyPr>
            <a:normAutofit fontScale="85000" lnSpcReduction="20000"/>
          </a:bodyPr>
          <a:lstStyle/>
          <a:p>
            <a:r>
              <a:rPr lang="ru-RU" b="1" dirty="0" smtClean="0">
                <a:effectLst>
                  <a:outerShdw blurRad="38100" dist="38100" dir="2700000" algn="tl">
                    <a:srgbClr val="000000">
                      <a:alpha val="43137"/>
                    </a:srgbClr>
                  </a:outerShdw>
                </a:effectLst>
              </a:rPr>
              <a:t>Любителям грибов нужно знать также, что по новейшим данным токсикологов некоторые виды грибов, прежде считавшиеся съедобными, таковыми не являются.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Например</a:t>
            </a:r>
            <a:r>
              <a:rPr lang="ru-RU" b="1" dirty="0" smtClean="0">
                <a:effectLst>
                  <a:outerShdw blurRad="38100" dist="38100" dir="2700000" algn="tl">
                    <a:srgbClr val="000000">
                      <a:alpha val="43137"/>
                    </a:srgbClr>
                  </a:outerShdw>
                </a:effectLst>
              </a:rPr>
              <a:t>, свинушка тонкая (</a:t>
            </a:r>
            <a:r>
              <a:rPr lang="ru-RU" b="1" i="1" dirty="0" err="1" smtClean="0">
                <a:effectLst>
                  <a:outerShdw blurRad="38100" dist="38100" dir="2700000" algn="tl">
                    <a:srgbClr val="000000">
                      <a:alpha val="43137"/>
                    </a:srgbClr>
                  </a:outerShdw>
                </a:effectLst>
              </a:rPr>
              <a:t>Paxillus</a:t>
            </a:r>
            <a:r>
              <a:rPr lang="ru-RU" b="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involutus</a:t>
            </a:r>
            <a:r>
              <a:rPr lang="ru-RU" b="1" dirty="0" smtClean="0">
                <a:effectLst>
                  <a:outerShdw blurRad="38100" dist="38100" dir="2700000" algn="tl">
                    <a:srgbClr val="000000">
                      <a:alpha val="43137"/>
                    </a:srgbClr>
                  </a:outerShdw>
                </a:effectLst>
              </a:rPr>
              <a:t>) ранее относилась к категории условно съедобных, т.е. к грибам, которые можно употреблять в пищу после специальной обработки.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Но </a:t>
            </a:r>
            <a:r>
              <a:rPr lang="ru-RU" b="1" dirty="0" smtClean="0">
                <a:effectLst>
                  <a:outerShdw blurRad="38100" dist="38100" dir="2700000" algn="tl">
                    <a:srgbClr val="000000">
                      <a:alpha val="43137"/>
                    </a:srgbClr>
                  </a:outerShdw>
                </a:effectLst>
              </a:rPr>
              <a:t>даже после самого тщательного приготовления свинушки наблюдались отравления с 6% летальных исходов.</a:t>
            </a:r>
          </a:p>
          <a:p>
            <a:endParaRPr lang="ru-RU" b="1" dirty="0">
              <a:effectLst>
                <a:outerShdw blurRad="38100" dist="38100" dir="2700000" algn="tl">
                  <a:srgbClr val="000000">
                    <a:alpha val="43137"/>
                  </a:srgbClr>
                </a:outerShdw>
              </a:effectLst>
            </a:endParaRPr>
          </a:p>
        </p:txBody>
      </p:sp>
      <p:pic>
        <p:nvPicPr>
          <p:cNvPr id="18434" name="Picture 2" descr="http://grib.niv.ru/images/grib/016-18.jpg"/>
          <p:cNvPicPr>
            <a:picLocks noChangeAspect="1" noChangeArrowheads="1"/>
          </p:cNvPicPr>
          <p:nvPr/>
        </p:nvPicPr>
        <p:blipFill>
          <a:blip r:embed="rId2" cstate="print"/>
          <a:srcRect/>
          <a:stretch>
            <a:fillRect/>
          </a:stretch>
        </p:blipFill>
        <p:spPr bwMode="auto">
          <a:xfrm>
            <a:off x="500034" y="4500569"/>
            <a:ext cx="3000396" cy="2210293"/>
          </a:xfrm>
          <a:prstGeom prst="rect">
            <a:avLst/>
          </a:prstGeom>
          <a:noFill/>
        </p:spPr>
      </p:pic>
      <p:pic>
        <p:nvPicPr>
          <p:cNvPr id="18436" name="Picture 4" descr="http://uaimage.com/t/865909_02f885ed.jpg"/>
          <p:cNvPicPr>
            <a:picLocks noChangeAspect="1" noChangeArrowheads="1"/>
          </p:cNvPicPr>
          <p:nvPr/>
        </p:nvPicPr>
        <p:blipFill>
          <a:blip r:embed="rId3" cstate="print"/>
          <a:srcRect/>
          <a:stretch>
            <a:fillRect/>
          </a:stretch>
        </p:blipFill>
        <p:spPr bwMode="auto">
          <a:xfrm>
            <a:off x="6929454" y="4286256"/>
            <a:ext cx="2028825" cy="1524001"/>
          </a:xfrm>
          <a:prstGeom prst="rect">
            <a:avLst/>
          </a:prstGeom>
          <a:noFill/>
        </p:spPr>
      </p:pic>
      <p:pic>
        <p:nvPicPr>
          <p:cNvPr id="18438" name="Picture 6" descr="http://gribki.intportal.ru/img/Svinuhka.JPG"/>
          <p:cNvPicPr>
            <a:picLocks noChangeAspect="1" noChangeArrowheads="1"/>
          </p:cNvPicPr>
          <p:nvPr/>
        </p:nvPicPr>
        <p:blipFill>
          <a:blip r:embed="rId4" cstate="print"/>
          <a:srcRect/>
          <a:stretch>
            <a:fillRect/>
          </a:stretch>
        </p:blipFill>
        <p:spPr bwMode="auto">
          <a:xfrm>
            <a:off x="4357686" y="5027068"/>
            <a:ext cx="2047876" cy="1669020"/>
          </a:xfrm>
          <a:prstGeom prst="rect">
            <a:avLst/>
          </a:prstGeom>
          <a:noFill/>
        </p:spPr>
      </p:pic>
    </p:spTree>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5429288" cy="6500858"/>
          </a:xfrm>
        </p:spPr>
        <p:txBody>
          <a:bodyPr>
            <a:normAutofit fontScale="47500" lnSpcReduction="20000"/>
          </a:bodyPr>
          <a:lstStyle/>
          <a:p>
            <a:r>
              <a:rPr lang="ru-RU" b="1" dirty="0" smtClean="0">
                <a:effectLst>
                  <a:outerShdw blurRad="38100" dist="38100" dir="2700000" algn="tl">
                    <a:srgbClr val="000000">
                      <a:alpha val="43137"/>
                    </a:srgbClr>
                  </a:outerShdw>
                </a:effectLst>
              </a:rPr>
              <a:t>Некоторые виды плесеней в определенных условиях выделяют высокотоксичные продукты обмена веществ, так называемые </a:t>
            </a:r>
            <a:r>
              <a:rPr lang="ru-RU" b="1" dirty="0" err="1" smtClean="0">
                <a:effectLst>
                  <a:outerShdw blurRad="38100" dist="38100" dir="2700000" algn="tl">
                    <a:srgbClr val="000000">
                      <a:alpha val="43137"/>
                    </a:srgbClr>
                  </a:outerShdw>
                </a:effectLst>
              </a:rPr>
              <a:t>микотоксины</a:t>
            </a:r>
            <a:r>
              <a:rPr lang="ru-RU" b="1" dirty="0" smtClean="0">
                <a:effectLst>
                  <a:outerShdw blurRad="38100" dist="38100" dir="2700000" algn="tl">
                    <a:srgbClr val="000000">
                      <a:alpha val="43137"/>
                    </a:srgbClr>
                  </a:outerShdw>
                </a:effectLst>
              </a:rPr>
              <a:t>.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Плесневые </a:t>
            </a:r>
            <a:r>
              <a:rPr lang="ru-RU" b="1" dirty="0" smtClean="0">
                <a:effectLst>
                  <a:outerShdw blurRad="38100" dist="38100" dir="2700000" algn="tl">
                    <a:srgbClr val="000000">
                      <a:alpha val="43137"/>
                    </a:srgbClr>
                  </a:outerShdw>
                </a:effectLst>
              </a:rPr>
              <a:t>грибы живут практически на всех пищевых продуктах. Правильное хранение замедляет их рост, тогда как высокая влажность и плохая вентиляция способствуют развитию плесени. </a:t>
            </a:r>
          </a:p>
          <a:p>
            <a:r>
              <a:rPr lang="ru-RU" b="1" dirty="0" smtClean="0">
                <a:effectLst>
                  <a:outerShdw blurRad="38100" dist="38100" dir="2700000" algn="tl">
                    <a:srgbClr val="000000">
                      <a:alpha val="43137"/>
                    </a:srgbClr>
                  </a:outerShdw>
                </a:effectLst>
              </a:rPr>
              <a:t>В 1930-е гг. наблюдалось массовое заболевание и падеж лошадей из-за употребления для их кормления сена и соломы, зараженных плесневым грибом </a:t>
            </a:r>
            <a:r>
              <a:rPr lang="ru-RU" b="1" i="1" dirty="0" err="1" smtClean="0">
                <a:effectLst>
                  <a:outerShdw blurRad="38100" dist="38100" dir="2700000" algn="tl">
                    <a:srgbClr val="000000">
                      <a:alpha val="43137"/>
                    </a:srgbClr>
                  </a:outerShdw>
                </a:effectLst>
              </a:rPr>
              <a:t>Stachybotrys</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alternans</a:t>
            </a:r>
            <a:r>
              <a:rPr lang="ru-RU" b="1" dirty="0" smtClean="0">
                <a:effectLst>
                  <a:outerShdw blurRad="38100" dist="38100" dir="2700000" algn="tl">
                    <a:srgbClr val="000000">
                      <a:alpha val="43137"/>
                    </a:srgbClr>
                  </a:outerShdw>
                </a:effectLst>
              </a:rPr>
              <a:t>.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Этот </a:t>
            </a:r>
            <a:r>
              <a:rPr lang="ru-RU" b="1" dirty="0" smtClean="0">
                <a:effectLst>
                  <a:outerShdw blurRad="38100" dist="38100" dir="2700000" algn="tl">
                    <a:srgbClr val="000000">
                      <a:alpha val="43137"/>
                    </a:srgbClr>
                  </a:outerShdw>
                </a:effectLst>
              </a:rPr>
              <a:t>гриб выделяет токсин, который при попадании в организм животного вызывает раздражение слизистой рта и кишечника, а при систематическом потреблении – хроническое отравление и гибель животных.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Эта </a:t>
            </a:r>
            <a:r>
              <a:rPr lang="ru-RU" b="1" dirty="0" smtClean="0">
                <a:effectLst>
                  <a:outerShdw blurRad="38100" dist="38100" dir="2700000" algn="tl">
                    <a:srgbClr val="000000">
                      <a:alpha val="43137"/>
                    </a:srgbClr>
                  </a:outerShdw>
                </a:effectLst>
              </a:rPr>
              <a:t>болезнь получила название </a:t>
            </a:r>
            <a:r>
              <a:rPr lang="ru-RU" b="1" dirty="0" err="1" smtClean="0">
                <a:effectLst>
                  <a:outerShdw blurRad="38100" dist="38100" dir="2700000" algn="tl">
                    <a:srgbClr val="000000">
                      <a:alpha val="43137"/>
                    </a:srgbClr>
                  </a:outerShdw>
                </a:effectLst>
              </a:rPr>
              <a:t>стахиботритоксикоз</a:t>
            </a:r>
            <a:r>
              <a:rPr lang="ru-RU" b="1" dirty="0" smtClean="0">
                <a:effectLst>
                  <a:outerShdw blurRad="38100" dist="38100" dir="2700000" algn="tl">
                    <a:srgbClr val="000000">
                      <a:alpha val="43137"/>
                    </a:srgbClr>
                  </a:outerShdw>
                </a:effectLst>
              </a:rPr>
              <a:t>. </a:t>
            </a:r>
          </a:p>
          <a:p>
            <a:r>
              <a:rPr lang="ru-RU" b="1" dirty="0" smtClean="0">
                <a:effectLst>
                  <a:outerShdw blurRad="38100" dist="38100" dir="2700000" algn="tl">
                    <a:srgbClr val="000000">
                      <a:alpha val="43137"/>
                    </a:srgbClr>
                  </a:outerShdw>
                </a:effectLst>
              </a:rPr>
              <a:t>На </a:t>
            </a:r>
            <a:r>
              <a:rPr lang="ru-RU" b="1" dirty="0" err="1" smtClean="0">
                <a:effectLst>
                  <a:outerShdw blurRad="38100" dist="38100" dir="2700000" algn="tl">
                    <a:srgbClr val="000000">
                      <a:alpha val="43137"/>
                    </a:srgbClr>
                  </a:outerShdw>
                </a:effectLst>
              </a:rPr>
              <a:t>микотоксины</a:t>
            </a:r>
            <a:r>
              <a:rPr lang="ru-RU" b="1" dirty="0" smtClean="0">
                <a:effectLst>
                  <a:outerShdw blurRad="38100" dist="38100" dir="2700000" algn="tl">
                    <a:srgbClr val="000000">
                      <a:alpha val="43137"/>
                    </a:srgbClr>
                  </a:outerShdw>
                </a:effectLst>
              </a:rPr>
              <a:t> стали обращать внимание после того, как в 1960-х гг. в Великобритании из-за использования для кормления индеек заплесневевшей муки из арахиса произошла их массовая гибель – за 3 месяца погибло около 100 тыс. птиц.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Тогда </a:t>
            </a:r>
            <a:r>
              <a:rPr lang="ru-RU" b="1" dirty="0" smtClean="0">
                <a:effectLst>
                  <a:outerShdw blurRad="38100" dist="38100" dir="2700000" algn="tl">
                    <a:srgbClr val="000000">
                      <a:alpha val="43137"/>
                    </a:srgbClr>
                  </a:outerShdw>
                </a:effectLst>
              </a:rPr>
              <a:t>же в Кении произошла массовая гибель утят, получавших корм с добавлением заплесневевших земляных орехов. Сегодня известно, что эти </a:t>
            </a:r>
            <a:r>
              <a:rPr lang="ru-RU" b="1" dirty="0" err="1" smtClean="0">
                <a:effectLst>
                  <a:outerShdw blurRad="38100" dist="38100" dir="2700000" algn="tl">
                    <a:srgbClr val="000000">
                      <a:alpha val="43137"/>
                    </a:srgbClr>
                  </a:outerShdw>
                </a:effectLst>
              </a:rPr>
              <a:t>микотоксины</a:t>
            </a:r>
            <a:r>
              <a:rPr lang="ru-RU" b="1" dirty="0" smtClean="0">
                <a:effectLst>
                  <a:outerShdw blurRad="38100" dist="38100" dir="2700000" algn="tl">
                    <a:srgbClr val="000000">
                      <a:alpha val="43137"/>
                    </a:srgbClr>
                  </a:outerShdw>
                </a:effectLst>
              </a:rPr>
              <a:t> легко переходят в молоко коров и овец и, следовательно, могут быть опасны и для человека.</a:t>
            </a:r>
          </a:p>
          <a:p>
            <a:endParaRPr lang="ru-RU" b="1" dirty="0">
              <a:effectLst>
                <a:outerShdw blurRad="38100" dist="38100" dir="2700000" algn="tl">
                  <a:srgbClr val="000000">
                    <a:alpha val="43137"/>
                  </a:srgbClr>
                </a:outerShdw>
              </a:effectLst>
            </a:endParaRPr>
          </a:p>
        </p:txBody>
      </p:sp>
      <p:pic>
        <p:nvPicPr>
          <p:cNvPr id="19458" name="Рисунок 4" descr="Арахис"/>
          <p:cNvPicPr>
            <a:picLocks noChangeAspect="1" noChangeArrowheads="1"/>
          </p:cNvPicPr>
          <p:nvPr/>
        </p:nvPicPr>
        <p:blipFill>
          <a:blip r:embed="rId2" cstate="print"/>
          <a:srcRect/>
          <a:stretch>
            <a:fillRect/>
          </a:stretch>
        </p:blipFill>
        <p:spPr bwMode="auto">
          <a:xfrm>
            <a:off x="5602508" y="785794"/>
            <a:ext cx="3375024" cy="4286280"/>
          </a:xfrm>
          <a:prstGeom prst="rect">
            <a:avLst/>
          </a:prstGeom>
          <a:noFill/>
          <a:ln w="9525">
            <a:solidFill>
              <a:schemeClr val="accent1"/>
            </a:solidFill>
            <a:miter lim="800000"/>
            <a:headEnd/>
            <a:tailEnd/>
          </a:ln>
        </p:spPr>
      </p:pic>
      <p:sp>
        <p:nvSpPr>
          <p:cNvPr id="5" name="TextBox 4"/>
          <p:cNvSpPr txBox="1"/>
          <p:nvPr/>
        </p:nvSpPr>
        <p:spPr>
          <a:xfrm>
            <a:off x="5643570" y="5357826"/>
            <a:ext cx="328614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b="1" dirty="0" smtClean="0"/>
              <a:t>Арахис</a:t>
            </a:r>
            <a:endParaRPr lang="ru-RU" dirty="0"/>
          </a:p>
        </p:txBody>
      </p:sp>
    </p:spTree>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5715040" cy="6429396"/>
          </a:xfrm>
        </p:spPr>
        <p:txBody>
          <a:bodyPr>
            <a:normAutofit fontScale="55000" lnSpcReduction="20000"/>
          </a:bodyPr>
          <a:lstStyle/>
          <a:p>
            <a:r>
              <a:rPr lang="ru-RU" b="1" dirty="0" smtClean="0">
                <a:effectLst>
                  <a:outerShdw blurRad="38100" dist="38100" dir="2700000" algn="tl">
                    <a:srgbClr val="000000">
                      <a:alpha val="43137"/>
                    </a:srgbClr>
                  </a:outerShdw>
                </a:effectLst>
              </a:rPr>
              <a:t>Спектр естественных ядов в растительных пищевых продуктах весьма широк.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Картофель</a:t>
            </a:r>
            <a:r>
              <a:rPr lang="ru-RU" b="1" dirty="0" smtClean="0">
                <a:effectLst>
                  <a:outerShdw blurRad="38100" dist="38100" dir="2700000" algn="tl">
                    <a:srgbClr val="000000">
                      <a:alpha val="43137"/>
                    </a:srgbClr>
                  </a:outerShdw>
                </a:effectLst>
              </a:rPr>
              <a:t>, считающийся безусловно безвредным для здоровья продуктом, содержит в зеленеющих частях токсичные алкалоиды, так называемые альфа-соланин и </a:t>
            </a:r>
            <a:r>
              <a:rPr lang="ru-RU" b="1" dirty="0" err="1" smtClean="0">
                <a:effectLst>
                  <a:outerShdw blurRad="38100" dist="38100" dir="2700000" algn="tl">
                    <a:srgbClr val="000000">
                      <a:alpha val="43137"/>
                    </a:srgbClr>
                  </a:outerShdw>
                </a:effectLst>
              </a:rPr>
              <a:t>aльфа-чаконин</a:t>
            </a:r>
            <a:r>
              <a:rPr lang="ru-RU" b="1" dirty="0" smtClean="0">
                <a:effectLst>
                  <a:outerShdw blurRad="38100" dist="38100" dir="2700000" algn="tl">
                    <a:srgbClr val="000000">
                      <a:alpha val="43137"/>
                    </a:srgbClr>
                  </a:outerShdw>
                </a:effectLst>
              </a:rPr>
              <a:t>.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В </a:t>
            </a:r>
            <a:r>
              <a:rPr lang="ru-RU" b="1" dirty="0" smtClean="0">
                <a:effectLst>
                  <a:outerShdw blurRad="38100" dist="38100" dir="2700000" algn="tl">
                    <a:srgbClr val="000000">
                      <a:alpha val="43137"/>
                    </a:srgbClr>
                  </a:outerShdw>
                </a:effectLst>
              </a:rPr>
              <a:t>зависимости от сорта, сырой картофель содержит 10–100 мг соланина на 1 кг.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При </a:t>
            </a:r>
            <a:r>
              <a:rPr lang="ru-RU" b="1" dirty="0" smtClean="0">
                <a:effectLst>
                  <a:outerShdw blurRad="38100" dist="38100" dir="2700000" algn="tl">
                    <a:srgbClr val="000000">
                      <a:alpha val="43137"/>
                    </a:srgbClr>
                  </a:outerShdw>
                </a:effectLst>
              </a:rPr>
              <a:t>хранении на свету или в тепле клубни картофеля могут накапливать до 700 мг алкалоидов на 1 кг.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Прием </a:t>
            </a:r>
            <a:r>
              <a:rPr lang="ru-RU" b="1" dirty="0" smtClean="0">
                <a:effectLst>
                  <a:outerShdw blurRad="38100" dist="38100" dir="2700000" algn="tl">
                    <a:srgbClr val="000000">
                      <a:alpha val="43137"/>
                    </a:srgbClr>
                  </a:outerShdw>
                </a:effectLst>
              </a:rPr>
              <a:t>400 мг соланина может вызывать смерть человека.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В </a:t>
            </a:r>
            <a:r>
              <a:rPr lang="ru-RU" b="1" dirty="0" smtClean="0">
                <a:effectLst>
                  <a:outerShdw blurRad="38100" dist="38100" dir="2700000" algn="tl">
                    <a:srgbClr val="000000">
                      <a:alpha val="43137"/>
                    </a:srgbClr>
                  </a:outerShdw>
                </a:effectLst>
              </a:rPr>
              <a:t>1978 г. в одной из школ Великобритании имело место массовое отравление детей, вызванное употреблением в пищу картофеля. У всех заболевших были классические симптомы отравления соланином: головные боли, поносы, слабость и жгучая шейная чесотка.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При </a:t>
            </a:r>
            <a:r>
              <a:rPr lang="ru-RU" b="1" dirty="0" smtClean="0">
                <a:effectLst>
                  <a:outerShdw blurRad="38100" dist="38100" dir="2700000" algn="tl">
                    <a:srgbClr val="000000">
                      <a:alpha val="43137"/>
                    </a:srgbClr>
                  </a:outerShdw>
                </a:effectLst>
              </a:rPr>
              <a:t>варке картофеля соланин переходит в воду, не разрушаясь. </a:t>
            </a:r>
          </a:p>
          <a:p>
            <a:endParaRPr lang="ru-RU" b="1" dirty="0">
              <a:effectLst>
                <a:outerShdw blurRad="38100" dist="38100" dir="2700000" algn="tl">
                  <a:srgbClr val="000000">
                    <a:alpha val="43137"/>
                  </a:srgbClr>
                </a:outerShdw>
              </a:effectLst>
            </a:endParaRPr>
          </a:p>
        </p:txBody>
      </p:sp>
      <p:pic>
        <p:nvPicPr>
          <p:cNvPr id="20482" name="Рисунок 5" descr="Картофель"/>
          <p:cNvPicPr>
            <a:picLocks noChangeAspect="1" noChangeArrowheads="1"/>
          </p:cNvPicPr>
          <p:nvPr/>
        </p:nvPicPr>
        <p:blipFill>
          <a:blip r:embed="rId2" cstate="print"/>
          <a:srcRect/>
          <a:stretch>
            <a:fillRect/>
          </a:stretch>
        </p:blipFill>
        <p:spPr bwMode="auto">
          <a:xfrm>
            <a:off x="5857884" y="214290"/>
            <a:ext cx="3048008" cy="5501654"/>
          </a:xfrm>
          <a:prstGeom prst="rect">
            <a:avLst/>
          </a:prstGeom>
          <a:noFill/>
          <a:ln w="9525">
            <a:solidFill>
              <a:schemeClr val="accent1"/>
            </a:solidFill>
            <a:miter lim="800000"/>
            <a:headEnd/>
            <a:tailEnd/>
          </a:ln>
        </p:spPr>
      </p:pic>
      <p:sp>
        <p:nvSpPr>
          <p:cNvPr id="5" name="TextBox 4"/>
          <p:cNvSpPr txBox="1"/>
          <p:nvPr/>
        </p:nvSpPr>
        <p:spPr>
          <a:xfrm>
            <a:off x="5857884" y="5929330"/>
            <a:ext cx="307183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t>Картофель </a:t>
            </a:r>
            <a:endParaRPr lang="ru-RU" dirty="0"/>
          </a:p>
        </p:txBody>
      </p:sp>
    </p:spTree>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5286412" cy="6643710"/>
          </a:xfrm>
        </p:spPr>
        <p:txBody>
          <a:bodyPr>
            <a:normAutofit fontScale="77500" lnSpcReduction="20000"/>
          </a:bodyPr>
          <a:lstStyle/>
          <a:p>
            <a:r>
              <a:rPr lang="ru-RU" b="1" dirty="0" smtClean="0">
                <a:effectLst>
                  <a:outerShdw blurRad="38100" dist="38100" dir="2700000" algn="tl">
                    <a:srgbClr val="000000">
                      <a:alpha val="43137"/>
                    </a:srgbClr>
                  </a:outerShdw>
                </a:effectLst>
              </a:rPr>
              <a:t>Тяжелые отравления могут возникнуть при употреблении листьев и черешков ревеня.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За </a:t>
            </a:r>
            <a:r>
              <a:rPr lang="ru-RU" b="1" dirty="0" smtClean="0">
                <a:effectLst>
                  <a:outerShdw blurRad="38100" dist="38100" dir="2700000" algn="tl">
                    <a:srgbClr val="000000">
                      <a:alpha val="43137"/>
                    </a:srgbClr>
                  </a:outerShdw>
                </a:effectLst>
              </a:rPr>
              <a:t>это ответственны преимущественно щавелевая и другие карбоновые </a:t>
            </a:r>
            <a:r>
              <a:rPr lang="ru-RU" b="1" dirty="0" smtClean="0">
                <a:effectLst>
                  <a:outerShdw blurRad="38100" dist="38100" dir="2700000" algn="tl">
                    <a:srgbClr val="000000">
                      <a:alpha val="43137"/>
                    </a:srgbClr>
                  </a:outerShdw>
                </a:effectLst>
              </a:rPr>
              <a:t>кислоты.</a:t>
            </a:r>
          </a:p>
          <a:p>
            <a:r>
              <a:rPr lang="ru-RU" b="1" dirty="0" smtClean="0">
                <a:effectLst>
                  <a:outerShdw blurRad="38100" dist="38100" dir="2700000" algn="tl">
                    <a:srgbClr val="000000">
                      <a:alpha val="43137"/>
                    </a:srgbClr>
                  </a:outerShdw>
                </a:effectLst>
              </a:rPr>
              <a:t>Человек </a:t>
            </a:r>
            <a:r>
              <a:rPr lang="ru-RU" b="1" dirty="0" smtClean="0">
                <a:effectLst>
                  <a:outerShdw blurRad="38100" dist="38100" dir="2700000" algn="tl">
                    <a:srgbClr val="000000">
                      <a:alpha val="43137"/>
                    </a:srgbClr>
                  </a:outerShdw>
                </a:effectLst>
              </a:rPr>
              <a:t>без вреда может ежедневно употреблять 600–700 мг щавелевой кислоты, но при достаточном обеспечении кальцием и витамином D.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Отравления </a:t>
            </a:r>
            <a:r>
              <a:rPr lang="ru-RU" b="1" dirty="0" smtClean="0">
                <a:effectLst>
                  <a:outerShdw blurRad="38100" dist="38100" dir="2700000" algn="tl">
                    <a:srgbClr val="000000">
                      <a:alpha val="43137"/>
                    </a:srgbClr>
                  </a:outerShdw>
                </a:effectLst>
              </a:rPr>
              <a:t>могут вызывать и другие растения, содержащие щавелевую кислоту: незрелые ягоды смородины, щавель, шпинат, сельдерей и красная свекла.</a:t>
            </a:r>
          </a:p>
          <a:p>
            <a:endParaRPr lang="ru-RU" b="1" dirty="0">
              <a:effectLst>
                <a:outerShdw blurRad="38100" dist="38100" dir="2700000" algn="tl">
                  <a:srgbClr val="000000">
                    <a:alpha val="43137"/>
                  </a:srgbClr>
                </a:outerShdw>
              </a:effectLst>
            </a:endParaRPr>
          </a:p>
        </p:txBody>
      </p:sp>
      <p:pic>
        <p:nvPicPr>
          <p:cNvPr id="21506" name="Рисунок 6" descr="Ревень"/>
          <p:cNvPicPr>
            <a:picLocks noChangeAspect="1" noChangeArrowheads="1"/>
          </p:cNvPicPr>
          <p:nvPr/>
        </p:nvPicPr>
        <p:blipFill>
          <a:blip r:embed="rId2" cstate="print"/>
          <a:srcRect/>
          <a:stretch>
            <a:fillRect/>
          </a:stretch>
        </p:blipFill>
        <p:spPr bwMode="auto">
          <a:xfrm>
            <a:off x="5500694" y="928670"/>
            <a:ext cx="3438510" cy="4143404"/>
          </a:xfrm>
          <a:prstGeom prst="rect">
            <a:avLst/>
          </a:prstGeom>
          <a:noFill/>
          <a:ln w="9525">
            <a:solidFill>
              <a:schemeClr val="accent1"/>
            </a:solidFill>
            <a:miter lim="800000"/>
            <a:headEnd/>
            <a:tailEnd/>
          </a:ln>
        </p:spPr>
      </p:pic>
      <p:sp>
        <p:nvSpPr>
          <p:cNvPr id="5" name="TextBox 4"/>
          <p:cNvSpPr txBox="1"/>
          <p:nvPr/>
        </p:nvSpPr>
        <p:spPr>
          <a:xfrm>
            <a:off x="5857884" y="5214950"/>
            <a:ext cx="27860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t>Ревень </a:t>
            </a:r>
            <a:endParaRPr lang="ru-RU" dirty="0"/>
          </a:p>
        </p:txBody>
      </p:sp>
    </p:spTree>
  </p:cSld>
  <p:clrMapOvr>
    <a:masterClrMapping/>
  </p:clrMapOvr>
  <p:transition>
    <p:pull dir="rd"/>
  </p:transition>
</p:sld>
</file>

<file path=ppt/theme/theme1.xml><?xml version="1.0" encoding="utf-8"?>
<a:theme xmlns:a="http://schemas.openxmlformats.org/drawingml/2006/main" name="gribii">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gribii</Template>
  <TotalTime>31</TotalTime>
  <Words>1094</Words>
  <Application>Microsoft Office PowerPoint</Application>
  <PresentationFormat>Экран (4:3)</PresentationFormat>
  <Paragraphs>62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gribii</vt:lpstr>
      <vt:lpstr>Яды в продуктах питания</vt:lpstr>
      <vt:lpstr>Слайд 2</vt:lpstr>
      <vt:lpstr>Слайд 3</vt:lpstr>
      <vt:lpstr>мухомор</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Как уберечь себя и своих близких  от отравления продуктами</vt:lpstr>
    </vt:vector>
  </TitlesOfParts>
  <Company>*Питер-Company*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Яды в продуктах питания</dc:title>
  <dc:creator>Дмитрий Каленюк</dc:creator>
  <cp:lastModifiedBy>Дмитрий Каленюк</cp:lastModifiedBy>
  <cp:revision>4</cp:revision>
  <dcterms:created xsi:type="dcterms:W3CDTF">2012-09-09T10:19:19Z</dcterms:created>
  <dcterms:modified xsi:type="dcterms:W3CDTF">2012-09-09T10:51:10Z</dcterms:modified>
</cp:coreProperties>
</file>