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1" r:id="rId1"/>
  </p:sldMasterIdLst>
  <p:notesMasterIdLst>
    <p:notesMasterId r:id="rId32"/>
  </p:notesMasterIdLst>
  <p:sldIdLst>
    <p:sldId id="260" r:id="rId2"/>
    <p:sldId id="258" r:id="rId3"/>
    <p:sldId id="264" r:id="rId4"/>
    <p:sldId id="256" r:id="rId5"/>
    <p:sldId id="268" r:id="rId6"/>
    <p:sldId id="261" r:id="rId7"/>
    <p:sldId id="262" r:id="rId8"/>
    <p:sldId id="270" r:id="rId9"/>
    <p:sldId id="259" r:id="rId10"/>
    <p:sldId id="269" r:id="rId11"/>
    <p:sldId id="263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2" r:id="rId20"/>
    <p:sldId id="283" r:id="rId21"/>
    <p:sldId id="285" r:id="rId22"/>
    <p:sldId id="286" r:id="rId23"/>
    <p:sldId id="287" r:id="rId24"/>
    <p:sldId id="288" r:id="rId25"/>
    <p:sldId id="289" r:id="rId26"/>
    <p:sldId id="272" r:id="rId27"/>
    <p:sldId id="271" r:id="rId28"/>
    <p:sldId id="267" r:id="rId29"/>
    <p:sldId id="278" r:id="rId30"/>
    <p:sldId id="26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64706-4B37-4CFE-A450-BE56ED193E4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4D42B-3DBA-486D-85FF-B8E7CDFAC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D42B-3DBA-486D-85FF-B8E7CDFACB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5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D42B-3DBA-486D-85FF-B8E7CDFACB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5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D42B-3DBA-486D-85FF-B8E7CDFACB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1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D42B-3DBA-486D-85FF-B8E7CDFACB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1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D42B-3DBA-486D-85FF-B8E7CDFACB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2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D42B-3DBA-486D-85FF-B8E7CDFACB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3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D42B-3DBA-486D-85FF-B8E7CDFACB0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D42B-3DBA-486D-85FF-B8E7CDFACB0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2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D42B-3DBA-486D-85FF-B8E7CDFACB0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1BD9B64-B29E-4E95-80EE-F2ACE9012DCA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C20CB9B-CCC1-4DCC-9C26-297D0A7C8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568952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 и науки РФ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казенное общеобразовательное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общеобразовательная школа №13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область: Мировая  Художественная  Культура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Творчество И.Е. Репина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568952" cy="338437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Выполнил: ученик 9-в класса</a:t>
            </a:r>
          </a:p>
          <a:p>
            <a:pPr algn="r"/>
            <a:r>
              <a:rPr lang="ru-RU" sz="2400" dirty="0" smtClean="0"/>
              <a:t>Бесенев Александр</a:t>
            </a:r>
          </a:p>
          <a:p>
            <a:pPr algn="r"/>
            <a:r>
              <a:rPr lang="ru-RU" sz="2400" dirty="0" smtClean="0"/>
              <a:t>Проверила: Печенкина Л.В.</a:t>
            </a:r>
          </a:p>
          <a:p>
            <a:pPr algn="r"/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г. Миасс </a:t>
            </a:r>
          </a:p>
          <a:p>
            <a:pPr algn="ctr"/>
            <a:r>
              <a:rPr lang="ru-RU" sz="2400" dirty="0" smtClean="0"/>
              <a:t>2012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72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2165" y="4293096"/>
            <a:ext cx="8251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cs typeface="Arial" pitchFamily="34" charset="0"/>
              </a:rPr>
              <a:t>Картина построена так, </a:t>
            </a:r>
            <a:r>
              <a:rPr lang="ru-RU" sz="2000" dirty="0" smtClean="0">
                <a:cs typeface="Arial" pitchFamily="34" charset="0"/>
              </a:rPr>
              <a:t>что шествие </a:t>
            </a:r>
            <a:r>
              <a:rPr lang="ru-RU" sz="2000" dirty="0">
                <a:cs typeface="Arial" pitchFamily="34" charset="0"/>
              </a:rPr>
              <a:t>движется из глубины </a:t>
            </a:r>
            <a:endParaRPr lang="ru-RU" sz="2000" dirty="0" smtClean="0">
              <a:cs typeface="Arial" pitchFamily="34" charset="0"/>
            </a:endParaRPr>
          </a:p>
          <a:p>
            <a:pPr algn="ctr"/>
            <a:r>
              <a:rPr lang="ru-RU" sz="2000" dirty="0" smtClean="0">
                <a:cs typeface="Arial" pitchFamily="34" charset="0"/>
              </a:rPr>
              <a:t>на </a:t>
            </a:r>
            <a:r>
              <a:rPr lang="ru-RU" sz="2000" dirty="0">
                <a:cs typeface="Arial" pitchFamily="34" charset="0"/>
              </a:rPr>
              <a:t>зрителя</a:t>
            </a:r>
            <a:r>
              <a:rPr lang="ru-RU" sz="2000" dirty="0" smtClean="0">
                <a:cs typeface="Arial" pitchFamily="34" charset="0"/>
              </a:rPr>
              <a:t>,  фигуры </a:t>
            </a:r>
            <a:r>
              <a:rPr lang="ru-RU" sz="2000" dirty="0">
                <a:cs typeface="Arial" pitchFamily="34" charset="0"/>
              </a:rPr>
              <a:t>не заслоняют друг друга. </a:t>
            </a:r>
            <a:r>
              <a:rPr lang="ru-RU" sz="2000" dirty="0" smtClean="0">
                <a:cs typeface="Arial" pitchFamily="34" charset="0"/>
              </a:rPr>
              <a:t>Все </a:t>
            </a:r>
            <a:r>
              <a:rPr lang="ru-RU" sz="2000" dirty="0">
                <a:cs typeface="Arial" pitchFamily="34" charset="0"/>
              </a:rPr>
              <a:t>сделано </a:t>
            </a:r>
            <a:r>
              <a:rPr lang="ru-RU" sz="2000" dirty="0" smtClean="0">
                <a:cs typeface="Arial" pitchFamily="34" charset="0"/>
              </a:rPr>
              <a:t>мастерски. Эта </a:t>
            </a:r>
            <a:r>
              <a:rPr lang="ru-RU" sz="2000" dirty="0">
                <a:cs typeface="Arial" pitchFamily="34" charset="0"/>
              </a:rPr>
              <a:t>картина пример критического реализма, изображающая тяжкий труд бурлаков, тянущих баржу. Судьба реальных живых людей</a:t>
            </a:r>
            <a:r>
              <a:rPr lang="en-US" sz="2000" dirty="0">
                <a:cs typeface="Arial" pitchFamily="34" charset="0"/>
              </a:rPr>
              <a:t>,</a:t>
            </a:r>
            <a:r>
              <a:rPr lang="ru-RU" sz="2000" dirty="0">
                <a:cs typeface="Arial" pitchFamily="34" charset="0"/>
              </a:rPr>
              <a:t> их непростые характеры</a:t>
            </a:r>
            <a:r>
              <a:rPr lang="en-US" sz="2000" dirty="0">
                <a:cs typeface="Arial" pitchFamily="34" charset="0"/>
              </a:rPr>
              <a:t>,</a:t>
            </a:r>
            <a:r>
              <a:rPr lang="ru-RU" sz="2000" dirty="0">
                <a:cs typeface="Arial" pitchFamily="34" charset="0"/>
              </a:rPr>
              <a:t> достоинство человека. Все это произвело сильное впечатление на публику и критиков.</a:t>
            </a:r>
          </a:p>
          <a:p>
            <a:endParaRPr lang="ru-RU" sz="2000" dirty="0">
              <a:cs typeface="Arial" pitchFamily="34" charset="0"/>
            </a:endParaRPr>
          </a:p>
        </p:txBody>
      </p:sp>
      <p:pic>
        <p:nvPicPr>
          <p:cNvPr id="4" name="Picture 2" descr="D:\228\Репиннн\800px-Ilia_Efimovich_Repin_(1844-1930)_-_Volga_Boatmen_(1870-187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6" y="121965"/>
            <a:ext cx="8786001" cy="403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777\Репиннн\бурлаки идущие в бр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422"/>
            <a:ext cx="8784976" cy="385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149080"/>
            <a:ext cx="87849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Если в первой картине </a:t>
            </a:r>
            <a:r>
              <a:rPr lang="ru-RU" dirty="0" smtClean="0"/>
              <a:t>«Бурлаки </a:t>
            </a:r>
            <a:r>
              <a:rPr lang="ru-RU" dirty="0"/>
              <a:t>на Волге», мы видим все тех же героев, чей тяжкий труд наталкивает на мысль о тяжелой судьбе русского народа</a:t>
            </a:r>
            <a:r>
              <a:rPr lang="ru-RU" dirty="0" smtClean="0"/>
              <a:t>, но 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более ярких, контрастных тонах, то на второй картине </a:t>
            </a:r>
            <a:endParaRPr lang="ru-RU" dirty="0" smtClean="0"/>
          </a:p>
          <a:p>
            <a:pPr algn="ctr"/>
            <a:r>
              <a:rPr lang="ru-RU" dirty="0" smtClean="0"/>
              <a:t>«Бурлаки, идущие вброд» герои </a:t>
            </a:r>
            <a:r>
              <a:rPr lang="ru-RU" dirty="0"/>
              <a:t>изображены в сдержанных, серых оттенках, которые объединяют их с природой. Внимательно вглядываясь в лица, мы видим совершенно разные характеры. В одной упряжке изображены, умирающий чахоточный, который тянет лямку последние дни, </a:t>
            </a:r>
            <a:endParaRPr lang="ru-RU" dirty="0" smtClean="0"/>
          </a:p>
          <a:p>
            <a:pPr algn="ctr"/>
            <a:r>
              <a:rPr lang="ru-RU" dirty="0" smtClean="0"/>
              <a:t>рядом </a:t>
            </a:r>
            <a:r>
              <a:rPr lang="ru-RU" dirty="0"/>
              <a:t>с ним молодой, горячий юноша, здесь и бывалый вояка, </a:t>
            </a:r>
            <a:endParaRPr lang="ru-RU" dirty="0" smtClean="0"/>
          </a:p>
          <a:p>
            <a:pPr algn="ctr"/>
            <a:r>
              <a:rPr lang="ru-RU" dirty="0" smtClean="0"/>
              <a:t>который </a:t>
            </a:r>
            <a:r>
              <a:rPr lang="ru-RU" dirty="0"/>
              <a:t>раскуривает на ходу свою трубку.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17233" y="3915169"/>
            <a:ext cx="2147254" cy="307777"/>
          </a:xfrm>
          <a:prstGeom prst="rect">
            <a:avLst/>
          </a:prstGeom>
          <a:solidFill>
            <a:srgbClr val="AEBE7C"/>
          </a:solidFill>
          <a:ln>
            <a:solidFill>
              <a:srgbClr val="AEBE7C"/>
            </a:solidFill>
          </a:ln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Бурлаки</a:t>
            </a:r>
            <a:r>
              <a:rPr lang="ru-RU" sz="1400" dirty="0">
                <a:solidFill>
                  <a:schemeClr val="bg1"/>
                </a:solidFill>
              </a:rPr>
              <a:t>, идущие </a:t>
            </a:r>
            <a:r>
              <a:rPr lang="ru-RU" sz="1400" dirty="0" smtClean="0">
                <a:solidFill>
                  <a:schemeClr val="bg1"/>
                </a:solidFill>
              </a:rPr>
              <a:t>вброд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77\Репиннн\repin-zaporozh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3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5994" y="4093136"/>
            <a:ext cx="2736304" cy="523220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ru-RU" sz="1400" dirty="0" smtClean="0">
                <a:solidFill>
                  <a:schemeClr val="bg1"/>
                </a:solidFill>
              </a:rPr>
              <a:t>Запорожцы </a:t>
            </a:r>
            <a:r>
              <a:rPr lang="ru-RU" sz="1400" dirty="0">
                <a:solidFill>
                  <a:schemeClr val="bg1"/>
                </a:solidFill>
              </a:rPr>
              <a:t>пишут письмо </a:t>
            </a:r>
            <a:r>
              <a:rPr lang="ru-RU" sz="1400" dirty="0" smtClean="0">
                <a:solidFill>
                  <a:schemeClr val="bg1"/>
                </a:solidFill>
              </a:rPr>
              <a:t>турецкому султану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r>
              <a:rPr lang="ru-RU" sz="1400" dirty="0" smtClean="0">
                <a:solidFill>
                  <a:schemeClr val="bg1"/>
                </a:solidFill>
              </a:rPr>
              <a:t> 1880-1891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93136"/>
            <a:ext cx="6076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Сюжетом картины послужил эпизод из жизни Запорожской Сечи: В 1675 году в ответ на предложение султана Махмуда IV перейти к нему в подчинение, 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47047" y="4643504"/>
            <a:ext cx="3545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запорожцы направили в ответ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пересыпанное крепкими словечками письмо с отказом. </a:t>
            </a:r>
            <a:r>
              <a:rPr lang="ru-RU" dirty="0" smtClean="0"/>
              <a:t> В </a:t>
            </a:r>
            <a:r>
              <a:rPr lang="ru-RU" dirty="0"/>
              <a:t>1880 году, </a:t>
            </a:r>
            <a:r>
              <a:rPr lang="ru-RU" dirty="0" smtClean="0"/>
              <a:t>Репин собирал </a:t>
            </a:r>
            <a:r>
              <a:rPr lang="ru-RU" dirty="0"/>
              <a:t>материал для своих Запорожцев на Украине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“</a:t>
            </a:r>
            <a:r>
              <a:rPr lang="ru-RU" dirty="0"/>
              <a:t>Нельзя расстаться - веселый народ</a:t>
            </a:r>
            <a:r>
              <a:rPr lang="en-US" dirty="0"/>
              <a:t>”- </a:t>
            </a:r>
            <a:r>
              <a:rPr lang="ru-RU" dirty="0"/>
              <a:t>писал художник. Написание картины Запорожцев стала идея выражения вольного духа людей, объединенных </a:t>
            </a:r>
            <a:r>
              <a:rPr lang="en-US" dirty="0"/>
              <a:t>“</a:t>
            </a:r>
            <a:r>
              <a:rPr lang="ru-RU" dirty="0"/>
              <a:t>братскими узами</a:t>
            </a:r>
            <a:r>
              <a:rPr lang="en-US" dirty="0"/>
              <a:t>”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9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777\Репиннн\repin-zaporozh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3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09313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Здесь, </a:t>
            </a:r>
            <a:r>
              <a:rPr lang="ru-RU" dirty="0"/>
              <a:t>Репину блестяще удалось то, что </a:t>
            </a:r>
            <a:r>
              <a:rPr lang="ru-RU" dirty="0" smtClean="0"/>
              <a:t>редко </a:t>
            </a:r>
            <a:r>
              <a:rPr lang="ru-RU" dirty="0"/>
              <a:t>удается в живописи - передать </a:t>
            </a:r>
            <a:r>
              <a:rPr lang="ru-RU" dirty="0" smtClean="0"/>
              <a:t>смеющиеся лица. Запорожцы </a:t>
            </a:r>
            <a:r>
              <a:rPr lang="ru-RU" dirty="0"/>
              <a:t>покатываются и хватаются за бока от смеха, ухмыляются, скалят зубы</a:t>
            </a:r>
            <a:r>
              <a:rPr lang="ru-RU" dirty="0" smtClean="0"/>
              <a:t>, </a:t>
            </a:r>
            <a:r>
              <a:rPr lang="ru-RU" dirty="0"/>
              <a:t>хихикают, заливаются и т. п. В картине </a:t>
            </a:r>
            <a:r>
              <a:rPr lang="ru-RU" dirty="0" smtClean="0"/>
              <a:t>представлено </a:t>
            </a:r>
            <a:r>
              <a:rPr lang="ru-RU" dirty="0"/>
              <a:t>огромное количество запорожцев. </a:t>
            </a:r>
            <a:r>
              <a:rPr lang="ru-RU" dirty="0" smtClean="0"/>
              <a:t>Каждый </a:t>
            </a:r>
            <a:r>
              <a:rPr lang="ru-RU" dirty="0"/>
              <a:t>обладает исключительной выразительностью и </a:t>
            </a:r>
            <a:r>
              <a:rPr lang="ru-RU" dirty="0" smtClean="0"/>
              <a:t>индивидуальностью. </a:t>
            </a:r>
            <a:r>
              <a:rPr lang="ru-RU" dirty="0"/>
              <a:t>Великолепно написаны аксессуары </a:t>
            </a:r>
            <a:r>
              <a:rPr lang="ru-RU" dirty="0" smtClean="0"/>
              <a:t>- </a:t>
            </a:r>
            <a:r>
              <a:rPr lang="ru-RU" dirty="0"/>
              <a:t>вооружение, костюмы, трубки, фляги для </a:t>
            </a:r>
            <a:r>
              <a:rPr lang="ru-RU" dirty="0" smtClean="0"/>
              <a:t>вина.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«Запорожцах» художник рисует народ во всем его величии, силе, </a:t>
            </a:r>
            <a:r>
              <a:rPr lang="ru-RU" dirty="0" smtClean="0"/>
              <a:t>непобедимости.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5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69" y="990551"/>
            <a:ext cx="29523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«Как-то в </a:t>
            </a:r>
            <a:r>
              <a:rPr lang="ru-RU" sz="1900" dirty="0" smtClean="0"/>
              <a:t>Москве, в </a:t>
            </a:r>
            <a:r>
              <a:rPr lang="ru-RU" sz="1900" dirty="0"/>
              <a:t>один из вечеров, я слушал </a:t>
            </a:r>
            <a:r>
              <a:rPr lang="ru-RU" sz="1900" dirty="0" smtClean="0"/>
              <a:t>Римского-Корсакова </a:t>
            </a:r>
            <a:r>
              <a:rPr lang="ru-RU" sz="1900" dirty="0"/>
              <a:t>«Месть». Она произвела на меня неотразимое </a:t>
            </a:r>
            <a:r>
              <a:rPr lang="ru-RU" sz="1900" dirty="0" smtClean="0"/>
              <a:t>впечатление… </a:t>
            </a:r>
            <a:r>
              <a:rPr lang="ru-RU" sz="1900" dirty="0"/>
              <a:t>и я подумал, нельзя ли воплотить в живописи то настроение, которое создалось у меня под влиянием этой музыки. Я вспомнил о царе </a:t>
            </a:r>
            <a:r>
              <a:rPr lang="ru-RU" sz="1900" dirty="0" smtClean="0"/>
              <a:t>Иване... </a:t>
            </a:r>
            <a:r>
              <a:rPr lang="ru-RU" sz="1900" dirty="0"/>
              <a:t>я работал завороженный</a:t>
            </a:r>
            <a:r>
              <a:rPr lang="ru-RU" sz="1900" dirty="0" smtClean="0"/>
              <a:t>». </a:t>
            </a:r>
          </a:p>
          <a:p>
            <a:r>
              <a:rPr lang="ru-RU" sz="1900" dirty="0" smtClean="0"/>
              <a:t>( Илья Ефимович,  газета «Русское </a:t>
            </a:r>
            <a:r>
              <a:rPr lang="ru-RU" sz="1900" dirty="0"/>
              <a:t>слово</a:t>
            </a:r>
            <a:r>
              <a:rPr lang="ru-RU" sz="1900" dirty="0" smtClean="0"/>
              <a:t>»)</a:t>
            </a:r>
            <a:endParaRPr lang="ru-RU" sz="1900" dirty="0"/>
          </a:p>
        </p:txBody>
      </p:sp>
      <p:pic>
        <p:nvPicPr>
          <p:cNvPr id="5" name="Picture 3" descr="D:\777\Репиннн\57225873_Ivan_Groznuyy_i_suyn_ego_Ivan_16_noyabrya_1581_goda_1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55" y="956767"/>
            <a:ext cx="5616623" cy="48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5674" y="5753429"/>
            <a:ext cx="5224104" cy="307777"/>
          </a:xfrm>
          <a:prstGeom prst="rect">
            <a:avLst/>
          </a:prstGeom>
          <a:solidFill>
            <a:srgbClr val="AEBE7C"/>
          </a:solidFill>
          <a:ln>
            <a:solidFill>
              <a:srgbClr val="AEBE7C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«Иван Грозный и его сын Иван 16 ноября 1581 года</a:t>
            </a:r>
            <a:r>
              <a:rPr lang="ru-RU" sz="1400" dirty="0" smtClean="0">
                <a:solidFill>
                  <a:schemeClr val="bg1"/>
                </a:solidFill>
              </a:rPr>
              <a:t>»  1885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946" y="404664"/>
            <a:ext cx="31683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«Началась картина вдохновенно, шла залпами, - вспоминал он. - Чувства были перегружены ужасами </a:t>
            </a:r>
            <a:r>
              <a:rPr lang="ru-RU" dirty="0" smtClean="0"/>
              <a:t>современности</a:t>
            </a:r>
            <a:r>
              <a:rPr lang="ru-RU" dirty="0"/>
              <a:t>... </a:t>
            </a:r>
            <a:r>
              <a:rPr lang="ru-RU" dirty="0" smtClean="0"/>
              <a:t>Но </a:t>
            </a:r>
            <a:r>
              <a:rPr lang="ru-RU" dirty="0"/>
              <a:t>все казалось - мало. В разгар ударов удачных мест разбирала дрожь, а потом, естественно, притуплялось чувство кошмара, брала усталость и разочарование</a:t>
            </a:r>
            <a:r>
              <a:rPr lang="ru-RU" dirty="0" smtClean="0"/>
              <a:t>... упрятывал картину… </a:t>
            </a:r>
          </a:p>
          <a:p>
            <a:pPr algn="ctr"/>
            <a:r>
              <a:rPr lang="ru-RU" dirty="0" smtClean="0"/>
              <a:t>слабо </a:t>
            </a:r>
            <a:r>
              <a:rPr lang="ru-RU" dirty="0"/>
              <a:t>казалось все это... </a:t>
            </a:r>
            <a:endParaRPr lang="ru-RU" dirty="0" smtClean="0"/>
          </a:p>
          <a:p>
            <a:pPr algn="ctr"/>
            <a:r>
              <a:rPr lang="ru-RU" dirty="0" smtClean="0"/>
              <a:t>Но </a:t>
            </a:r>
            <a:r>
              <a:rPr lang="ru-RU" dirty="0"/>
              <a:t>наутро испытывал опять трепет - да, что-то похожее на то, что могло быть...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нет возможности удержаться - опять в </a:t>
            </a:r>
            <a:r>
              <a:rPr lang="ru-RU" dirty="0" smtClean="0"/>
              <a:t>атаку... </a:t>
            </a:r>
            <a:r>
              <a:rPr lang="ru-RU" dirty="0"/>
              <a:t>Я обращался в какого-то скупца, </a:t>
            </a:r>
            <a:endParaRPr lang="ru-RU" dirty="0" smtClean="0"/>
          </a:p>
          <a:p>
            <a:pPr algn="ctr"/>
            <a:r>
              <a:rPr lang="ru-RU" dirty="0" smtClean="0"/>
              <a:t>тайно </a:t>
            </a:r>
            <a:r>
              <a:rPr lang="ru-RU" dirty="0"/>
              <a:t>живущего своей страшной картиной». </a:t>
            </a:r>
          </a:p>
        </p:txBody>
      </p:sp>
      <p:pic>
        <p:nvPicPr>
          <p:cNvPr id="5" name="Picture 3" descr="D:\777\Репиннн\57225873_Ivan_Groznuyy_i_suyn_ego_Ivan_16_noyabrya_1581_goda_1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55" y="956767"/>
            <a:ext cx="5616623" cy="48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45674" y="5753429"/>
            <a:ext cx="5224104" cy="307777"/>
          </a:xfrm>
          <a:prstGeom prst="rect">
            <a:avLst/>
          </a:prstGeom>
          <a:solidFill>
            <a:srgbClr val="AEBE7C"/>
          </a:solidFill>
          <a:ln>
            <a:solidFill>
              <a:srgbClr val="AEBE7C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«Иван Грозный и его сын Иван 16 ноября 1581 года</a:t>
            </a:r>
            <a:r>
              <a:rPr lang="ru-RU" sz="1400" dirty="0" smtClean="0">
                <a:solidFill>
                  <a:schemeClr val="bg1"/>
                </a:solidFill>
              </a:rPr>
              <a:t>»  1885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420" y="989438"/>
            <a:ext cx="29781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Опрокинутое </a:t>
            </a:r>
            <a:r>
              <a:rPr lang="ru-RU" sz="2000" dirty="0"/>
              <a:t>кресло, покатившийся посох, лужа крови на ковре - "комментируют" происшедшее. Ужасающая мука раскаяния на лице </a:t>
            </a:r>
            <a:r>
              <a:rPr lang="ru-RU" sz="2000" dirty="0" smtClean="0"/>
              <a:t>Ивана Грозного </a:t>
            </a:r>
            <a:r>
              <a:rPr lang="ru-RU" sz="2000" dirty="0"/>
              <a:t>и </a:t>
            </a:r>
            <a:r>
              <a:rPr lang="ru-RU" sz="2000" dirty="0" smtClean="0"/>
              <a:t>беззлобность </a:t>
            </a:r>
            <a:r>
              <a:rPr lang="ru-RU" sz="2000" dirty="0"/>
              <a:t>умирающего царевича, со слезами на глазах прощающего обезумевшего от горя отца - на этом контрасте построен весь сюжет картины.</a:t>
            </a:r>
          </a:p>
        </p:txBody>
      </p:sp>
      <p:pic>
        <p:nvPicPr>
          <p:cNvPr id="7" name="Picture 3" descr="D:\777\Репиннн\57225873_Ivan_Groznuyy_i_suyn_ego_Ivan_16_noyabrya_1581_goda_1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55" y="956767"/>
            <a:ext cx="5616623" cy="48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45674" y="5753429"/>
            <a:ext cx="5224104" cy="307777"/>
          </a:xfrm>
          <a:prstGeom prst="rect">
            <a:avLst/>
          </a:prstGeom>
          <a:solidFill>
            <a:srgbClr val="AEBE7C"/>
          </a:solidFill>
          <a:ln>
            <a:solidFill>
              <a:srgbClr val="AEBE7C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«Иван Грозный и его сын Иван 16 ноября 1581 года</a:t>
            </a:r>
            <a:r>
              <a:rPr lang="ru-RU" sz="1400" dirty="0" smtClean="0">
                <a:solidFill>
                  <a:schemeClr val="bg1"/>
                </a:solidFill>
              </a:rPr>
              <a:t>»  1885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77\Репиннн\parlame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-6772"/>
            <a:ext cx="8796307" cy="41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451" y="4149080"/>
            <a:ext cx="8796307" cy="323165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«Торжественное заседание Государственного Совета 7 мая 1901 года в честь столетнего юбилея»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450" y="4472245"/>
            <a:ext cx="8711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Правительственный заказ на эту огромную картину Репин принял в апреле 1901 года с условием, что каждый из сановников будет позировать ему </a:t>
            </a:r>
            <a:r>
              <a:rPr lang="ru-RU" dirty="0" smtClean="0"/>
              <a:t>персонально. Условия коротких </a:t>
            </a:r>
            <a:r>
              <a:rPr lang="ru-RU" dirty="0"/>
              <a:t>портретных сеансов при выполнении этюдов требовали </a:t>
            </a:r>
            <a:r>
              <a:rPr lang="ru-RU" dirty="0" smtClean="0"/>
              <a:t>от художника чрезвычайного внимания </a:t>
            </a:r>
            <a:r>
              <a:rPr lang="ru-RU" dirty="0"/>
              <a:t>- эти условия были почти </a:t>
            </a:r>
            <a:r>
              <a:rPr lang="ru-RU" dirty="0" smtClean="0"/>
              <a:t>экстремальными</a:t>
            </a:r>
            <a:r>
              <a:rPr lang="ru-RU" dirty="0"/>
              <a:t>. </a:t>
            </a:r>
            <a:r>
              <a:rPr lang="ru-RU" dirty="0" smtClean="0"/>
              <a:t>Именно </a:t>
            </a:r>
            <a:r>
              <a:rPr lang="ru-RU" dirty="0"/>
              <a:t>в подобных ситуациях Репин проявлял лучшие качества своего </a:t>
            </a:r>
            <a:r>
              <a:rPr lang="ru-RU" dirty="0" smtClean="0"/>
              <a:t>таланта. </a:t>
            </a:r>
            <a:r>
              <a:rPr lang="ru-RU" dirty="0"/>
              <a:t>Выполнение проекта потребовало от Репина неимоверного напряжения </a:t>
            </a:r>
            <a:r>
              <a:rPr lang="ru-RU" dirty="0" smtClean="0"/>
              <a:t>сил. Помощниками </a:t>
            </a:r>
            <a:r>
              <a:rPr lang="ru-RU" dirty="0"/>
              <a:t>в работе над этой картиной стали ученики –Кустодиев и Куликов.</a:t>
            </a:r>
            <a:r>
              <a:rPr lang="ru-RU" dirty="0" smtClean="0"/>
              <a:t> Работа </a:t>
            </a:r>
            <a:r>
              <a:rPr lang="ru-RU" dirty="0"/>
              <a:t>была закончена в 1903 году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77\Репиннн\parlame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-6772"/>
            <a:ext cx="8796307" cy="41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451" y="4149080"/>
            <a:ext cx="8796307" cy="323165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«Торжественное заседание Государственного Совета 7 мая 1901 года в честь столетнего юбилея»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108" y="4581128"/>
            <a:ext cx="87262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/>
              <a:t>Репин разместил на огромном полотне 60 фигур. </a:t>
            </a:r>
            <a:r>
              <a:rPr lang="ru-RU" sz="1900" dirty="0" smtClean="0"/>
              <a:t>И </a:t>
            </a:r>
            <a:r>
              <a:rPr lang="ru-RU" sz="1900" dirty="0"/>
              <a:t>сумел оказать каждому персонажу должное внимание: все они хорошо узнаваемы, при этом никому, даже императору Николаю II, председательствующему на Совете, </a:t>
            </a:r>
            <a:r>
              <a:rPr lang="ru-RU" sz="1900" dirty="0" smtClean="0"/>
              <a:t>не </a:t>
            </a:r>
            <a:r>
              <a:rPr lang="ru-RU" sz="1900" dirty="0"/>
              <a:t>отдано явного предпочтения</a:t>
            </a:r>
            <a:r>
              <a:rPr lang="ru-RU" sz="1900" dirty="0" smtClean="0"/>
              <a:t>. Большинство </a:t>
            </a:r>
            <a:r>
              <a:rPr lang="ru-RU" sz="1900" dirty="0"/>
              <a:t>персонажей по-деловому сосредоточены, в </a:t>
            </a:r>
            <a:r>
              <a:rPr lang="ru-RU" sz="1900" dirty="0" smtClean="0"/>
              <a:t>характере  </a:t>
            </a:r>
            <a:r>
              <a:rPr lang="ru-RU" sz="1900" dirty="0"/>
              <a:t>жестов и мимике каждого </a:t>
            </a:r>
            <a:endParaRPr lang="ru-RU" sz="1900" dirty="0" smtClean="0"/>
          </a:p>
          <a:p>
            <a:pPr algn="ctr"/>
            <a:r>
              <a:rPr lang="ru-RU" sz="1900" dirty="0" smtClean="0"/>
              <a:t>видна </a:t>
            </a:r>
            <a:r>
              <a:rPr lang="ru-RU" sz="1900" dirty="0"/>
              <a:t>ярко выраженная индивидуальность.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9352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77\Репиннн\parlame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-6772"/>
            <a:ext cx="8796307" cy="41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451" y="4149080"/>
            <a:ext cx="8796307" cy="323165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«Торжественное заседание Государственного Совета 7 мая 1901 года в честь столетнего юбилея»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485" y="4472245"/>
            <a:ext cx="872623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Живописная гамма </a:t>
            </a:r>
            <a:r>
              <a:rPr lang="ru-RU" sz="2000" dirty="0"/>
              <a:t>полотна очень богата, </a:t>
            </a:r>
            <a:r>
              <a:rPr lang="ru-RU" sz="2000" dirty="0" smtClean="0"/>
              <a:t> замечательно </a:t>
            </a:r>
            <a:r>
              <a:rPr lang="ru-RU" sz="2000" dirty="0"/>
              <a:t>передает парадную обстановку и торжественность зала Мариинского дворца </a:t>
            </a:r>
            <a:r>
              <a:rPr lang="ru-RU" sz="2000" dirty="0" smtClean="0"/>
              <a:t>с </a:t>
            </a:r>
            <a:r>
              <a:rPr lang="ru-RU" sz="2000" dirty="0"/>
              <a:t>дорогой </a:t>
            </a:r>
            <a:r>
              <a:rPr lang="ru-RU" sz="2000" dirty="0" smtClean="0"/>
              <a:t>мебелью, </a:t>
            </a:r>
            <a:r>
              <a:rPr lang="ru-RU" sz="2000" dirty="0"/>
              <a:t>сукном на столах, с праздничными мундирами чиновников, расшитыми </a:t>
            </a:r>
            <a:r>
              <a:rPr lang="ru-RU" sz="2000" dirty="0" smtClean="0"/>
              <a:t>золотом.  Поскольку </a:t>
            </a:r>
            <a:r>
              <a:rPr lang="ru-RU" sz="2000" dirty="0"/>
              <a:t>зал имел круглую форму, для создания иллюзии реального </a:t>
            </a:r>
            <a:r>
              <a:rPr lang="ru-RU" sz="2000" dirty="0" smtClean="0"/>
              <a:t>изображения, использовалось </a:t>
            </a:r>
            <a:r>
              <a:rPr lang="ru-RU" sz="2000" dirty="0"/>
              <a:t>построение </a:t>
            </a:r>
            <a:r>
              <a:rPr lang="ru-RU" sz="2000" dirty="0" smtClean="0"/>
              <a:t>с </a:t>
            </a:r>
            <a:r>
              <a:rPr lang="ru-RU" sz="2000" dirty="0"/>
              <a:t>разных </a:t>
            </a:r>
            <a:r>
              <a:rPr lang="ru-RU" sz="2000" dirty="0" smtClean="0"/>
              <a:t>точек. Репин </a:t>
            </a:r>
            <a:r>
              <a:rPr lang="ru-RU" sz="2000" dirty="0"/>
              <a:t>блестяще справился со сложной задачей и изображение получилось очень </a:t>
            </a:r>
            <a:r>
              <a:rPr lang="ru-RU" sz="2000" dirty="0" smtClean="0"/>
              <a:t>гармоничным.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9353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 Вступление</a:t>
            </a:r>
          </a:p>
          <a:p>
            <a:pPr marL="0" indent="0">
              <a:buNone/>
            </a:pPr>
            <a:r>
              <a:rPr lang="ru-RU" dirty="0"/>
              <a:t>2 Основная часть</a:t>
            </a:r>
          </a:p>
          <a:p>
            <a:pPr marL="0" indent="0">
              <a:buNone/>
            </a:pPr>
            <a:r>
              <a:rPr lang="ru-RU" dirty="0"/>
              <a:t>3 Заключение</a:t>
            </a:r>
          </a:p>
          <a:p>
            <a:pPr marL="0" indent="0">
              <a:buNone/>
            </a:pPr>
            <a:r>
              <a:rPr lang="ru-RU" dirty="0"/>
              <a:t>4 Список литературы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44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77\Репиннн\lev-tolsto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6439"/>
            <a:ext cx="4115139" cy="58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7996" y="6057817"/>
            <a:ext cx="3257110" cy="307777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Портрет писателя Л.Н</a:t>
            </a:r>
            <a:r>
              <a:rPr lang="ru-RU" sz="1400" dirty="0" smtClean="0">
                <a:solidFill>
                  <a:schemeClr val="bg1"/>
                </a:solidFill>
              </a:rPr>
              <a:t>. Толстого</a:t>
            </a:r>
            <a:r>
              <a:rPr lang="ru-RU" sz="1400" dirty="0">
                <a:solidFill>
                  <a:schemeClr val="bg1"/>
                </a:solidFill>
              </a:rPr>
              <a:t>. 1887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19302"/>
            <a:ext cx="36078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Портрет Толстого написан </a:t>
            </a:r>
            <a:r>
              <a:rPr lang="ru-RU" sz="2000" dirty="0" smtClean="0"/>
              <a:t>в </a:t>
            </a:r>
            <a:r>
              <a:rPr lang="ru-RU" sz="2000" dirty="0"/>
              <a:t>Ясной Поляне в августе 1887 </a:t>
            </a:r>
            <a:r>
              <a:rPr lang="ru-RU" sz="2000" dirty="0" smtClean="0"/>
              <a:t>года по </a:t>
            </a:r>
            <a:r>
              <a:rPr lang="ru-RU" sz="2000" dirty="0"/>
              <a:t>обыкновению быстро, в три сеанса</a:t>
            </a:r>
            <a:r>
              <a:rPr lang="ru-RU" sz="2000" dirty="0" smtClean="0"/>
              <a:t>. </a:t>
            </a:r>
            <a:r>
              <a:rPr lang="ru-RU" sz="2000" dirty="0"/>
              <a:t>Преклоняясь перед гением великого </a:t>
            </a:r>
            <a:r>
              <a:rPr lang="ru-RU" sz="2000" dirty="0" smtClean="0"/>
              <a:t>писателя, Репин </a:t>
            </a:r>
            <a:r>
              <a:rPr lang="ru-RU" sz="2000" dirty="0"/>
              <a:t>в то же время расходился с ним по многим </a:t>
            </a:r>
            <a:r>
              <a:rPr lang="ru-RU" sz="2000" dirty="0" smtClean="0"/>
              <a:t>убеждениям. Несмотря </a:t>
            </a:r>
            <a:r>
              <a:rPr lang="ru-RU" sz="2000" dirty="0"/>
              <a:t>на это, писателя и художника связывала на протяжении долгих лет теплая дружба. </a:t>
            </a:r>
          </a:p>
        </p:txBody>
      </p:sp>
    </p:spTree>
    <p:extLst>
      <p:ext uri="{BB962C8B-B14F-4D97-AF65-F5344CB8AC3E}">
        <p14:creationId xmlns:p14="http://schemas.microsoft.com/office/powerpoint/2010/main" val="323132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77\Репиннн\lev-tolsto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6439"/>
            <a:ext cx="4115139" cy="58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7996" y="6057817"/>
            <a:ext cx="3257110" cy="307777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Портрет писателя Л.Н</a:t>
            </a:r>
            <a:r>
              <a:rPr lang="ru-RU" sz="1400" dirty="0" smtClean="0">
                <a:solidFill>
                  <a:schemeClr val="bg1"/>
                </a:solidFill>
              </a:rPr>
              <a:t>. Толстого</a:t>
            </a:r>
            <a:r>
              <a:rPr lang="ru-RU" sz="1400" dirty="0">
                <a:solidFill>
                  <a:schemeClr val="bg1"/>
                </a:solidFill>
              </a:rPr>
              <a:t>. 1887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386" y="572971"/>
            <a:ext cx="39604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Этот </a:t>
            </a:r>
            <a:r>
              <a:rPr lang="ru-RU" dirty="0"/>
              <a:t>портрет действительно может рассказать больше, чем долгие словесные описания. Так изобразить Репин мог только человека, которого </a:t>
            </a:r>
            <a:r>
              <a:rPr lang="ru-RU" dirty="0" smtClean="0"/>
              <a:t>глубоко ценил и уважал. </a:t>
            </a:r>
            <a:r>
              <a:rPr lang="ru-RU" dirty="0"/>
              <a:t>Репину в полной мере удалось показать величие писателя. Писатель изображен сидящим в несколько необычном кресле. В одной его руке – небольшая книжка</a:t>
            </a:r>
            <a:r>
              <a:rPr lang="ru-RU" dirty="0" smtClean="0"/>
              <a:t>,  другая рука </a:t>
            </a:r>
            <a:r>
              <a:rPr lang="ru-RU" dirty="0"/>
              <a:t>– удобно лежит на ручке кресла. Писатель показан в секунду тревожной задумчивости – вероятно, оторвавшись от прочитанного, он обдумывает какую-то мысль. </a:t>
            </a:r>
            <a:r>
              <a:rPr lang="ru-RU" dirty="0" smtClean="0"/>
              <a:t>В глазах </a:t>
            </a:r>
            <a:r>
              <a:rPr lang="ru-RU" dirty="0"/>
              <a:t>писателя – мудрость и </a:t>
            </a:r>
            <a:r>
              <a:rPr lang="ru-RU" dirty="0" smtClean="0"/>
              <a:t>проницательность.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26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77\Репиннн\tretyakov-p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491"/>
            <a:ext cx="4464496" cy="5851241"/>
          </a:xfrm>
          <a:prstGeom prst="round2DiagRect">
            <a:avLst>
              <a:gd name="adj1" fmla="val 1497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186040"/>
            <a:ext cx="3312368" cy="338554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 Портрет Павла Третьякова. 1883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16798" y="345261"/>
            <a:ext cx="3803674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/>
              <a:t>Среди целого ряда портретов </a:t>
            </a:r>
            <a:r>
              <a:rPr lang="ru-RU" sz="1900" dirty="0" smtClean="0"/>
              <a:t>один </a:t>
            </a:r>
            <a:r>
              <a:rPr lang="ru-RU" sz="1900" dirty="0"/>
              <a:t>из самых замечательных – портрет </a:t>
            </a:r>
            <a:r>
              <a:rPr lang="ru-RU" sz="1900" dirty="0" smtClean="0"/>
              <a:t> </a:t>
            </a:r>
            <a:r>
              <a:rPr lang="ru-RU" sz="1900" dirty="0"/>
              <a:t>Третьякова, основоположника галереи живописи русских художников, ставшей впоследствии настоящей национальной сокровищницей</a:t>
            </a:r>
            <a:r>
              <a:rPr lang="ru-RU" sz="1900" dirty="0" smtClean="0"/>
              <a:t>.</a:t>
            </a:r>
            <a:r>
              <a:rPr lang="ru-RU" sz="1900" dirty="0"/>
              <a:t> </a:t>
            </a:r>
            <a:endParaRPr lang="ru-RU" sz="1900" dirty="0" smtClean="0"/>
          </a:p>
          <a:p>
            <a:pPr algn="ctr"/>
            <a:r>
              <a:rPr lang="ru-RU" sz="1900" dirty="0" smtClean="0"/>
              <a:t>Третьяков</a:t>
            </a:r>
            <a:r>
              <a:rPr lang="ru-RU" sz="1900" dirty="0"/>
              <a:t>, глубоко </a:t>
            </a:r>
            <a:r>
              <a:rPr lang="ru-RU" sz="1900" dirty="0" smtClean="0"/>
              <a:t>ценивший </a:t>
            </a:r>
            <a:r>
              <a:rPr lang="ru-RU" sz="1900" dirty="0"/>
              <a:t>творчество Репина, приобрел многие из его картин. Репин, в свою очередь, глубоко </a:t>
            </a:r>
            <a:r>
              <a:rPr lang="ru-RU" sz="1900" dirty="0" smtClean="0"/>
              <a:t>уважал </a:t>
            </a:r>
            <a:r>
              <a:rPr lang="ru-RU" sz="1900" dirty="0"/>
              <a:t>подвижническую деятельность собирателя. Переписка коллекционера картин и художника, </a:t>
            </a:r>
            <a:r>
              <a:rPr lang="ru-RU" sz="1900" dirty="0" smtClean="0"/>
              <a:t>продолжалась </a:t>
            </a:r>
            <a:r>
              <a:rPr lang="ru-RU" sz="1900" dirty="0"/>
              <a:t>двадцать пять лет, что доказывает их взаимную привязанность </a:t>
            </a:r>
            <a:r>
              <a:rPr lang="ru-RU" sz="1900" dirty="0" smtClean="0"/>
              <a:t>друг </a:t>
            </a:r>
            <a:r>
              <a:rPr lang="ru-RU" sz="1900" dirty="0"/>
              <a:t>в друге.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19168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77\Репиннн\tretyakov-p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491"/>
            <a:ext cx="4464496" cy="5851241"/>
          </a:xfrm>
          <a:prstGeom prst="round2DiagRect">
            <a:avLst>
              <a:gd name="adj1" fmla="val 1497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335374"/>
            <a:ext cx="38259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/>
              <a:t>Портрет не выделяется темпераментностью кисти и живостью колорита. </a:t>
            </a:r>
            <a:endParaRPr lang="ru-RU" sz="1900" dirty="0" smtClean="0"/>
          </a:p>
          <a:p>
            <a:pPr algn="ctr"/>
            <a:r>
              <a:rPr lang="ru-RU" sz="1900" dirty="0" smtClean="0"/>
              <a:t>Репин понимал, </a:t>
            </a:r>
            <a:r>
              <a:rPr lang="ru-RU" sz="1900" dirty="0"/>
              <a:t>что сдержанность и скромность </a:t>
            </a:r>
            <a:r>
              <a:rPr lang="ru-RU" sz="1900" dirty="0" smtClean="0"/>
              <a:t>Третьякова </a:t>
            </a:r>
            <a:r>
              <a:rPr lang="ru-RU" sz="1900" dirty="0"/>
              <a:t>мало гармонировала бы с более </a:t>
            </a:r>
            <a:r>
              <a:rPr lang="ru-RU" sz="1900" dirty="0" smtClean="0"/>
              <a:t>яркими </a:t>
            </a:r>
            <a:r>
              <a:rPr lang="ru-RU" sz="1900" dirty="0"/>
              <a:t>красками. 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Третьяков показан на фоне своей любимой галереи. </a:t>
            </a:r>
            <a:r>
              <a:rPr lang="ru-RU" sz="1900" dirty="0" smtClean="0"/>
              <a:t>Он сидит</a:t>
            </a:r>
            <a:r>
              <a:rPr lang="ru-RU" sz="1900" dirty="0"/>
              <a:t>, осторожно облокотившись на мягкую спинку стула</a:t>
            </a:r>
            <a:r>
              <a:rPr lang="ru-RU" sz="1900" dirty="0" smtClean="0"/>
              <a:t>. Задумчив</a:t>
            </a:r>
            <a:r>
              <a:rPr lang="ru-RU" sz="1900" dirty="0"/>
              <a:t>, </a:t>
            </a:r>
            <a:r>
              <a:rPr lang="ru-RU" sz="1900" dirty="0" smtClean="0"/>
              <a:t>спокоен. Еще </a:t>
            </a:r>
            <a:r>
              <a:rPr lang="ru-RU" sz="1900" dirty="0"/>
              <a:t>молодое лицо </a:t>
            </a:r>
            <a:r>
              <a:rPr lang="ru-RU" sz="1900" dirty="0" smtClean="0"/>
              <a:t>с правильными и строгими чертами выражает </a:t>
            </a:r>
            <a:r>
              <a:rPr lang="ru-RU" sz="1900" dirty="0"/>
              <a:t>собранность, организованность. </a:t>
            </a:r>
            <a:r>
              <a:rPr lang="ru-RU" sz="1900" dirty="0" smtClean="0"/>
              <a:t>Современники </a:t>
            </a:r>
            <a:r>
              <a:rPr lang="ru-RU" sz="1900" dirty="0"/>
              <a:t>считали портрет очень удачным и находили не только внешнее, но и глубокое внутреннее сходство.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795123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777\Репиннн\041a256a1d15fba1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113"/>
            <a:ext cx="4176464" cy="59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6370" y="6078211"/>
            <a:ext cx="1496435" cy="369332"/>
          </a:xfrm>
          <a:prstGeom prst="rect">
            <a:avLst/>
          </a:prstGeom>
          <a:solidFill>
            <a:srgbClr val="AEBE7C"/>
          </a:solidFill>
          <a:ln>
            <a:solidFill>
              <a:srgbClr val="AEBE7C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Садко 1876г.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3004" y="980728"/>
            <a:ext cx="3528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Картина «Садко» была написана </a:t>
            </a:r>
            <a:r>
              <a:rPr lang="ru-RU" dirty="0" smtClean="0"/>
              <a:t>в Париже.</a:t>
            </a:r>
            <a:r>
              <a:rPr lang="ru-RU" dirty="0"/>
              <a:t> Чтобы убедительнее показать причудливую, фантастическую морскую жизнь, в процессе работы над картиной Репин посещает недавно открытый морской аквариум в Берлине.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Во Франции картина успеха не имела, однако получила горячее признание на </a:t>
            </a:r>
            <a:r>
              <a:rPr lang="ru-RU" dirty="0" smtClean="0"/>
              <a:t>родине. Она </a:t>
            </a:r>
            <a:r>
              <a:rPr lang="ru-RU" dirty="0"/>
              <a:t>была приобретена будущим императором Александром III, а Репин получил звание академика Императорской академии художеств.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048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777\Репиннн\041a256a1d15fba1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113"/>
            <a:ext cx="4176464" cy="59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024" y="33265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Купец Садко. </a:t>
            </a:r>
            <a:r>
              <a:rPr lang="ru-RU" dirty="0"/>
              <a:t>Волею судьбы он очутился в подводном царстве, в гостях у морского царя. Царь, очарованный музыкой </a:t>
            </a:r>
            <a:r>
              <a:rPr lang="ru-RU" dirty="0" smtClean="0"/>
              <a:t>великолепной игры </a:t>
            </a:r>
            <a:r>
              <a:rPr lang="ru-RU" dirty="0"/>
              <a:t>Садко на гуслях, потребовал, чтобы купец выбрал себе в жены одну из морских девиц, дочерей царя.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полотне изображен момент, когда невесты появляются из таинственной </a:t>
            </a:r>
            <a:r>
              <a:rPr lang="ru-RU" dirty="0" smtClean="0"/>
              <a:t>морской </a:t>
            </a:r>
            <a:r>
              <a:rPr lang="ru-RU" dirty="0"/>
              <a:t>пучины и </a:t>
            </a:r>
            <a:r>
              <a:rPr lang="ru-RU" dirty="0" smtClean="0"/>
              <a:t>неторопливо </a:t>
            </a:r>
            <a:r>
              <a:rPr lang="ru-RU" dirty="0"/>
              <a:t>шествуют мимо Садко, нарядно и богато </a:t>
            </a:r>
            <a:r>
              <a:rPr lang="ru-RU" dirty="0" smtClean="0"/>
              <a:t>разодетые в </a:t>
            </a:r>
            <a:r>
              <a:rPr lang="ru-RU" dirty="0"/>
              <a:t>национальных костюмах разных стран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Репин </a:t>
            </a:r>
            <a:r>
              <a:rPr lang="ru-RU" dirty="0"/>
              <a:t>использует в картине богатейшую палитру красок: от светло-оливкового до насыщенного зеленого. </a:t>
            </a:r>
            <a:r>
              <a:rPr lang="ru-RU" dirty="0" smtClean="0"/>
              <a:t>Рисует </a:t>
            </a:r>
            <a:r>
              <a:rPr lang="ru-RU" dirty="0"/>
              <a:t>героев в окружении фантастических рыб, мерцающих своей чешуей, пестрых морских звезд и красноватых гребешков кораллов.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57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130913"/>
            <a:ext cx="38356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cs typeface="Arial" pitchFamily="34" charset="0"/>
            </a:endParaRPr>
          </a:p>
          <a:p>
            <a:pPr algn="ctr"/>
            <a:r>
              <a:rPr lang="ru-RU" sz="2200" dirty="0">
                <a:cs typeface="Arial" pitchFamily="34" charset="0"/>
              </a:rPr>
              <a:t>Он был удивительно подвижный, энергичный, эмоциональный, на первый </a:t>
            </a:r>
            <a:r>
              <a:rPr lang="ru-RU" sz="2200" dirty="0" smtClean="0">
                <a:cs typeface="Arial" pitchFamily="34" charset="0"/>
              </a:rPr>
              <a:t>взгляд  казался </a:t>
            </a:r>
            <a:r>
              <a:rPr lang="ru-RU" sz="2200" dirty="0">
                <a:cs typeface="Arial" pitchFamily="34" charset="0"/>
              </a:rPr>
              <a:t>не </a:t>
            </a:r>
            <a:r>
              <a:rPr lang="ru-RU" sz="2200" dirty="0" smtClean="0">
                <a:cs typeface="Arial" pitchFamily="34" charset="0"/>
              </a:rPr>
              <a:t>совсем  естественным. Совершенно детская восторженность вызывала сомнения в его искренности. Но после более близкого знакомства эти сомнения исчезали.</a:t>
            </a:r>
            <a:endParaRPr lang="ru-RU" sz="2200" dirty="0">
              <a:cs typeface="Arial" pitchFamily="34" charset="0"/>
            </a:endParaRPr>
          </a:p>
        </p:txBody>
      </p:sp>
      <p:pic>
        <p:nvPicPr>
          <p:cNvPr id="4098" name="Picture 2" descr="D:\777\Репиннн\avtoportr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4208400" cy="5895516"/>
          </a:xfrm>
          <a:prstGeom prst="round2DiagRect">
            <a:avLst>
              <a:gd name="adj1" fmla="val 1491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4861" y="6156163"/>
            <a:ext cx="2161717" cy="338554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Автопортрет 1878 г.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963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916832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i="1" dirty="0" smtClean="0"/>
              <a:t>Выйдет </a:t>
            </a:r>
            <a:r>
              <a:rPr lang="ru-RU" i="1" dirty="0"/>
              <a:t>в курточке зеленой,</a:t>
            </a:r>
            <a:br>
              <a:rPr lang="ru-RU" i="1" dirty="0"/>
            </a:br>
            <a:r>
              <a:rPr lang="ru-RU" i="1" dirty="0"/>
              <a:t> Поглядит на водомет,</a:t>
            </a:r>
            <a:br>
              <a:rPr lang="ru-RU" i="1" dirty="0"/>
            </a:br>
            <a:r>
              <a:rPr lang="ru-RU" i="1" dirty="0"/>
              <a:t> Зачерпнет воды студеной</a:t>
            </a:r>
            <a:br>
              <a:rPr lang="ru-RU" i="1" dirty="0"/>
            </a:br>
            <a:r>
              <a:rPr lang="ru-RU" i="1" dirty="0"/>
              <a:t> И с улыбкою испьет.</a:t>
            </a:r>
            <a:br>
              <a:rPr lang="ru-RU" i="1" dirty="0"/>
            </a:br>
            <a:r>
              <a:rPr lang="ru-RU" i="1" dirty="0"/>
              <a:t> Светлый весь, глаза сияют,</a:t>
            </a:r>
            <a:br>
              <a:rPr lang="ru-RU" i="1" dirty="0"/>
            </a:br>
            <a:r>
              <a:rPr lang="ru-RU" i="1" dirty="0"/>
              <a:t> Голубую седину</a:t>
            </a:r>
            <a:br>
              <a:rPr lang="ru-RU" i="1" dirty="0"/>
            </a:br>
            <a:r>
              <a:rPr lang="ru-RU" i="1" dirty="0"/>
              <a:t> Ветер утренний ласкает,</a:t>
            </a:r>
            <a:br>
              <a:rPr lang="ru-RU" i="1" dirty="0"/>
            </a:br>
            <a:r>
              <a:rPr lang="ru-RU" i="1" dirty="0"/>
              <a:t> Будто легкую волну.</a:t>
            </a:r>
            <a:br>
              <a:rPr lang="ru-RU" i="1" dirty="0"/>
            </a:br>
            <a:r>
              <a:rPr lang="ru-RU" i="1" dirty="0"/>
              <a:t> Не устал он, не измаян,</a:t>
            </a:r>
            <a:br>
              <a:rPr lang="ru-RU" i="1" dirty="0"/>
            </a:br>
            <a:r>
              <a:rPr lang="ru-RU" i="1" dirty="0"/>
              <a:t> Полон силы и борьбы,</a:t>
            </a:r>
            <a:br>
              <a:rPr lang="ru-RU" i="1" dirty="0"/>
            </a:br>
            <a:r>
              <a:rPr lang="ru-RU" i="1" dirty="0"/>
              <a:t> Сада яркого хозяин,</a:t>
            </a:r>
            <a:br>
              <a:rPr lang="ru-RU" i="1" dirty="0"/>
            </a:br>
            <a:r>
              <a:rPr lang="ru-RU" i="1" dirty="0"/>
              <a:t> Богатырь своей судьбы...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9504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семидесятилетию Ильи </a:t>
            </a:r>
            <a:r>
              <a:rPr lang="ru-RU" dirty="0" smtClean="0"/>
              <a:t>Репина,</a:t>
            </a:r>
          </a:p>
          <a:p>
            <a:r>
              <a:rPr lang="ru-RU" dirty="0" smtClean="0"/>
              <a:t>Сергей </a:t>
            </a:r>
            <a:r>
              <a:rPr lang="ru-RU" dirty="0"/>
              <a:t>Городецкий написал своеобразный поэтический портрет </a:t>
            </a:r>
            <a:endParaRPr lang="ru-RU" dirty="0" smtClean="0"/>
          </a:p>
          <a:p>
            <a:r>
              <a:rPr lang="ru-RU" dirty="0" smtClean="0"/>
              <a:t>художника</a:t>
            </a:r>
            <a:r>
              <a:rPr lang="ru-RU" dirty="0"/>
              <a:t>:</a:t>
            </a:r>
          </a:p>
        </p:txBody>
      </p:sp>
      <p:pic>
        <p:nvPicPr>
          <p:cNvPr id="2050" name="Picture 2" descr="D:\777\Репиннн\pa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4978246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777\Репиннн\glrx-92111816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3" y="228397"/>
            <a:ext cx="8633623" cy="419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3622" y="5013176"/>
            <a:ext cx="8633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Илья </a:t>
            </a:r>
            <a:r>
              <a:rPr lang="ru-RU" sz="2000" dirty="0">
                <a:cs typeface="Arial" pitchFamily="34" charset="0"/>
              </a:rPr>
              <a:t>Репин был удивительным тружеником и оставил несколько десятков картин, сотни портретов, тысячи </a:t>
            </a:r>
            <a:r>
              <a:rPr lang="ru-RU" sz="2000" dirty="0" smtClean="0">
                <a:cs typeface="Arial" pitchFamily="34" charset="0"/>
              </a:rPr>
              <a:t>рисунков. На </a:t>
            </a:r>
            <a:r>
              <a:rPr lang="ru-RU" sz="2000" dirty="0">
                <a:cs typeface="Arial" pitchFamily="34" charset="0"/>
              </a:rPr>
              <a:t>все претензии критиков Репин лишь разводил руками: "Что делать, может быть, судьи и правы, но от себя не уйдешь. Я люблю разнообразие</a:t>
            </a:r>
            <a:r>
              <a:rPr lang="ru-RU" sz="2000" dirty="0" smtClean="0">
                <a:cs typeface="Arial" pitchFamily="34" charset="0"/>
              </a:rPr>
              <a:t>".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7859" y="4490162"/>
            <a:ext cx="4764621" cy="338554"/>
          </a:xfrm>
          <a:prstGeom prst="rect">
            <a:avLst/>
          </a:prstGeom>
          <a:solidFill>
            <a:srgbClr val="AEBE7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Автопортрет с Натальей Борисовной Нордман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1595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Вывод: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7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+mj-lt"/>
              </a:rPr>
              <a:t>Цель и задачи работы</a:t>
            </a:r>
            <a:r>
              <a:rPr lang="en-US" sz="3200" b="1" dirty="0">
                <a:latin typeface="+mj-lt"/>
              </a:rPr>
              <a:t>.</a:t>
            </a:r>
            <a:endParaRPr lang="ru-RU" sz="3200" b="1" dirty="0">
              <a:latin typeface="+mj-lt"/>
            </a:endParaRPr>
          </a:p>
          <a:p>
            <a:endParaRPr lang="ru-RU" sz="3200" dirty="0" smtClean="0"/>
          </a:p>
          <a:p>
            <a:r>
              <a:rPr lang="ru-RU" sz="2800" dirty="0" smtClean="0"/>
              <a:t>Цель</a:t>
            </a:r>
            <a:r>
              <a:rPr lang="en-US" sz="2800" dirty="0"/>
              <a:t>:</a:t>
            </a:r>
            <a:r>
              <a:rPr lang="ru-RU" sz="2800" dirty="0"/>
              <a:t> изучить жизнь и творчество великого русского художника </a:t>
            </a:r>
            <a:r>
              <a:rPr lang="ru-RU" sz="2800" dirty="0" smtClean="0"/>
              <a:t>Ильи Ефимовича Репина.</a:t>
            </a:r>
          </a:p>
          <a:p>
            <a:endParaRPr lang="ru-RU" sz="2800" dirty="0"/>
          </a:p>
          <a:p>
            <a:r>
              <a:rPr lang="ru-RU" sz="2800" dirty="0" smtClean="0"/>
              <a:t>Задачи: </a:t>
            </a:r>
          </a:p>
          <a:p>
            <a:r>
              <a:rPr lang="ru-RU" sz="2800" dirty="0" smtClean="0"/>
              <a:t>1) Познакомиться </a:t>
            </a:r>
            <a:r>
              <a:rPr lang="ru-RU" sz="2800" dirty="0"/>
              <a:t>с </a:t>
            </a:r>
            <a:r>
              <a:rPr lang="ru-RU" sz="2800" dirty="0" smtClean="0"/>
              <a:t>жизнью </a:t>
            </a:r>
            <a:r>
              <a:rPr lang="ru-RU" sz="2800" dirty="0"/>
              <a:t>художника </a:t>
            </a:r>
          </a:p>
          <a:p>
            <a:r>
              <a:rPr lang="ru-RU" sz="2800" dirty="0" smtClean="0"/>
              <a:t>2) Рассмотреть </a:t>
            </a:r>
            <a:r>
              <a:rPr lang="ru-RU" sz="2800" dirty="0"/>
              <a:t>его картины и определить их </a:t>
            </a:r>
            <a:r>
              <a:rPr lang="ru-RU" sz="2800" dirty="0" smtClean="0"/>
              <a:t>особенности.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71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Список литературы: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329" y="1628800"/>
            <a:ext cx="324036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/>
              <a:t>ru.wikipedia.org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art-on-web.ru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/>
              <a:t>ilya-repim.ru</a:t>
            </a:r>
            <a:endParaRPr lang="ru-RU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</a:rPr>
              <a:t>gallerix.com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/>
              <a:t>detskiysad.ru</a:t>
            </a:r>
            <a:endParaRPr lang="ru-RU" sz="2800" dirty="0"/>
          </a:p>
          <a:p>
            <a:pPr marL="285750" indent="-285750">
              <a:buFont typeface="Wingdings" pitchFamily="2" charset="2"/>
              <a:buChar char="ü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638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28\Репиннн\0_6a776_8ebaa9f1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4464497" cy="5616624"/>
          </a:xfrm>
          <a:prstGeom prst="round2DiagRect">
            <a:avLst>
              <a:gd name="adj1" fmla="val 1277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002211"/>
            <a:ext cx="3922681" cy="44935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cs typeface="Arial" pitchFamily="34" charset="0"/>
              </a:rPr>
              <a:t>Родился в 1844 году </a:t>
            </a:r>
            <a:r>
              <a:rPr lang="ru-RU" sz="2200" dirty="0">
                <a:cs typeface="Arial" pitchFamily="34" charset="0"/>
              </a:rPr>
              <a:t>в маленьком украинском городке </a:t>
            </a:r>
            <a:r>
              <a:rPr lang="ru-RU" sz="2200" dirty="0" smtClean="0">
                <a:cs typeface="Arial" pitchFamily="34" charset="0"/>
              </a:rPr>
              <a:t>Чугуеве.</a:t>
            </a:r>
            <a:r>
              <a:rPr lang="ru-RU" sz="2200" dirty="0">
                <a:cs typeface="Arial" pitchFamily="34" charset="0"/>
              </a:rPr>
              <a:t> С родными местами связаны первые жизненные и художественные впечатления </a:t>
            </a:r>
            <a:r>
              <a:rPr lang="ru-RU" sz="2200" dirty="0" smtClean="0">
                <a:cs typeface="Arial" pitchFamily="34" charset="0"/>
              </a:rPr>
              <a:t>Репина. Здесь </a:t>
            </a:r>
            <a:r>
              <a:rPr lang="ru-RU" sz="2200" dirty="0">
                <a:cs typeface="Arial" pitchFamily="34" charset="0"/>
              </a:rPr>
              <a:t>же он получил и первые профессиональные навыки будущего </a:t>
            </a:r>
            <a:r>
              <a:rPr lang="ru-RU" sz="2200" dirty="0" smtClean="0">
                <a:cs typeface="Arial" pitchFamily="34" charset="0"/>
              </a:rPr>
              <a:t>живописца в</a:t>
            </a:r>
            <a:r>
              <a:rPr lang="ru-RU" sz="2200" dirty="0">
                <a:cs typeface="Arial" pitchFamily="34" charset="0"/>
              </a:rPr>
              <a:t> топографической </a:t>
            </a:r>
            <a:r>
              <a:rPr lang="ru-RU" sz="2200" dirty="0" smtClean="0">
                <a:cs typeface="Arial" pitchFamily="34" charset="0"/>
              </a:rPr>
              <a:t>школе. С </a:t>
            </a:r>
            <a:r>
              <a:rPr lang="ru-RU" sz="2200" dirty="0">
                <a:cs typeface="Arial" pitchFamily="34" charset="0"/>
              </a:rPr>
              <a:t>13 лет обучался живописи </a:t>
            </a:r>
            <a:r>
              <a:rPr lang="ru-RU" sz="2200" dirty="0" smtClean="0">
                <a:cs typeface="Arial" pitchFamily="34" charset="0"/>
              </a:rPr>
              <a:t>у </a:t>
            </a:r>
            <a:r>
              <a:rPr lang="ru-RU" sz="2200" dirty="0">
                <a:cs typeface="Arial" pitchFamily="34" charset="0"/>
              </a:rPr>
              <a:t>И. Бунакова</a:t>
            </a:r>
            <a:r>
              <a:rPr lang="ru-RU" sz="2200" dirty="0" smtClean="0">
                <a:cs typeface="Arial" pitchFamily="34" charset="0"/>
              </a:rPr>
              <a:t>.</a:t>
            </a:r>
            <a:r>
              <a:rPr lang="ru-RU" sz="2200" dirty="0"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979750"/>
            <a:ext cx="2055207" cy="338554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Автопортрет 1887 г.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93078"/>
            <a:ext cx="37444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cs typeface="Arial" pitchFamily="34" charset="0"/>
              </a:rPr>
              <a:t>Заветная мечта молодого Репина — учиться в Академии </a:t>
            </a:r>
            <a:r>
              <a:rPr lang="ru-RU" sz="2000" dirty="0" smtClean="0">
                <a:cs typeface="Arial" pitchFamily="34" charset="0"/>
              </a:rPr>
              <a:t>художеств </a:t>
            </a:r>
            <a:r>
              <a:rPr lang="ru-RU" sz="2000" dirty="0">
                <a:cs typeface="Arial" pitchFamily="34" charset="0"/>
              </a:rPr>
              <a:t>в Петербурге. Но денег на поездку не было. Тогда юноша взялся за роспись одной из церквей в окрестностях Чугуева и таким образом заработал необходимые ему для поездки в столицу деньги. </a:t>
            </a:r>
            <a:endParaRPr lang="ru-RU" sz="2000" dirty="0" smtClean="0">
              <a:cs typeface="Arial" pitchFamily="34" charset="0"/>
            </a:endParaRPr>
          </a:p>
          <a:p>
            <a:pPr algn="ctr"/>
            <a:r>
              <a:rPr lang="ru-RU" sz="2000" dirty="0" smtClean="0">
                <a:cs typeface="Arial" pitchFamily="34" charset="0"/>
              </a:rPr>
              <a:t>В</a:t>
            </a:r>
            <a:r>
              <a:rPr lang="ru-RU" sz="2000" dirty="0">
                <a:cs typeface="Arial" pitchFamily="34" charset="0"/>
              </a:rPr>
              <a:t> </a:t>
            </a:r>
            <a:r>
              <a:rPr lang="ru-RU" sz="2000" dirty="0" smtClean="0">
                <a:cs typeface="Arial" pitchFamily="34" charset="0"/>
              </a:rPr>
              <a:t>19 лет</a:t>
            </a:r>
            <a:r>
              <a:rPr lang="ru-RU" sz="2000" dirty="0">
                <a:cs typeface="Arial" pitchFamily="34" charset="0"/>
              </a:rPr>
              <a:t> поступил в Академию </a:t>
            </a:r>
            <a:r>
              <a:rPr lang="ru-RU" sz="2000" dirty="0" smtClean="0">
                <a:cs typeface="Arial" pitchFamily="34" charset="0"/>
              </a:rPr>
              <a:t>художеств.</a:t>
            </a:r>
            <a:endParaRPr lang="ru-RU" sz="2000" dirty="0">
              <a:cs typeface="Arial" pitchFamily="34" charset="0"/>
            </a:endParaRPr>
          </a:p>
          <a:p>
            <a:endParaRPr lang="ru-RU" sz="2000" dirty="0"/>
          </a:p>
        </p:txBody>
      </p:sp>
      <p:pic>
        <p:nvPicPr>
          <p:cNvPr id="3074" name="Picture 2" descr="D:\777\Репиннн\re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7820"/>
            <a:ext cx="4176464" cy="6120680"/>
          </a:xfrm>
          <a:prstGeom prst="roundRect">
            <a:avLst>
              <a:gd name="adj" fmla="val 177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6296273"/>
            <a:ext cx="3124253" cy="276999"/>
          </a:xfrm>
          <a:prstGeom prst="rect">
            <a:avLst/>
          </a:prstGeom>
          <a:solidFill>
            <a:srgbClr val="AEBE7C"/>
          </a:solidFill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Василий Поленов (Портрет  Ильи Репина)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0" y="-18626"/>
            <a:ext cx="5894696" cy="311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7465" y="2708932"/>
            <a:ext cx="2510319" cy="307777"/>
          </a:xfrm>
          <a:prstGeom prst="rect">
            <a:avLst/>
          </a:prstGeom>
          <a:solidFill>
            <a:srgbClr val="AEBE7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Приготовление к экзамену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777\Репиннн\Портрет матери художника Т. С. Репин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34" y="-48962"/>
            <a:ext cx="3365826" cy="3248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777\Репиннн\брат В.Е. Репи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36" y="2928889"/>
            <a:ext cx="3122515" cy="3961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9709" y="6498532"/>
            <a:ext cx="1512168" cy="307777"/>
          </a:xfrm>
          <a:prstGeom prst="rect">
            <a:avLst/>
          </a:prstGeom>
          <a:solidFill>
            <a:srgbClr val="AEBE7C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Брат </a:t>
            </a:r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В.Е. </a:t>
            </a:r>
            <a:r>
              <a:rPr lang="ru-RU" sz="1400" dirty="0" smtClean="0">
                <a:solidFill>
                  <a:schemeClr val="bg1"/>
                </a:solidFill>
                <a:cs typeface="Arial" pitchFamily="34" charset="0"/>
              </a:rPr>
              <a:t>Репин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777\Репиннн\Шевцова буд, же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90" y="3036750"/>
            <a:ext cx="2998230" cy="382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4425" y="6463806"/>
            <a:ext cx="2013999" cy="307777"/>
          </a:xfrm>
          <a:prstGeom prst="rect">
            <a:avLst/>
          </a:prstGeom>
          <a:solidFill>
            <a:srgbClr val="AEBE7C"/>
          </a:solidFill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Портрет </a:t>
            </a:r>
            <a:r>
              <a:rPr lang="ru-RU" sz="1400" i="1" dirty="0" smtClean="0">
                <a:solidFill>
                  <a:schemeClr val="bg1"/>
                </a:solidFill>
              </a:rPr>
              <a:t>В. Шевцовой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1" y="44624"/>
            <a:ext cx="1584176" cy="307777"/>
          </a:xfrm>
          <a:prstGeom prst="rect">
            <a:avLst/>
          </a:prstGeom>
          <a:solidFill>
            <a:srgbClr val="AEBE7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Мать </a:t>
            </a:r>
            <a:r>
              <a:rPr lang="ru-RU" sz="1400" dirty="0">
                <a:solidFill>
                  <a:schemeClr val="bg1"/>
                </a:solidFill>
              </a:rPr>
              <a:t>Т. С. </a:t>
            </a:r>
            <a:r>
              <a:rPr lang="ru-RU" sz="1400" dirty="0" smtClean="0">
                <a:solidFill>
                  <a:schemeClr val="bg1"/>
                </a:solidFill>
              </a:rPr>
              <a:t>Репина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016709"/>
            <a:ext cx="3456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latin typeface="Arial" pitchFamily="34" charset="0"/>
                <a:cs typeface="Arial" pitchFamily="34" charset="0"/>
              </a:rPr>
              <a:t>В 1860-е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гг. Илья Ефимович помимо академических заданий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на исторические и мифологические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темы, с успехом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пробует свои силы в незамысловатых «домашних»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жанрах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 («Приготовление к экзамену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»). Пишет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лиричные довольно удачные портреты близких ему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людей. Во всех этих ранних произведениях  художника обозначились  общие черты, общая сфера жизненных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1412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77\Репиннн\Воскрешение дочери Иаи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63" y="124183"/>
            <a:ext cx="8764163" cy="3952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009" y="4365104"/>
            <a:ext cx="87462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В год </a:t>
            </a:r>
            <a:r>
              <a:rPr lang="ru-RU" sz="2000" dirty="0">
                <a:cs typeface="Arial" pitchFamily="34" charset="0"/>
              </a:rPr>
              <a:t>окончания Академии Репин пишет конкурсную программу </a:t>
            </a:r>
            <a:r>
              <a:rPr lang="ru-RU" sz="2000" dirty="0" smtClean="0">
                <a:cs typeface="Arial" pitchFamily="34" charset="0"/>
              </a:rPr>
              <a:t>на </a:t>
            </a:r>
            <a:r>
              <a:rPr lang="ru-RU" sz="2000" dirty="0">
                <a:cs typeface="Arial" pitchFamily="34" charset="0"/>
              </a:rPr>
              <a:t>евангельский </a:t>
            </a:r>
            <a:r>
              <a:rPr lang="ru-RU" sz="2000" dirty="0" smtClean="0">
                <a:cs typeface="Arial" pitchFamily="34" charset="0"/>
              </a:rPr>
              <a:t>сюжет </a:t>
            </a:r>
            <a:r>
              <a:rPr lang="ru-RU" sz="2000" b="1" dirty="0" smtClean="0">
                <a:cs typeface="Arial" pitchFamily="34" charset="0"/>
              </a:rPr>
              <a:t>«</a:t>
            </a:r>
            <a:r>
              <a:rPr lang="ru-RU" sz="2000" b="1" dirty="0">
                <a:cs typeface="Arial" pitchFamily="34" charset="0"/>
              </a:rPr>
              <a:t>Воскрешение дочери Иаира» (1871</a:t>
            </a:r>
            <a:r>
              <a:rPr lang="ru-RU" sz="2000" b="1" dirty="0" smtClean="0">
                <a:cs typeface="Arial" pitchFamily="34" charset="0"/>
              </a:rPr>
              <a:t>)</a:t>
            </a:r>
            <a:r>
              <a:rPr lang="ru-RU" sz="2000" dirty="0" smtClean="0">
                <a:cs typeface="Arial" pitchFamily="34" charset="0"/>
              </a:rPr>
              <a:t>. Создавая </a:t>
            </a:r>
            <a:r>
              <a:rPr lang="ru-RU" sz="2000" dirty="0">
                <a:cs typeface="Arial" pitchFamily="34" charset="0"/>
              </a:rPr>
              <a:t>это монументальное полотно, Репин все время сверялся с академическими требованиями, но шел дальше их</a:t>
            </a:r>
            <a:r>
              <a:rPr lang="ru-RU" sz="2000" dirty="0" smtClean="0">
                <a:cs typeface="Arial" pitchFamily="34" charset="0"/>
              </a:rPr>
              <a:t>. Знаменитая </a:t>
            </a:r>
            <a:r>
              <a:rPr lang="ru-RU" sz="2000" dirty="0">
                <a:cs typeface="Arial" pitchFamily="34" charset="0"/>
              </a:rPr>
              <a:t>картина </a:t>
            </a:r>
            <a:r>
              <a:rPr lang="ru-RU" sz="2000" b="1" dirty="0">
                <a:cs typeface="Arial" pitchFamily="34" charset="0"/>
              </a:rPr>
              <a:t>«Явление Христа народу» </a:t>
            </a:r>
            <a:r>
              <a:rPr lang="ru-RU" sz="2000" dirty="0">
                <a:cs typeface="Arial" pitchFamily="34" charset="0"/>
              </a:rPr>
              <a:t>Александра Иванова, </a:t>
            </a:r>
            <a:r>
              <a:rPr lang="ru-RU" sz="2000" dirty="0" smtClean="0">
                <a:cs typeface="Arial" pitchFamily="34" charset="0"/>
              </a:rPr>
              <a:t>послужила образцом  Илье Ефимовичу. 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Воскрешение дочери Иаира</a:t>
            </a:r>
            <a:endParaRPr lang="ru-RU" dirty="0"/>
          </a:p>
        </p:txBody>
      </p:sp>
      <p:pic>
        <p:nvPicPr>
          <p:cNvPr id="5" name="Picture 2" descr="D:\777\Репиннн\Воскрешение дочери Иаи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4183"/>
            <a:ext cx="8802914" cy="395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3669" y="4077072"/>
            <a:ext cx="2858757" cy="307777"/>
          </a:xfrm>
          <a:prstGeom prst="rect">
            <a:avLst/>
          </a:prstGeom>
          <a:solidFill>
            <a:srgbClr val="AEBE7C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Воскрешение дочери Иаира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777\Репиннн\Воскрешение дочери Иаи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4183"/>
            <a:ext cx="8802914" cy="395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4077072"/>
            <a:ext cx="88029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Центральную </a:t>
            </a:r>
            <a:r>
              <a:rPr lang="ru-RU" sz="2000" dirty="0"/>
              <a:t>часть картины занимает фигура Христа, </a:t>
            </a:r>
            <a:endParaRPr lang="ru-RU" sz="2000" dirty="0" smtClean="0"/>
          </a:p>
          <a:p>
            <a:pPr algn="ctr"/>
            <a:r>
              <a:rPr lang="ru-RU" sz="2000" dirty="0" smtClean="0"/>
              <a:t>полная </a:t>
            </a:r>
            <a:r>
              <a:rPr lang="ru-RU" sz="2000" dirty="0"/>
              <a:t>внутренней сдержанности и спокойной величавости </a:t>
            </a:r>
            <a:r>
              <a:rPr lang="ru-RU" sz="2000" dirty="0" smtClean="0"/>
              <a:t>позы.</a:t>
            </a:r>
          </a:p>
          <a:p>
            <a:pPr algn="ctr"/>
            <a:r>
              <a:rPr lang="ru-RU" sz="2000" dirty="0" smtClean="0"/>
              <a:t> Правее </a:t>
            </a:r>
            <a:r>
              <a:rPr lang="ru-RU" sz="2000" dirty="0"/>
              <a:t>стоят родители девушки. </a:t>
            </a:r>
            <a:r>
              <a:rPr lang="ru-RU" sz="2000" dirty="0" smtClean="0"/>
              <a:t>Мать </a:t>
            </a:r>
            <a:r>
              <a:rPr lang="ru-RU" sz="2000" dirty="0"/>
              <a:t>в черной, отец в серой накидке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 В </a:t>
            </a:r>
            <a:r>
              <a:rPr lang="ru-RU" sz="2000" dirty="0"/>
              <a:t>лице </a:t>
            </a:r>
            <a:r>
              <a:rPr lang="ru-RU" sz="2000" dirty="0" smtClean="0"/>
              <a:t>у них </a:t>
            </a:r>
            <a:r>
              <a:rPr lang="ru-RU" sz="2000" dirty="0"/>
              <a:t>видны одновременно испуг, надежда и удивление</a:t>
            </a:r>
            <a:r>
              <a:rPr lang="ru-RU" sz="2000" dirty="0" smtClean="0"/>
              <a:t>. </a:t>
            </a:r>
          </a:p>
          <a:p>
            <a:pPr algn="ctr"/>
            <a:r>
              <a:rPr lang="ru-RU" sz="2000" dirty="0" smtClean="0"/>
              <a:t>Одежда </a:t>
            </a:r>
            <a:r>
              <a:rPr lang="ru-RU" sz="2000" dirty="0"/>
              <a:t>написана пластически сильно и красиво, слаженно </a:t>
            </a:r>
            <a:endParaRPr lang="ru-RU" sz="2000" dirty="0" smtClean="0"/>
          </a:p>
          <a:p>
            <a:pPr algn="ctr"/>
            <a:r>
              <a:rPr lang="ru-RU" sz="2000" dirty="0" smtClean="0"/>
              <a:t>и </a:t>
            </a:r>
            <a:r>
              <a:rPr lang="ru-RU" sz="2000" dirty="0"/>
              <a:t>эмоционально-выразительно. </a:t>
            </a:r>
            <a:endParaRPr lang="ru-RU" sz="2000" dirty="0" smtClean="0"/>
          </a:p>
          <a:p>
            <a:pPr algn="ctr"/>
            <a:r>
              <a:rPr lang="ru-RU" sz="2000" dirty="0" smtClean="0">
                <a:cs typeface="Arial" pitchFamily="34" charset="0"/>
              </a:rPr>
              <a:t>Репину  при написании этой картины  удалось </a:t>
            </a:r>
            <a:r>
              <a:rPr lang="ru-RU" sz="2000" dirty="0">
                <a:cs typeface="Arial" pitchFamily="34" charset="0"/>
              </a:rPr>
              <a:t>добиться </a:t>
            </a:r>
            <a:endParaRPr lang="ru-RU" sz="2000" dirty="0" smtClean="0">
              <a:cs typeface="Arial" pitchFamily="34" charset="0"/>
            </a:endParaRPr>
          </a:p>
          <a:p>
            <a:pPr algn="ctr"/>
            <a:r>
              <a:rPr lang="ru-RU" sz="2000" dirty="0" smtClean="0">
                <a:cs typeface="Arial" pitchFamily="34" charset="0"/>
              </a:rPr>
              <a:t>жизненности образов действующих </a:t>
            </a:r>
            <a:r>
              <a:rPr lang="ru-RU" sz="2000" dirty="0">
                <a:cs typeface="Arial" pitchFamily="34" charset="0"/>
              </a:rPr>
              <a:t>лиц.</a:t>
            </a:r>
            <a:endParaRPr lang="ru-RU" sz="2000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89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220" y="4466745"/>
            <a:ext cx="8717916" cy="2376264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dirty="0">
                <a:latin typeface="+mj-lt"/>
                <a:cs typeface="Arial" pitchFamily="34" charset="0"/>
              </a:rPr>
              <a:t>Е</a:t>
            </a:r>
            <a:r>
              <a:rPr lang="ru-RU" sz="1900" dirty="0" smtClean="0">
                <a:latin typeface="+mj-lt"/>
                <a:cs typeface="Arial" pitchFamily="34" charset="0"/>
              </a:rPr>
              <a:t>го </a:t>
            </a:r>
            <a:r>
              <a:rPr lang="ru-RU" sz="1900" dirty="0">
                <a:latin typeface="+mj-lt"/>
                <a:cs typeface="Arial" pitchFamily="34" charset="0"/>
              </a:rPr>
              <a:t>полностью поглощает работа над </a:t>
            </a:r>
            <a:r>
              <a:rPr lang="ru-RU" sz="1900" dirty="0" smtClean="0">
                <a:latin typeface="+mj-lt"/>
                <a:cs typeface="Arial" pitchFamily="34" charset="0"/>
              </a:rPr>
              <a:t>картиной</a:t>
            </a:r>
          </a:p>
          <a:p>
            <a:pPr marL="0" indent="0" algn="ctr">
              <a:buNone/>
            </a:pPr>
            <a:r>
              <a:rPr lang="ru-RU" sz="1900" dirty="0" smtClean="0">
                <a:latin typeface="+mj-lt"/>
                <a:cs typeface="Arial" pitchFamily="34" charset="0"/>
              </a:rPr>
              <a:t> </a:t>
            </a:r>
            <a:r>
              <a:rPr lang="en-US" sz="1900" dirty="0">
                <a:latin typeface="+mj-lt"/>
                <a:cs typeface="Arial" pitchFamily="34" charset="0"/>
              </a:rPr>
              <a:t>«</a:t>
            </a:r>
            <a:r>
              <a:rPr lang="ru-RU" sz="1900" dirty="0">
                <a:latin typeface="+mj-lt"/>
                <a:cs typeface="Arial" pitchFamily="34" charset="0"/>
              </a:rPr>
              <a:t>Бурлаки на Волге</a:t>
            </a:r>
            <a:r>
              <a:rPr lang="en-US" sz="1900" dirty="0" smtClean="0">
                <a:latin typeface="+mj-lt"/>
                <a:cs typeface="Arial" pitchFamily="34" charset="0"/>
              </a:rPr>
              <a:t>»,</a:t>
            </a:r>
            <a:r>
              <a:rPr lang="ru-RU" sz="1900" dirty="0" smtClean="0">
                <a:latin typeface="+mj-lt"/>
                <a:cs typeface="Arial" pitchFamily="34" charset="0"/>
              </a:rPr>
              <a:t> </a:t>
            </a:r>
            <a:r>
              <a:rPr lang="ru-RU" sz="1900" dirty="0">
                <a:latin typeface="+mj-lt"/>
                <a:cs typeface="Arial" pitchFamily="34" charset="0"/>
              </a:rPr>
              <a:t>которая стала началом </a:t>
            </a:r>
            <a:r>
              <a:rPr lang="ru-RU" sz="1900" dirty="0" smtClean="0">
                <a:latin typeface="+mj-lt"/>
                <a:cs typeface="Arial" pitchFamily="34" charset="0"/>
              </a:rPr>
              <a:t>его </a:t>
            </a:r>
            <a:r>
              <a:rPr lang="ru-RU" sz="1900" dirty="0">
                <a:latin typeface="+mj-lt"/>
                <a:cs typeface="Arial" pitchFamily="34" charset="0"/>
              </a:rPr>
              <a:t>духовной творческой </a:t>
            </a:r>
            <a:r>
              <a:rPr lang="ru-RU" sz="1900" dirty="0" smtClean="0">
                <a:latin typeface="+mj-lt"/>
                <a:cs typeface="Arial" pitchFamily="34" charset="0"/>
              </a:rPr>
              <a:t>зрелости. Нищие</a:t>
            </a:r>
            <a:r>
              <a:rPr lang="ru-RU" sz="1900" dirty="0">
                <a:latin typeface="+mj-lt"/>
                <a:cs typeface="Arial" pitchFamily="34" charset="0"/>
              </a:rPr>
              <a:t>, ободранные, грязные бурлаки в сопоставлении </a:t>
            </a:r>
            <a:endParaRPr lang="ru-RU" sz="1900" dirty="0" smtClean="0"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latin typeface="+mj-lt"/>
                <a:cs typeface="Arial" pitchFamily="34" charset="0"/>
              </a:rPr>
              <a:t>с </a:t>
            </a:r>
            <a:r>
              <a:rPr lang="ru-RU" sz="1900" dirty="0">
                <a:latin typeface="+mj-lt"/>
                <a:cs typeface="Arial" pitchFamily="34" charset="0"/>
              </a:rPr>
              <a:t>нарядной толпой дачников </a:t>
            </a:r>
            <a:endParaRPr lang="ru-RU" sz="1900" dirty="0" smtClean="0"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latin typeface="+mj-lt"/>
                <a:cs typeface="Arial" pitchFamily="34" charset="0"/>
              </a:rPr>
              <a:t>(</a:t>
            </a:r>
            <a:r>
              <a:rPr lang="ru-RU" sz="1900" dirty="0">
                <a:latin typeface="+mj-lt"/>
                <a:cs typeface="Arial" pitchFamily="34" charset="0"/>
              </a:rPr>
              <a:t>такую сцену Репин увидел однажды во время прогулки по </a:t>
            </a:r>
            <a:r>
              <a:rPr lang="ru-RU" sz="1900" dirty="0" smtClean="0">
                <a:latin typeface="+mj-lt"/>
                <a:cs typeface="Arial" pitchFamily="34" charset="0"/>
              </a:rPr>
              <a:t>Неве).</a:t>
            </a:r>
            <a:r>
              <a:rPr lang="ru-RU" sz="1900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ru-RU" sz="1900" dirty="0" smtClean="0">
                <a:latin typeface="+mj-lt"/>
                <a:cs typeface="Arial" pitchFamily="34" charset="0"/>
              </a:rPr>
              <a:t>С </a:t>
            </a:r>
            <a:r>
              <a:rPr lang="ru-RU" sz="1900" dirty="0">
                <a:latin typeface="+mj-lt"/>
                <a:cs typeface="Arial" pitchFamily="34" charset="0"/>
              </a:rPr>
              <a:t>целью осуществления </a:t>
            </a:r>
            <a:r>
              <a:rPr lang="ru-RU" sz="1900" dirty="0" smtClean="0">
                <a:latin typeface="+mj-lt"/>
                <a:cs typeface="Arial" pitchFamily="34" charset="0"/>
              </a:rPr>
              <a:t>идеи, </a:t>
            </a:r>
            <a:r>
              <a:rPr lang="ru-RU" sz="1900" dirty="0">
                <a:latin typeface="+mj-lt"/>
                <a:cs typeface="Arial" pitchFamily="34" charset="0"/>
              </a:rPr>
              <a:t>художник в 1870 году предпринял поездку по Волге, где выполнил множество портретных зарисовок.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32" y="18864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Бурлаки на Волге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632" y="34104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Бурлаки на Волге</a:t>
            </a:r>
          </a:p>
        </p:txBody>
      </p:sp>
      <p:pic>
        <p:nvPicPr>
          <p:cNvPr id="8" name="Picture 2" descr="D:\228\Репиннн\800px-Ilia_Efimovich_Repin_(1844-1930)_-_Volga_Boatmen_(1870-187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6" y="121965"/>
            <a:ext cx="8786001" cy="403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184" y="4158968"/>
            <a:ext cx="2736304" cy="307777"/>
          </a:xfrm>
          <a:prstGeom prst="rect">
            <a:avLst/>
          </a:prstGeom>
          <a:solidFill>
            <a:srgbClr val="AEBE7C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Бурлаки на Волге </a:t>
            </a:r>
            <a:r>
              <a:rPr lang="en-US" sz="140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(1870-1873</a:t>
            </a:r>
            <a:r>
              <a:rPr lang="ru-RU" sz="1400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)</a:t>
            </a:r>
            <a:endParaRPr lang="ru-RU" sz="1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1136</TotalTime>
  <Words>1676</Words>
  <Application>Microsoft Office PowerPoint</Application>
  <PresentationFormat>Экран (4:3)</PresentationFormat>
  <Paragraphs>123</Paragraphs>
  <Slides>30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Литейная</vt:lpstr>
      <vt:lpstr>Министерство образования и науки РФ Муниципальное казенное общеобразовательное учреждение “Средняя общеобразовательная школа №13”  Образовательная область: Мировая  Художественная  Культура Тема: Творчество И.Е. Репина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Репин Илья Ефимович</dc:title>
  <dc:creator>Олег</dc:creator>
  <cp:lastModifiedBy>Олег</cp:lastModifiedBy>
  <cp:revision>78</cp:revision>
  <dcterms:created xsi:type="dcterms:W3CDTF">2012-03-19T16:13:53Z</dcterms:created>
  <dcterms:modified xsi:type="dcterms:W3CDTF">2012-06-15T05:46:43Z</dcterms:modified>
</cp:coreProperties>
</file>