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72" r:id="rId4"/>
    <p:sldId id="273" r:id="rId5"/>
    <p:sldId id="274" r:id="rId6"/>
    <p:sldId id="278" r:id="rId7"/>
    <p:sldId id="280" r:id="rId8"/>
    <p:sldId id="279" r:id="rId9"/>
    <p:sldId id="281" r:id="rId10"/>
    <p:sldId id="275" r:id="rId11"/>
    <p:sldId id="276" r:id="rId12"/>
    <p:sldId id="277" r:id="rId13"/>
    <p:sldId id="258" r:id="rId14"/>
    <p:sldId id="282" r:id="rId15"/>
    <p:sldId id="286" r:id="rId16"/>
    <p:sldId id="288" r:id="rId17"/>
    <p:sldId id="28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65CFD-55D0-466E-B7C6-36ECDA0AEB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9AE49-2EC3-42FE-B75D-1256963AEB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42260-03D5-40A1-8591-7831D0A40E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DE4F22D-8BDA-4ED4-81EE-F109D1C756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CE78E-7765-444A-94C0-56A7A5D60B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4C7C0-D135-4A57-9714-04D855137F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71570-A1E8-4085-9CB2-FA53C3D4FC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1A809-ECDE-42CF-B8CB-798F6BB64E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06334-8E14-4904-8DE8-A392DEAA73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43175-7B8B-455B-A436-30E5A7DDD2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0DB55-AAA2-4950-848E-06B988BD83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1740-D5AC-4272-B85E-607FF39849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8E429F-BBB6-47FA-8853-B6D7BEDF5C1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219200"/>
            <a:ext cx="3276600" cy="40386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04800" y="260350"/>
            <a:ext cx="85344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Как живут растения?</a:t>
            </a: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304800" y="1676400"/>
            <a:ext cx="2016125" cy="1008063"/>
            <a:chOff x="975" y="1117"/>
            <a:chExt cx="1270" cy="635"/>
          </a:xfrm>
        </p:grpSpPr>
        <p:sp>
          <p:nvSpPr>
            <p:cNvPr id="19461" name="AutoShape 5"/>
            <p:cNvSpPr>
              <a:spLocks noChangeArrowheads="1"/>
            </p:cNvSpPr>
            <p:nvPr/>
          </p:nvSpPr>
          <p:spPr bwMode="auto">
            <a:xfrm rot="1157998" flipH="1">
              <a:off x="975" y="1117"/>
              <a:ext cx="1270" cy="635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66CCFF"/>
            </a:solidFill>
            <a:ln w="38100" cap="rnd">
              <a:solidFill>
                <a:srgbClr val="0066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2" name="Text Box 6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202" y="1207"/>
              <a:ext cx="72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CC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зимой</a:t>
              </a:r>
            </a:p>
          </p:txBody>
        </p:sp>
      </p:grpSp>
      <p:grpSp>
        <p:nvGrpSpPr>
          <p:cNvPr id="19463" name="Group 7"/>
          <p:cNvGrpSpPr>
            <a:grpSpLocks/>
          </p:cNvGrpSpPr>
          <p:nvPr/>
        </p:nvGrpSpPr>
        <p:grpSpPr bwMode="auto">
          <a:xfrm>
            <a:off x="6781800" y="4876800"/>
            <a:ext cx="2089150" cy="1079500"/>
            <a:chOff x="3787" y="2659"/>
            <a:chExt cx="1316" cy="680"/>
          </a:xfrm>
        </p:grpSpPr>
        <p:sp>
          <p:nvSpPr>
            <p:cNvPr id="19464" name="AutoShape 8"/>
            <p:cNvSpPr>
              <a:spLocks noChangeArrowheads="1"/>
            </p:cNvSpPr>
            <p:nvPr/>
          </p:nvSpPr>
          <p:spPr bwMode="auto">
            <a:xfrm rot="1130025">
              <a:off x="3787" y="2659"/>
              <a:ext cx="1316" cy="68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99FF33"/>
            </a:solidFill>
            <a:ln w="38100" cap="rnd">
              <a:solidFill>
                <a:srgbClr val="0066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5" name="Text Box 9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982" y="2763"/>
              <a:ext cx="7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летом</a:t>
              </a:r>
            </a:p>
          </p:txBody>
        </p:sp>
      </p:grpSp>
      <p:grpSp>
        <p:nvGrpSpPr>
          <p:cNvPr id="19466" name="Group 10"/>
          <p:cNvGrpSpPr>
            <a:grpSpLocks/>
          </p:cNvGrpSpPr>
          <p:nvPr/>
        </p:nvGrpSpPr>
        <p:grpSpPr bwMode="auto">
          <a:xfrm>
            <a:off x="304800" y="4267200"/>
            <a:ext cx="1944688" cy="1079500"/>
            <a:chOff x="839" y="2659"/>
            <a:chExt cx="1225" cy="680"/>
          </a:xfrm>
        </p:grpSpPr>
        <p:sp>
          <p:nvSpPr>
            <p:cNvPr id="19467" name="AutoShape 11"/>
            <p:cNvSpPr>
              <a:spLocks noChangeArrowheads="1"/>
            </p:cNvSpPr>
            <p:nvPr/>
          </p:nvSpPr>
          <p:spPr bwMode="auto">
            <a:xfrm rot="20357314" flipH="1">
              <a:off x="839" y="2659"/>
              <a:ext cx="1225" cy="68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00"/>
            </a:solidFill>
            <a:ln w="38100" cap="rnd">
              <a:solidFill>
                <a:srgbClr val="0066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8" name="Text Box 12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111" y="2750"/>
              <a:ext cx="8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FF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осенью</a:t>
              </a:r>
            </a:p>
          </p:txBody>
        </p:sp>
      </p:grpSp>
      <p:grpSp>
        <p:nvGrpSpPr>
          <p:cNvPr id="19469" name="Group 13"/>
          <p:cNvGrpSpPr>
            <a:grpSpLocks/>
          </p:cNvGrpSpPr>
          <p:nvPr/>
        </p:nvGrpSpPr>
        <p:grpSpPr bwMode="auto">
          <a:xfrm>
            <a:off x="6705600" y="1447800"/>
            <a:ext cx="2159000" cy="1008063"/>
            <a:chOff x="3651" y="1117"/>
            <a:chExt cx="1360" cy="635"/>
          </a:xfrm>
        </p:grpSpPr>
        <p:sp>
          <p:nvSpPr>
            <p:cNvPr id="19470" name="AutoShape 14"/>
            <p:cNvSpPr>
              <a:spLocks noChangeArrowheads="1"/>
            </p:cNvSpPr>
            <p:nvPr/>
          </p:nvSpPr>
          <p:spPr bwMode="auto">
            <a:xfrm rot="-1512917">
              <a:off x="3651" y="1117"/>
              <a:ext cx="1360" cy="635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66FFFF"/>
            </a:solidFill>
            <a:ln w="38100" cap="rnd">
              <a:solidFill>
                <a:srgbClr val="0066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71" name="Text Box 15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923" y="1207"/>
              <a:ext cx="80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00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весной</a:t>
              </a:r>
            </a:p>
          </p:txBody>
        </p:sp>
      </p:grpSp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4F4F2"/>
              </a:clrFrom>
              <a:clrTo>
                <a:srgbClr val="F4F4F2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3276600" y="5130800"/>
            <a:ext cx="24638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Багетная рамка 18"/>
          <p:cNvSpPr/>
          <p:nvPr/>
        </p:nvSpPr>
        <p:spPr>
          <a:xfrm>
            <a:off x="4724400" y="6477000"/>
            <a:ext cx="1981200" cy="381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ransition advClick="0" advTm="30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6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2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>
                <a:solidFill>
                  <a:schemeClr val="hlink"/>
                </a:solidFill>
              </a:rPr>
              <a:t>Разгадайте загадки и скажите, к какой группе отгадки можно отнести?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1600200" y="2133600"/>
            <a:ext cx="3081338" cy="2051050"/>
          </a:xfrm>
          <a:prstGeom prst="cloudCallout">
            <a:avLst>
              <a:gd name="adj1" fmla="val -46495"/>
              <a:gd name="adj2" fmla="val 5859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chemeClr val="accent2"/>
                </a:solidFill>
              </a:rPr>
              <a:t>Какое  растение, похожее на зелёного ежа?</a:t>
            </a:r>
            <a:endParaRPr lang="ru-RU" b="1">
              <a:solidFill>
                <a:schemeClr val="accent2"/>
              </a:solidFill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323850" y="4365625"/>
            <a:ext cx="163512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76" name="Picture 52"/>
          <p:cNvPicPr>
            <a:picLocks noChangeAspect="1" noChangeArrowheads="1"/>
          </p:cNvPicPr>
          <p:nvPr/>
        </p:nvPicPr>
        <p:blipFill>
          <a:blip r:embed="rId4" cstate="print">
            <a:lum bright="12000" contrast="6000"/>
          </a:blip>
          <a:srcRect/>
          <a:stretch>
            <a:fillRect/>
          </a:stretch>
        </p:blipFill>
        <p:spPr bwMode="auto">
          <a:xfrm>
            <a:off x="6096000" y="2819400"/>
            <a:ext cx="2792413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59" name="Text Box 35"/>
          <p:cNvSpPr txBox="1">
            <a:spLocks noChangeArrowheads="1"/>
          </p:cNvSpPr>
          <p:nvPr/>
        </p:nvSpPr>
        <p:spPr bwMode="auto">
          <a:xfrm>
            <a:off x="6408738" y="2286000"/>
            <a:ext cx="1265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03399"/>
                </a:solidFill>
              </a:rPr>
              <a:t>Кактус</a:t>
            </a:r>
            <a:r>
              <a:rPr lang="ru-RU" sz="2400">
                <a:solidFill>
                  <a:srgbClr val="003399"/>
                </a:solidFill>
              </a:rPr>
              <a:t> </a:t>
            </a: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>
            <p:ph idx="1"/>
          </p:nvPr>
        </p:nvGraphicFramePr>
        <p:xfrm>
          <a:off x="3962400" y="3962400"/>
          <a:ext cx="1789113" cy="2133600"/>
        </p:xfrm>
        <a:graphic>
          <a:graphicData uri="http://schemas.openxmlformats.org/presentationml/2006/ole">
            <p:oleObj spid="_x0000_s24585" r:id="rId5" imgW="7287642" imgH="8695238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1600200" y="2133600"/>
            <a:ext cx="3081338" cy="2051050"/>
          </a:xfrm>
          <a:prstGeom prst="cloudCallout">
            <a:avLst>
              <a:gd name="adj1" fmla="val -46495"/>
              <a:gd name="adj2" fmla="val 5859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chemeClr val="accent2"/>
                </a:solidFill>
              </a:rPr>
              <a:t>Какое  растение, похожее на меч?</a:t>
            </a:r>
            <a:endParaRPr lang="ru-RU" b="1">
              <a:solidFill>
                <a:schemeClr val="accent2"/>
              </a:solidFill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323850" y="4365625"/>
            <a:ext cx="163512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79" name="Picture 55"/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</a:blip>
          <a:srcRect/>
          <a:stretch>
            <a:fillRect/>
          </a:stretch>
        </p:blipFill>
        <p:spPr bwMode="auto">
          <a:xfrm>
            <a:off x="5181600" y="1447800"/>
            <a:ext cx="26971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59" name="Text Box 35"/>
          <p:cNvSpPr txBox="1">
            <a:spLocks noChangeArrowheads="1"/>
          </p:cNvSpPr>
          <p:nvPr/>
        </p:nvSpPr>
        <p:spPr bwMode="auto">
          <a:xfrm>
            <a:off x="5410200" y="6019800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rgbClr val="003399"/>
                </a:solidFill>
              </a:rPr>
              <a:t>Сансевьера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1600200" y="2133600"/>
            <a:ext cx="3081338" cy="2051050"/>
          </a:xfrm>
          <a:prstGeom prst="cloudCallout">
            <a:avLst>
              <a:gd name="adj1" fmla="val -46495"/>
              <a:gd name="adj2" fmla="val 5859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chemeClr val="accent2"/>
                </a:solidFill>
              </a:rPr>
              <a:t>У какого растения листики, похоже на свиное ухо?</a:t>
            </a:r>
            <a:endParaRPr lang="ru-RU" b="1">
              <a:solidFill>
                <a:schemeClr val="accent2"/>
              </a:solidFill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323850" y="4365625"/>
            <a:ext cx="163512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59" name="Text Box 35"/>
          <p:cNvSpPr txBox="1">
            <a:spLocks noChangeArrowheads="1"/>
          </p:cNvSpPr>
          <p:nvPr/>
        </p:nvSpPr>
        <p:spPr bwMode="auto">
          <a:xfrm>
            <a:off x="5645150" y="6019800"/>
            <a:ext cx="142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rgbClr val="003399"/>
                </a:solidFill>
              </a:rPr>
              <a:t>Бегония </a:t>
            </a:r>
          </a:p>
        </p:txBody>
      </p:sp>
      <p:pic>
        <p:nvPicPr>
          <p:cNvPr id="57363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895600"/>
            <a:ext cx="411480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323850" y="4365625"/>
            <a:ext cx="20351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1600200" y="2133600"/>
            <a:ext cx="3081338" cy="2051050"/>
          </a:xfrm>
          <a:prstGeom prst="cloudCallout">
            <a:avLst>
              <a:gd name="adj1" fmla="val -46495"/>
              <a:gd name="adj2" fmla="val 5859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chemeClr val="accent2"/>
                </a:solidFill>
              </a:rPr>
              <a:t>К какой группе можно отнести все растения?</a:t>
            </a:r>
            <a:endParaRPr lang="ru-RU" b="1">
              <a:solidFill>
                <a:schemeClr val="accent2"/>
              </a:solidFill>
            </a:endParaRPr>
          </a:p>
        </p:txBody>
      </p:sp>
      <p:pic>
        <p:nvPicPr>
          <p:cNvPr id="77879" name="Picture 55"/>
          <p:cNvPicPr>
            <a:picLocks noChangeAspect="1" noChangeArrowheads="1"/>
          </p:cNvPicPr>
          <p:nvPr/>
        </p:nvPicPr>
        <p:blipFill>
          <a:blip r:embed="rId4" cstate="print">
            <a:lum bright="12000" contrast="6000"/>
          </a:blip>
          <a:srcRect/>
          <a:stretch>
            <a:fillRect/>
          </a:stretch>
        </p:blipFill>
        <p:spPr bwMode="auto">
          <a:xfrm>
            <a:off x="7467600" y="304800"/>
            <a:ext cx="12303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3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57200"/>
            <a:ext cx="22098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5257800" y="3124200"/>
            <a:ext cx="3048000" cy="1981200"/>
          </a:xfrm>
          <a:prstGeom prst="cloudCallout">
            <a:avLst>
              <a:gd name="adj1" fmla="val 34583"/>
              <a:gd name="adj2" fmla="val 6706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chemeClr val="accent2"/>
                </a:solidFill>
              </a:rPr>
              <a:t>А почему их называют комнатными?</a:t>
            </a:r>
            <a:endParaRPr lang="ru-RU" b="1">
              <a:solidFill>
                <a:schemeClr val="accent2"/>
              </a:solidFill>
            </a:endParaRPr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lum contrast="18000"/>
          </a:blip>
          <a:srcRect l="18698" t="44788"/>
          <a:stretch>
            <a:fillRect/>
          </a:stretch>
        </p:blipFill>
        <p:spPr bwMode="auto">
          <a:xfrm>
            <a:off x="7620000" y="5029200"/>
            <a:ext cx="1249363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"/>
          <p:cNvGraphicFramePr>
            <a:graphicFrameLocks noChangeAspect="1"/>
          </p:cNvGraphicFramePr>
          <p:nvPr>
            <p:ph/>
          </p:nvPr>
        </p:nvGraphicFramePr>
        <p:xfrm>
          <a:off x="381000" y="304800"/>
          <a:ext cx="1558925" cy="1858963"/>
        </p:xfrm>
        <a:graphic>
          <a:graphicData uri="http://schemas.openxmlformats.org/presentationml/2006/ole">
            <p:oleObj spid="_x0000_s6159" r:id="rId7" imgW="7287642" imgH="8695238" progId="MSPhotoEd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050" y="28555"/>
            <a:ext cx="7286676" cy="928694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Уход за комнатными цветами</a:t>
            </a:r>
          </a:p>
        </p:txBody>
      </p:sp>
      <p:pic>
        <p:nvPicPr>
          <p:cNvPr id="3" name="Рисунок 2" descr="C:\Documents and Settings\Учитель\Мои документы\Мои рисунки\задорожная\1А 001.jpg"/>
          <p:cNvPicPr/>
          <p:nvPr/>
        </p:nvPicPr>
        <p:blipFill>
          <a:blip r:embed="rId2" cstate="print"/>
          <a:srcRect r="23649"/>
          <a:stretch>
            <a:fillRect/>
          </a:stretch>
        </p:blipFill>
        <p:spPr bwMode="auto">
          <a:xfrm>
            <a:off x="364407" y="1285083"/>
            <a:ext cx="2310864" cy="2214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:\Documents and Settings\Учитель\Мои документы\Мои рисунки\задорожная\1А 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5660" y="1098612"/>
            <a:ext cx="2913644" cy="23686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Documents and Settings\Учитель\Мои документы\Мои рисунки\задорожная\1А 0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851" y="4090146"/>
            <a:ext cx="2682000" cy="2321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Documents and Settings\Учитель\Мои документы\Мои рисунки\задорожная\1А 005.jpg"/>
          <p:cNvPicPr/>
          <p:nvPr/>
        </p:nvPicPr>
        <p:blipFill>
          <a:blip r:embed="rId5" cstate="print"/>
          <a:srcRect r="19669"/>
          <a:stretch>
            <a:fillRect/>
          </a:stretch>
        </p:blipFill>
        <p:spPr bwMode="auto">
          <a:xfrm>
            <a:off x="3291156" y="3919300"/>
            <a:ext cx="2717641" cy="23849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Documents and Settings\Учитель\Мои документы\Мои рисунки\задорожная\1А 02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4112" y="1219783"/>
            <a:ext cx="2407904" cy="2268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Documents and Settings\Учитель\Мои документы\Мои рисунки\задорожная\1А 02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5575" y="4103747"/>
            <a:ext cx="2465686" cy="22918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2" descr="C:\Documents and Settings\Admin\Рабочий стол\ПРЕЗЕНТАЦИИ\Муравей Вопросик.jpg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391400" y="4419600"/>
            <a:ext cx="1408113" cy="2139950"/>
          </a:xfrm>
          <a:noFill/>
          <a:ln/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066800" y="228600"/>
            <a:ext cx="6705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УЗНАЛИ НА УРОКЕ? </a:t>
            </a:r>
          </a:p>
          <a:p>
            <a:r>
              <a:rPr 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ЧЕМУ НАУЧИЛИСЬ?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79388" y="1752600"/>
            <a:ext cx="8310562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40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Докажите, </a:t>
            </a:r>
          </a:p>
          <a:p>
            <a:pPr marL="342900" indent="-342900"/>
            <a:r>
              <a:rPr lang="ru-RU" sz="40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что растение - живое?</a:t>
            </a:r>
          </a:p>
          <a:p>
            <a:pPr marL="342900" indent="-342900"/>
            <a:endParaRPr lang="ru-RU" sz="1400" b="1" i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/>
            <a:r>
              <a:rPr lang="ru-RU" sz="40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Что необходимо растениям </a:t>
            </a:r>
          </a:p>
          <a:p>
            <a:pPr marL="342900" indent="-342900"/>
            <a:r>
              <a:rPr lang="ru-RU" sz="40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для жизни?</a:t>
            </a:r>
          </a:p>
          <a:p>
            <a:pPr marL="342900" indent="-342900"/>
            <a:endParaRPr lang="ru-RU" sz="1400" b="1" i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/>
            <a:r>
              <a:rPr lang="ru-RU" sz="40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Как нужно ухаживать </a:t>
            </a:r>
          </a:p>
          <a:p>
            <a:pPr marL="342900" indent="-342900"/>
            <a:r>
              <a:rPr lang="ru-RU" sz="40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за растениями?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9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9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9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2" descr="C:\Documents and Settings\Admin\Рабочий стол\ПРЕЗЕНТАЦИИ\Муравей Вопросик.jpg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735888" y="4718050"/>
            <a:ext cx="1408112" cy="2139950"/>
          </a:xfrm>
          <a:noFill/>
          <a:ln/>
        </p:spPr>
      </p:pic>
      <p:pic>
        <p:nvPicPr>
          <p:cNvPr id="40966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810125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0" y="0"/>
            <a:ext cx="8077200" cy="2667000"/>
          </a:xfrm>
          <a:prstGeom prst="cloudCallout">
            <a:avLst>
              <a:gd name="adj1" fmla="val -15644"/>
              <a:gd name="adj2" fmla="val 13583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chemeClr val="accent2"/>
                </a:solidFill>
              </a:rPr>
              <a:t>Интересно, что некоторые растения живут очень долго, особенно деревья.</a:t>
            </a:r>
          </a:p>
          <a:p>
            <a:r>
              <a:rPr lang="ru-RU" sz="2000" b="1">
                <a:solidFill>
                  <a:schemeClr val="accent2"/>
                </a:solidFill>
              </a:rPr>
              <a:t>Найдите  в дополнительной литературе, Интернете сведения о продолжительности жизни деревьев и заполните таблицу.</a:t>
            </a:r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5029200" y="3276600"/>
            <a:ext cx="3048000" cy="1295400"/>
          </a:xfrm>
          <a:prstGeom prst="cloudCallout">
            <a:avLst>
              <a:gd name="adj1" fmla="val 44065"/>
              <a:gd name="adj2" fmla="val 12083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solidFill>
                  <a:schemeClr val="accent2"/>
                </a:solidFill>
              </a:rPr>
              <a:t>Рабочая тетрадь.</a:t>
            </a:r>
          </a:p>
          <a:p>
            <a:r>
              <a:rPr lang="ru-RU" sz="2000" b="1">
                <a:solidFill>
                  <a:schemeClr val="accent2"/>
                </a:solidFill>
              </a:rPr>
              <a:t>страница 49</a:t>
            </a:r>
            <a:endParaRPr lang="ru-RU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11188" y="333375"/>
            <a:ext cx="784701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60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Оцени свою работу на уроке</a:t>
            </a:r>
            <a:endParaRPr lang="ru-RU" sz="6000" i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hiller" pitchFamily="82" charset="0"/>
            </a:endParaRPr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539750" y="2349500"/>
            <a:ext cx="1655763" cy="1584325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3276600" y="2852738"/>
            <a:ext cx="1655763" cy="1655762"/>
          </a:xfrm>
          <a:prstGeom prst="smileyFace">
            <a:avLst>
              <a:gd name="adj" fmla="val 1111"/>
            </a:avLst>
          </a:prstGeom>
          <a:solidFill>
            <a:srgbClr val="3399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6248400" y="2438400"/>
            <a:ext cx="1655763" cy="1655763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990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4572000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4149725"/>
            <a:ext cx="14081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41988" grpId="0" animBg="1"/>
      <p:bldP spid="419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Group 6"/>
          <p:cNvGrpSpPr>
            <a:grpSpLocks/>
          </p:cNvGrpSpPr>
          <p:nvPr/>
        </p:nvGrpSpPr>
        <p:grpSpPr bwMode="auto">
          <a:xfrm rot="581472">
            <a:off x="533400" y="533400"/>
            <a:ext cx="3657600" cy="1600200"/>
            <a:chOff x="3651" y="1117"/>
            <a:chExt cx="1360" cy="635"/>
          </a:xfrm>
        </p:grpSpPr>
        <p:sp>
          <p:nvSpPr>
            <p:cNvPr id="5127" name="AutoShape 7"/>
            <p:cNvSpPr>
              <a:spLocks noChangeArrowheads="1"/>
            </p:cNvSpPr>
            <p:nvPr/>
          </p:nvSpPr>
          <p:spPr bwMode="auto">
            <a:xfrm rot="-1512917">
              <a:off x="3651" y="1117"/>
              <a:ext cx="1360" cy="635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66FFFF"/>
            </a:solidFill>
            <a:ln w="38100" cap="rnd">
              <a:solidFill>
                <a:srgbClr val="0066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8" name="Text Box 8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923" y="1149"/>
              <a:ext cx="65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4000" b="1">
                  <a:solidFill>
                    <a:srgbClr val="00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весной</a:t>
              </a:r>
            </a:p>
          </p:txBody>
        </p:sp>
      </p:grpSp>
      <p:sp>
        <p:nvSpPr>
          <p:cNvPr id="5130" name="Rectangle 10" descr="P1020992"/>
          <p:cNvSpPr>
            <a:spLocks noChangeArrowheads="1"/>
          </p:cNvSpPr>
          <p:nvPr/>
        </p:nvSpPr>
        <p:spPr bwMode="auto">
          <a:xfrm>
            <a:off x="179388" y="2808288"/>
            <a:ext cx="4316412" cy="32877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Rectangle 11" descr="P1030032"/>
          <p:cNvSpPr>
            <a:spLocks noChangeArrowheads="1"/>
          </p:cNvSpPr>
          <p:nvPr/>
        </p:nvSpPr>
        <p:spPr bwMode="auto">
          <a:xfrm>
            <a:off x="4800600" y="119063"/>
            <a:ext cx="4189413" cy="323373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32" name="Picture 12" descr="n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410325" y="4038600"/>
            <a:ext cx="1209675" cy="99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8" name="Group 4"/>
          <p:cNvGrpSpPr>
            <a:grpSpLocks/>
          </p:cNvGrpSpPr>
          <p:nvPr/>
        </p:nvGrpSpPr>
        <p:grpSpPr bwMode="auto">
          <a:xfrm rot="-952097">
            <a:off x="457200" y="457200"/>
            <a:ext cx="4038600" cy="1981200"/>
            <a:chOff x="3787" y="2659"/>
            <a:chExt cx="1316" cy="680"/>
          </a:xfrm>
        </p:grpSpPr>
        <p:sp>
          <p:nvSpPr>
            <p:cNvPr id="21509" name="AutoShape 5"/>
            <p:cNvSpPr>
              <a:spLocks noChangeArrowheads="1"/>
            </p:cNvSpPr>
            <p:nvPr/>
          </p:nvSpPr>
          <p:spPr bwMode="auto">
            <a:xfrm rot="1130025">
              <a:off x="3787" y="2659"/>
              <a:ext cx="1316" cy="68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99FF33"/>
            </a:solidFill>
            <a:ln w="38100" cap="rnd">
              <a:solidFill>
                <a:srgbClr val="0066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0" name="Text Box 6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981" y="2761"/>
              <a:ext cx="715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4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летом</a:t>
              </a:r>
            </a:p>
          </p:txBody>
        </p:sp>
      </p:grpSp>
      <p:sp>
        <p:nvSpPr>
          <p:cNvPr id="21511" name="AutoShape 7" descr="P1030886"/>
          <p:cNvSpPr>
            <a:spLocks noChangeArrowheads="1"/>
          </p:cNvSpPr>
          <p:nvPr/>
        </p:nvSpPr>
        <p:spPr bwMode="auto">
          <a:xfrm>
            <a:off x="4800600" y="381000"/>
            <a:ext cx="4083050" cy="3886200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2" name="AutoShape 8" descr="P1030118"/>
          <p:cNvSpPr>
            <a:spLocks noChangeArrowheads="1"/>
          </p:cNvSpPr>
          <p:nvPr/>
        </p:nvSpPr>
        <p:spPr bwMode="auto">
          <a:xfrm>
            <a:off x="381000" y="3124200"/>
            <a:ext cx="4343400" cy="3200400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  <p:bldP spid="215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4572000" y="520700"/>
            <a:ext cx="4154488" cy="1384300"/>
            <a:chOff x="839" y="2653"/>
            <a:chExt cx="1225" cy="686"/>
          </a:xfrm>
        </p:grpSpPr>
        <p:sp>
          <p:nvSpPr>
            <p:cNvPr id="22533" name="AutoShape 5"/>
            <p:cNvSpPr>
              <a:spLocks noChangeArrowheads="1"/>
            </p:cNvSpPr>
            <p:nvPr/>
          </p:nvSpPr>
          <p:spPr bwMode="auto">
            <a:xfrm rot="20357314" flipH="1">
              <a:off x="839" y="2659"/>
              <a:ext cx="1225" cy="68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00"/>
            </a:solidFill>
            <a:ln w="38100" cap="rnd">
              <a:solidFill>
                <a:srgbClr val="0066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4" name="Text Box 6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111" y="2653"/>
              <a:ext cx="591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4400" b="1">
                  <a:solidFill>
                    <a:srgbClr val="FF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осенью</a:t>
              </a:r>
            </a:p>
          </p:txBody>
        </p:sp>
      </p:grpSp>
      <p:pic>
        <p:nvPicPr>
          <p:cNvPr id="48147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212" y="599912"/>
            <a:ext cx="2790363" cy="3189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146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7994" y="2818808"/>
            <a:ext cx="2911519" cy="3326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6" name="Group 4"/>
          <p:cNvGrpSpPr>
            <a:grpSpLocks/>
          </p:cNvGrpSpPr>
          <p:nvPr/>
        </p:nvGrpSpPr>
        <p:grpSpPr bwMode="auto">
          <a:xfrm rot="-297572">
            <a:off x="522288" y="439738"/>
            <a:ext cx="3124200" cy="1295400"/>
            <a:chOff x="975" y="1117"/>
            <a:chExt cx="1270" cy="635"/>
          </a:xfrm>
        </p:grpSpPr>
        <p:sp>
          <p:nvSpPr>
            <p:cNvPr id="23557" name="AutoShape 5"/>
            <p:cNvSpPr>
              <a:spLocks noChangeArrowheads="1"/>
            </p:cNvSpPr>
            <p:nvPr/>
          </p:nvSpPr>
          <p:spPr bwMode="auto">
            <a:xfrm rot="1157998" flipH="1">
              <a:off x="975" y="1117"/>
              <a:ext cx="1270" cy="635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66CCFF"/>
            </a:solidFill>
            <a:ln w="38100" cap="rnd">
              <a:solidFill>
                <a:srgbClr val="0066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58" name="Text Box 6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200" y="1128"/>
              <a:ext cx="69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4400" b="1">
                  <a:solidFill>
                    <a:srgbClr val="CC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зимой</a:t>
              </a:r>
            </a:p>
          </p:txBody>
        </p:sp>
      </p:grpSp>
      <p:sp>
        <p:nvSpPr>
          <p:cNvPr id="23560" name="AutoShape 8" descr="P1020205"/>
          <p:cNvSpPr>
            <a:spLocks noChangeArrowheads="1"/>
          </p:cNvSpPr>
          <p:nvPr/>
        </p:nvSpPr>
        <p:spPr bwMode="auto">
          <a:xfrm>
            <a:off x="609600" y="1828800"/>
            <a:ext cx="6477000" cy="4648200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39" y="176887"/>
            <a:ext cx="5365772" cy="6229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lum contrast="18000"/>
          </a:blip>
          <a:srcRect l="18698" t="44788"/>
          <a:stretch>
            <a:fillRect/>
          </a:stretch>
        </p:blipFill>
        <p:spPr bwMode="auto">
          <a:xfrm>
            <a:off x="7118350" y="4495800"/>
            <a:ext cx="1674813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5" name="AutoShape 15"/>
          <p:cNvSpPr>
            <a:spLocks noChangeArrowheads="1"/>
          </p:cNvSpPr>
          <p:nvPr/>
        </p:nvSpPr>
        <p:spPr bwMode="auto">
          <a:xfrm>
            <a:off x="5867400" y="1981200"/>
            <a:ext cx="2819400" cy="1981200"/>
          </a:xfrm>
          <a:prstGeom prst="cloudCallout">
            <a:avLst>
              <a:gd name="adj1" fmla="val 2421"/>
              <a:gd name="adj2" fmla="val 104005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solidFill>
                  <a:schemeClr val="accent2"/>
                </a:solidFill>
              </a:rPr>
              <a:t>Части растения –  что это?</a:t>
            </a:r>
            <a:endParaRPr lang="ru-RU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5334000" cy="954088"/>
          </a:xfrm>
        </p:spPr>
        <p:txBody>
          <a:bodyPr/>
          <a:lstStyle/>
          <a:p>
            <a:r>
              <a:rPr lang="ru-RU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Этапы развития дуба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2038350" cy="186690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181600"/>
            <a:ext cx="2286000" cy="1406525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828800"/>
            <a:ext cx="1771650" cy="287020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3025" y="0"/>
            <a:ext cx="2720975" cy="472440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0" y="4978400"/>
            <a:ext cx="163512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lum contrast="18000"/>
          </a:blip>
          <a:srcRect l="18698" t="44788"/>
          <a:stretch>
            <a:fillRect/>
          </a:stretch>
        </p:blipFill>
        <p:spPr bwMode="auto">
          <a:xfrm>
            <a:off x="7543800" y="5029200"/>
            <a:ext cx="1249363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4724400" y="4343400"/>
            <a:ext cx="2209800" cy="1371600"/>
          </a:xfrm>
          <a:prstGeom prst="cloudCallout">
            <a:avLst>
              <a:gd name="adj1" fmla="val 77588"/>
              <a:gd name="adj2" fmla="val 4571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chemeClr val="accent2"/>
                </a:solidFill>
              </a:rPr>
              <a:t>Как  растения живут?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609600" y="2895600"/>
            <a:ext cx="2590800" cy="1676400"/>
          </a:xfrm>
          <a:prstGeom prst="cloudCallout">
            <a:avLst>
              <a:gd name="adj1" fmla="val -11764"/>
              <a:gd name="adj2" fmla="val 8920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chemeClr val="accent2"/>
                </a:solidFill>
              </a:rPr>
              <a:t>Растение – живой организм </a:t>
            </a:r>
          </a:p>
          <a:p>
            <a:r>
              <a:rPr lang="ru-RU" sz="2000" b="1">
                <a:solidFill>
                  <a:schemeClr val="accent2"/>
                </a:solidFill>
              </a:rPr>
              <a:t>А почему?</a:t>
            </a:r>
            <a:endParaRPr lang="ru-RU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 advTm="302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rostok.jpg"/>
          <p:cNvPicPr>
            <a:picLocks noChangeAspect="1" noChangeArrowheads="1"/>
          </p:cNvPicPr>
          <p:nvPr/>
        </p:nvPicPr>
        <p:blipFill>
          <a:blip r:embed="rId2" cstate="print"/>
          <a:srcRect b="48401"/>
          <a:stretch>
            <a:fillRect/>
          </a:stretch>
        </p:blipFill>
        <p:spPr bwMode="auto">
          <a:xfrm>
            <a:off x="0" y="-152400"/>
            <a:ext cx="6629400" cy="6203950"/>
          </a:xfrm>
          <a:prstGeom prst="rect">
            <a:avLst/>
          </a:prstGeom>
          <a:noFill/>
        </p:spPr>
      </p:pic>
      <p:sp>
        <p:nvSpPr>
          <p:cNvPr id="11" name="Солнце 10"/>
          <p:cNvSpPr/>
          <p:nvPr/>
        </p:nvSpPr>
        <p:spPr>
          <a:xfrm>
            <a:off x="762000" y="304800"/>
            <a:ext cx="971550" cy="7620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748" name="Picture 10" descr="j02938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28600"/>
            <a:ext cx="198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25817" y="6039186"/>
            <a:ext cx="2603052" cy="748349"/>
          </a:xfrm>
          <a:prstGeom prst="rect">
            <a:avLst/>
          </a:prstGeom>
          <a:noFill/>
        </p:spPr>
        <p:txBody>
          <a:bodyPr wrap="none">
            <a:prstTxWarp prst="textTriangl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latin typeface="+mn-lt"/>
              </a:rPr>
              <a:t>Почва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lum contrast="18000"/>
          </a:blip>
          <a:srcRect l="18698" t="44788"/>
          <a:stretch>
            <a:fillRect/>
          </a:stretch>
        </p:blipFill>
        <p:spPr bwMode="auto">
          <a:xfrm>
            <a:off x="7543800" y="5029200"/>
            <a:ext cx="1249363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6248400" y="3276600"/>
            <a:ext cx="2895600" cy="1371600"/>
          </a:xfrm>
          <a:prstGeom prst="cloudCallout">
            <a:avLst>
              <a:gd name="adj1" fmla="val -5264"/>
              <a:gd name="adj2" fmla="val 123495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chemeClr val="accent2"/>
                </a:solidFill>
              </a:rPr>
              <a:t>Что нужно растениям для жизни?</a:t>
            </a:r>
            <a:endParaRPr lang="ru-RU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429125" y="4929188"/>
            <a:ext cx="2143125" cy="7143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457200"/>
            <a:ext cx="6324600" cy="1752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143125" y="4929188"/>
            <a:ext cx="2071688" cy="7143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500688" y="3571875"/>
            <a:ext cx="1785937" cy="7143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86125" y="3500438"/>
            <a:ext cx="1714500" cy="7858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50" y="3500438"/>
            <a:ext cx="1914525" cy="7858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3571876"/>
            <a:ext cx="178595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ПИЩА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7554" y="3571876"/>
            <a:ext cx="1571636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ВОДА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72132" y="3643314"/>
            <a:ext cx="1643074" cy="5847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ТЕПЛО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14547" y="5000636"/>
            <a:ext cx="1928826" cy="5847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ВОЗДУХ</a:t>
            </a:r>
          </a:p>
        </p:txBody>
      </p:sp>
      <p:cxnSp>
        <p:nvCxnSpPr>
          <p:cNvPr id="26" name="Прямая со стрелкой 25"/>
          <p:cNvCxnSpPr>
            <a:endCxn id="6" idx="0"/>
          </p:cNvCxnSpPr>
          <p:nvPr/>
        </p:nvCxnSpPr>
        <p:spPr>
          <a:xfrm rot="5400000">
            <a:off x="1514475" y="2586038"/>
            <a:ext cx="1214438" cy="6143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3427413" y="2857500"/>
            <a:ext cx="1144588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8" idx="0"/>
          </p:cNvCxnSpPr>
          <p:nvPr/>
        </p:nvCxnSpPr>
        <p:spPr>
          <a:xfrm rot="16200000" flipH="1">
            <a:off x="5554662" y="2732088"/>
            <a:ext cx="1285875" cy="393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1641475" y="3571875"/>
            <a:ext cx="257333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4071937" y="3500438"/>
            <a:ext cx="2500313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00562" y="4929198"/>
            <a:ext cx="2000264" cy="707886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СВЕТ</a:t>
            </a:r>
          </a:p>
        </p:txBody>
      </p:sp>
      <p:sp>
        <p:nvSpPr>
          <p:cNvPr id="33810" name="WordArt 18"/>
          <p:cNvSpPr>
            <a:spLocks noChangeArrowheads="1" noChangeShapeType="1" noTextEdit="1"/>
          </p:cNvSpPr>
          <p:nvPr/>
        </p:nvSpPr>
        <p:spPr bwMode="auto">
          <a:xfrm>
            <a:off x="1828800" y="762000"/>
            <a:ext cx="4953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растения</a:t>
            </a:r>
          </a:p>
        </p:txBody>
      </p:sp>
      <p:pic>
        <p:nvPicPr>
          <p:cNvPr id="33811" name="Picture 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0" y="4648200"/>
            <a:ext cx="19224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176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Monotype Corsiva</vt:lpstr>
      <vt:lpstr>Times New Roman</vt:lpstr>
      <vt:lpstr>Franklin Gothic Book</vt:lpstr>
      <vt:lpstr>Constantia</vt:lpstr>
      <vt:lpstr>Calibri</vt:lpstr>
      <vt:lpstr>Chiller</vt:lpstr>
      <vt:lpstr>Оформление по умолчанию</vt:lpstr>
      <vt:lpstr>MSPhotoEd.3</vt:lpstr>
      <vt:lpstr>Слайд 1</vt:lpstr>
      <vt:lpstr>Слайд 2</vt:lpstr>
      <vt:lpstr>Слайд 3</vt:lpstr>
      <vt:lpstr>Слайд 4</vt:lpstr>
      <vt:lpstr>Слайд 5</vt:lpstr>
      <vt:lpstr>Слайд 6</vt:lpstr>
      <vt:lpstr>Этапы развития дуба</vt:lpstr>
      <vt:lpstr>Слайд 8</vt:lpstr>
      <vt:lpstr>Слайд 9</vt:lpstr>
      <vt:lpstr>Разгадайте загадки и скажите, к какой группе отгадки можно отнести?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2</cp:revision>
  <cp:lastPrinted>1601-01-01T00:00:00Z</cp:lastPrinted>
  <dcterms:created xsi:type="dcterms:W3CDTF">1601-01-01T00:00:00Z</dcterms:created>
  <dcterms:modified xsi:type="dcterms:W3CDTF">2011-12-27T16:19:50Z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