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91" r:id="rId4"/>
    <p:sldId id="292" r:id="rId5"/>
    <p:sldId id="293" r:id="rId6"/>
    <p:sldId id="258" r:id="rId7"/>
    <p:sldId id="259" r:id="rId8"/>
    <p:sldId id="260" r:id="rId9"/>
    <p:sldId id="286" r:id="rId10"/>
    <p:sldId id="287" r:id="rId11"/>
    <p:sldId id="288" r:id="rId12"/>
    <p:sldId id="268" r:id="rId13"/>
    <p:sldId id="269" r:id="rId14"/>
    <p:sldId id="277" r:id="rId15"/>
    <p:sldId id="261" r:id="rId16"/>
    <p:sldId id="262" r:id="rId17"/>
    <p:sldId id="263" r:id="rId18"/>
    <p:sldId id="264" r:id="rId19"/>
    <p:sldId id="265" r:id="rId20"/>
    <p:sldId id="266" r:id="rId21"/>
    <p:sldId id="267" r:id="rId22"/>
    <p:sldId id="271" r:id="rId23"/>
    <p:sldId id="270" r:id="rId24"/>
    <p:sldId id="272" r:id="rId25"/>
    <p:sldId id="273" r:id="rId26"/>
    <p:sldId id="274" r:id="rId27"/>
    <p:sldId id="275" r:id="rId28"/>
    <p:sldId id="276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9" r:id="rId38"/>
    <p:sldId id="290" r:id="rId39"/>
    <p:sldId id="294" r:id="rId40"/>
    <p:sldId id="295" r:id="rId4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50" d="100"/>
          <a:sy n="50" d="100"/>
        </p:scale>
        <p:origin x="-1253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overOverlay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  <p:grpSp>
        <p:nvGrpSpPr>
          <p:cNvPr id="8" name="Group 7"/>
          <p:cNvGrpSpPr/>
          <p:nvPr/>
        </p:nvGrpSpPr>
        <p:grpSpPr>
          <a:xfrm>
            <a:off x="1194101" y="2887530"/>
            <a:ext cx="6779110" cy="923330"/>
            <a:chOff x="1172584" y="1381459"/>
            <a:chExt cx="6779110" cy="923330"/>
          </a:xfrm>
          <a:effectLst>
            <a:outerShdw blurRad="38100" dist="12700" dir="16200000" rotWithShape="0">
              <a:prstClr val="black">
                <a:alpha val="30000"/>
              </a:prstClr>
            </a:outerShdw>
          </a:effectLst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ln w="3175">
                    <a:solidFill>
                      <a:schemeClr val="tx2">
                        <a:alpha val="60000"/>
                      </a:schemeClr>
                    </a:solidFill>
                  </a:ln>
                  <a:solidFill>
                    <a:schemeClr val="tx2">
                      <a:lumMod val="90000"/>
                    </a:schemeClr>
                  </a:solidFill>
                  <a:effectLst>
                    <a:outerShdw blurRad="34925" dist="12700" dir="14400000" algn="ctr" rotWithShape="0">
                      <a:srgbClr val="000000">
                        <a:alpha val="21000"/>
                      </a:srgbClr>
                    </a:outerShdw>
                  </a:effectLst>
                  <a:latin typeface="Wingdings" pitchFamily="2" charset="2"/>
                </a:rPr>
                <a:t></a:t>
              </a:r>
              <a:endParaRPr lang="en-US" sz="5400" dirty="0">
                <a:ln w="3175">
                  <a:solidFill>
                    <a:schemeClr val="tx2">
                      <a:alpha val="60000"/>
                    </a:schemeClr>
                  </a:solidFill>
                </a:ln>
                <a:solidFill>
                  <a:schemeClr val="tx2">
                    <a:lumMod val="90000"/>
                  </a:schemeClr>
                </a:solidFill>
                <a:effectLst>
                  <a:outerShdw blurRad="34925" dist="12700" dir="14400000" algn="ctr" rotWithShape="0">
                    <a:srgbClr val="000000">
                      <a:alpha val="21000"/>
                    </a:srgbClr>
                  </a:outerShdw>
                </a:effectLst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293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9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83341" y="1387737"/>
            <a:ext cx="6777318" cy="1731982"/>
          </a:xfrm>
        </p:spPr>
        <p:txBody>
          <a:bodyPr anchor="b"/>
          <a:lstStyle>
            <a:lvl1pPr>
              <a:defRPr>
                <a:ln w="3175">
                  <a:solidFill>
                    <a:schemeClr val="tx1">
                      <a:alpha val="65000"/>
                    </a:schemeClr>
                  </a:solidFill>
                </a:ln>
                <a:solidFill>
                  <a:schemeClr val="tx1"/>
                </a:solidFill>
                <a:effectLst>
                  <a:outerShdw blurRad="25400" dist="12700" dir="14220000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767862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  <a:effectLst>
                  <a:outerShdw blurRad="34925" dist="12700" dir="14400000" rotWithShape="0">
                    <a:prstClr val="black">
                      <a:alpha val="21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5" name="TextBox 14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6" name="Straight Connector 15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66560" y="559398"/>
            <a:ext cx="1678193" cy="556676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8488" y="849854"/>
            <a:ext cx="5507917" cy="502382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  <p:grpSp>
        <p:nvGrpSpPr>
          <p:cNvPr id="11" name="Group 10"/>
          <p:cNvGrpSpPr/>
          <p:nvPr/>
        </p:nvGrpSpPr>
        <p:grpSpPr>
          <a:xfrm rot="5400000">
            <a:off x="3909050" y="2880823"/>
            <a:ext cx="5480154" cy="923330"/>
            <a:chOff x="1815339" y="1381459"/>
            <a:chExt cx="5480154" cy="923330"/>
          </a:xfrm>
        </p:grpSpPr>
        <p:sp>
          <p:nvSpPr>
            <p:cNvPr id="12" name="TextBox 11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flipH="1" flipV="1">
              <a:off x="1815339" y="1924709"/>
              <a:ext cx="2468880" cy="2505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4826613" y="1927417"/>
              <a:ext cx="2468880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grpSp>
        <p:nvGrpSpPr>
          <p:cNvPr id="12" name="Group 11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3" name="TextBox 12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4" name="Straight Connector 13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overOverlay.png"/>
          <p:cNvPicPr>
            <a:picLocks noChangeAspect="1"/>
          </p:cNvPicPr>
          <p:nvPr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172584" y="2887579"/>
            <a:ext cx="6779110" cy="923330"/>
            <a:chOff x="1172584" y="1381459"/>
            <a:chExt cx="6779110" cy="923330"/>
          </a:xfrm>
        </p:grpSpPr>
        <p:sp>
          <p:nvSpPr>
            <p:cNvPr id="9" name="TextBox 8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0" name="Straight Connector 9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10800000">
              <a:off x="4831976" y="1927412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40" y="1204857"/>
            <a:ext cx="7754713" cy="1910716"/>
          </a:xfrm>
        </p:spPr>
        <p:txBody>
          <a:bodyPr anchor="b"/>
          <a:lstStyle>
            <a:lvl1pPr algn="ctr">
              <a:defRPr sz="5400" b="0" cap="none" baseline="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8" y="3767316"/>
            <a:ext cx="7734747" cy="15001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685800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645151" y="2240280"/>
            <a:ext cx="3803904" cy="387705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51560" y="2240280"/>
            <a:ext cx="3442446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8488" y="2947595"/>
            <a:ext cx="3803904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02306" y="2240280"/>
            <a:ext cx="3447288" cy="658368"/>
          </a:xfrm>
        </p:spPr>
        <p:txBody>
          <a:bodyPr anchor="b"/>
          <a:lstStyle>
            <a:lvl1pPr marL="0" indent="0" algn="ctr">
              <a:buNone/>
              <a:defRPr sz="24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944368"/>
            <a:ext cx="3799728" cy="317296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  <p:grpSp>
        <p:nvGrpSpPr>
          <p:cNvPr id="14" name="Group 13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6" name="TextBox 15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  <p:grpSp>
        <p:nvGrpSpPr>
          <p:cNvPr id="10" name="Group 9"/>
          <p:cNvGrpSpPr/>
          <p:nvPr/>
        </p:nvGrpSpPr>
        <p:grpSpPr>
          <a:xfrm>
            <a:off x="1172584" y="1392217"/>
            <a:ext cx="6779110" cy="923330"/>
            <a:chOff x="1172584" y="1381459"/>
            <a:chExt cx="6779110" cy="923330"/>
          </a:xfrm>
        </p:grpSpPr>
        <p:sp>
          <p:nvSpPr>
            <p:cNvPr id="14" name="TextBox 13"/>
            <p:cNvSpPr txBox="1"/>
            <p:nvPr/>
          </p:nvSpPr>
          <p:spPr>
            <a:xfrm>
              <a:off x="4147073" y="1381459"/>
              <a:ext cx="8771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5400" dirty="0" smtClean="0">
                  <a:solidFill>
                    <a:schemeClr val="tx2">
                      <a:lumMod val="60000"/>
                      <a:lumOff val="40000"/>
                    </a:schemeClr>
                  </a:solidFill>
                  <a:latin typeface="Wingdings" pitchFamily="2" charset="2"/>
                </a:rPr>
                <a:t></a:t>
              </a:r>
              <a:endParaRPr lang="en-US" sz="5400" dirty="0">
                <a:solidFill>
                  <a:schemeClr val="tx2">
                    <a:lumMod val="60000"/>
                    <a:lumOff val="40000"/>
                  </a:schemeClr>
                </a:solidFill>
                <a:latin typeface="Wingdings" pitchFamily="2" charset="2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>
            <a:xfrm rot="10800000">
              <a:off x="1172584" y="192562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0800000">
              <a:off x="4831976" y="1922650"/>
              <a:ext cx="3119718" cy="1588"/>
            </a:xfrm>
            <a:prstGeom prst="line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34579" y="1678195"/>
            <a:ext cx="3422483" cy="1886921"/>
          </a:xfrm>
        </p:spPr>
        <p:txBody>
          <a:bodyPr anchor="b"/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2001" y="559398"/>
            <a:ext cx="4116667" cy="5566765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34579" y="3603812"/>
            <a:ext cx="3411725" cy="2517289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731" y="4668818"/>
            <a:ext cx="7767021" cy="644729"/>
          </a:xfrm>
        </p:spPr>
        <p:txBody>
          <a:bodyPr anchor="b"/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40000">
            <a:off x="2183792" y="666965"/>
            <a:ext cx="4772156" cy="3598016"/>
          </a:xfr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24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8489" y="5324306"/>
            <a:ext cx="7756264" cy="804862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83000">
                <a:schemeClr val="bg1">
                  <a:alpha val="11000"/>
                </a:schemeClr>
              </a:gs>
              <a:gs pos="100000">
                <a:schemeClr val="bg2">
                  <a:lumMod val="75000"/>
                  <a:alpha val="23000"/>
                </a:schemeClr>
              </a:gs>
            </a:gsLst>
            <a:path path="rect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8490" y="570156"/>
            <a:ext cx="7756263" cy="10542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9247" y="2248347"/>
            <a:ext cx="7745505" cy="3877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60378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4F849BA0-9DA6-4120-8443-74EF038309DC}" type="datetimeFigureOut">
              <a:rPr lang="ru-RU" smtClean="0"/>
              <a:t>25.11.2013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16144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39264" y="616144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15EFAABE-8754-4035-A3E7-598F3F96B73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6576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77724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"/>
        <a:defRPr sz="22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36576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50876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828800" indent="-320040" algn="l" defTabSz="914400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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14884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78892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74320" algn="l" defTabSz="914400" rtl="0" eaLnBrk="1" latinLnBrk="0" hangingPunct="1">
        <a:spcBef>
          <a:spcPts val="400"/>
        </a:spcBef>
        <a:buClr>
          <a:schemeClr val="accent1"/>
        </a:buClr>
        <a:buFont typeface="Wingdings" pitchFamily="2" charset="2"/>
        <a:buChar char="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87624" y="1196752"/>
            <a:ext cx="6777318" cy="1731982"/>
          </a:xfrm>
        </p:spPr>
        <p:txBody>
          <a:bodyPr/>
          <a:lstStyle/>
          <a:p>
            <a:r>
              <a:rPr lang="ru-RU" dirty="0" smtClean="0"/>
              <a:t>С 12-21 ноября в МБОУ СОШ № 18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4800" dirty="0" smtClean="0"/>
              <a:t> </a:t>
            </a:r>
            <a:r>
              <a:rPr lang="ru-RU" sz="4800" dirty="0"/>
              <a:t>проходила декада русского языка и литературы</a:t>
            </a:r>
            <a:endParaRPr lang="ru-RU" sz="4800" b="1" dirty="0"/>
          </a:p>
        </p:txBody>
      </p:sp>
    </p:spTree>
    <p:extLst>
      <p:ext uri="{BB962C8B-B14F-4D97-AF65-F5344CB8AC3E}">
        <p14:creationId xmlns:p14="http://schemas.microsoft.com/office/powerpoint/2010/main" val="3871703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7-8 классы:</a:t>
            </a:r>
          </a:p>
          <a:p>
            <a:r>
              <a:rPr lang="ru-RU" sz="4000" dirty="0" smtClean="0"/>
              <a:t>1 место – 7а класс</a:t>
            </a:r>
          </a:p>
          <a:p>
            <a:r>
              <a:rPr lang="ru-RU" sz="4000" dirty="0" smtClean="0"/>
              <a:t>2 место - 8в класс </a:t>
            </a:r>
          </a:p>
          <a:p>
            <a:r>
              <a:rPr lang="ru-RU" sz="4000" dirty="0" smtClean="0"/>
              <a:t>3 место – 7б класс</a:t>
            </a:r>
            <a:endParaRPr lang="ru-RU" sz="40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69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9-11 классы:</a:t>
            </a:r>
          </a:p>
          <a:p>
            <a:r>
              <a:rPr lang="ru-RU" sz="4400" dirty="0" smtClean="0"/>
              <a:t>1 место – 9в класс</a:t>
            </a:r>
          </a:p>
          <a:p>
            <a:r>
              <a:rPr lang="ru-RU" sz="4400" dirty="0" smtClean="0"/>
              <a:t>2 место – 11а, 9а класс</a:t>
            </a:r>
          </a:p>
          <a:p>
            <a:r>
              <a:rPr lang="ru-RU" sz="4400" dirty="0" smtClean="0"/>
              <a:t>3 место – 11б, 10а класс</a:t>
            </a:r>
            <a:endParaRPr lang="ru-RU" sz="4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074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780928"/>
            <a:ext cx="5171017" cy="38782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570156"/>
            <a:ext cx="7833193" cy="1850732"/>
          </a:xfrm>
        </p:spPr>
        <p:txBody>
          <a:bodyPr/>
          <a:lstStyle/>
          <a:p>
            <a:r>
              <a:rPr lang="ru-RU" dirty="0" smtClean="0"/>
              <a:t>13 ноября. Литературная игра по творчеству И.С. Тургенева в 7б классе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724128" y="5157192"/>
            <a:ext cx="302433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Учитель: </a:t>
            </a:r>
            <a:r>
              <a:rPr lang="ru-RU" sz="3200" dirty="0" err="1" smtClean="0"/>
              <a:t>Сусликова</a:t>
            </a:r>
            <a:r>
              <a:rPr lang="ru-RU" sz="3200" dirty="0" smtClean="0"/>
              <a:t> И.Ю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66186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632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66540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979737"/>
            <a:ext cx="5171017" cy="38782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56263" cy="1054250"/>
          </a:xfrm>
        </p:spPr>
        <p:txBody>
          <a:bodyPr/>
          <a:lstStyle/>
          <a:p>
            <a:r>
              <a:rPr lang="ru-RU" dirty="0" smtClean="0"/>
              <a:t>14 ноября состоялся Всероссийский конкурс</a:t>
            </a:r>
            <a:br>
              <a:rPr lang="ru-RU" dirty="0" smtClean="0"/>
            </a:br>
            <a:r>
              <a:rPr lang="ru-RU" dirty="0" smtClean="0"/>
              <a:t>«Русский медвежонок»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87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708920"/>
            <a:ext cx="7756263" cy="1054250"/>
          </a:xfrm>
        </p:spPr>
        <p:txBody>
          <a:bodyPr/>
          <a:lstStyle/>
          <a:p>
            <a:r>
              <a:rPr lang="ru-RU" sz="6600" dirty="0" smtClean="0"/>
              <a:t>14 ноября прошел конкурс чтецов стихотворений в прозе И.С. Тургенева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1747410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56263" cy="1054250"/>
          </a:xfrm>
        </p:spPr>
        <p:txBody>
          <a:bodyPr/>
          <a:lstStyle/>
          <a:p>
            <a:r>
              <a:rPr lang="ru-RU" dirty="0" smtClean="0"/>
              <a:t>Его оценивало очень компетентное жюри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78810"/>
            <a:ext cx="6900520" cy="5175390"/>
          </a:xfrm>
        </p:spPr>
      </p:pic>
    </p:spTree>
    <p:extLst>
      <p:ext uri="{BB962C8B-B14F-4D97-AF65-F5344CB8AC3E}">
        <p14:creationId xmlns:p14="http://schemas.microsoft.com/office/powerpoint/2010/main" val="138257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1916832"/>
            <a:ext cx="4752528" cy="356439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Победителями стали:</a:t>
            </a:r>
            <a:br>
              <a:rPr lang="ru-RU" dirty="0" smtClean="0"/>
            </a:br>
            <a:r>
              <a:rPr lang="ru-RU" dirty="0" smtClean="0"/>
              <a:t>5-6 класс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1289368" y="5661248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/>
              <a:t>Котов Максим 6а класс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517258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260648"/>
            <a:ext cx="7056784" cy="52925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5589240"/>
            <a:ext cx="8049217" cy="1054250"/>
          </a:xfrm>
        </p:spPr>
        <p:txBody>
          <a:bodyPr/>
          <a:lstStyle/>
          <a:p>
            <a:r>
              <a:rPr lang="ru-RU" dirty="0" smtClean="0"/>
              <a:t>Пригарина Арина 5а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9531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68190" y="873064"/>
            <a:ext cx="6839926" cy="5129945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76057" y="-33839"/>
            <a:ext cx="4067944" cy="6891840"/>
          </a:xfrm>
        </p:spPr>
        <p:txBody>
          <a:bodyPr/>
          <a:lstStyle/>
          <a:p>
            <a:r>
              <a:rPr lang="ru-RU" dirty="0" smtClean="0"/>
              <a:t>7-8 класс:</a:t>
            </a:r>
            <a:br>
              <a:rPr lang="ru-RU" dirty="0" smtClean="0"/>
            </a:br>
            <a:r>
              <a:rPr lang="ru-RU" dirty="0" err="1" smtClean="0"/>
              <a:t>Сеткина</a:t>
            </a:r>
            <a:r>
              <a:rPr lang="ru-RU" dirty="0" smtClean="0"/>
              <a:t> Инна</a:t>
            </a:r>
            <a:br>
              <a:rPr lang="ru-RU" dirty="0" smtClean="0"/>
            </a:br>
            <a:r>
              <a:rPr lang="ru-RU" dirty="0" smtClean="0"/>
              <a:t>8а класс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0734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48432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80112" y="0"/>
            <a:ext cx="3563888" cy="6741368"/>
          </a:xfrm>
        </p:spPr>
        <p:txBody>
          <a:bodyPr/>
          <a:lstStyle/>
          <a:p>
            <a:r>
              <a:rPr lang="ru-RU" dirty="0" smtClean="0"/>
              <a:t>Декада посвящена 195 годовщине со дня рождения И.С. Тургенева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0588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8012" y="858011"/>
            <a:ext cx="6864085" cy="51480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220072" y="0"/>
            <a:ext cx="3923928" cy="6741368"/>
          </a:xfrm>
        </p:spPr>
        <p:txBody>
          <a:bodyPr/>
          <a:lstStyle/>
          <a:p>
            <a:r>
              <a:rPr lang="ru-RU" dirty="0" smtClean="0"/>
              <a:t>9-11 класс:</a:t>
            </a:r>
            <a:br>
              <a:rPr lang="ru-RU" dirty="0" smtClean="0"/>
            </a:br>
            <a:r>
              <a:rPr lang="ru-RU" dirty="0" err="1" smtClean="0"/>
              <a:t>Самарай</a:t>
            </a:r>
            <a:r>
              <a:rPr lang="ru-RU" dirty="0" smtClean="0"/>
              <a:t> Елизавета</a:t>
            </a:r>
            <a:br>
              <a:rPr lang="ru-RU" dirty="0" smtClean="0"/>
            </a:br>
            <a:r>
              <a:rPr lang="ru-RU" dirty="0" smtClean="0"/>
              <a:t>9в класс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096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44008" y="5445224"/>
            <a:ext cx="4232792" cy="824954"/>
          </a:xfrm>
        </p:spPr>
        <p:txBody>
          <a:bodyPr>
            <a:noAutofit/>
          </a:bodyPr>
          <a:lstStyle/>
          <a:p>
            <a:r>
              <a:rPr lang="ru-RU" sz="3600" dirty="0" smtClean="0"/>
              <a:t>Учитель: Тетерина Т.В.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908720"/>
            <a:ext cx="7848872" cy="3312368"/>
          </a:xfrm>
        </p:spPr>
        <p:txBody>
          <a:bodyPr/>
          <a:lstStyle/>
          <a:p>
            <a:r>
              <a:rPr lang="ru-RU" sz="6600" dirty="0" smtClean="0"/>
              <a:t>15 ноября. Конкурс знатоков русского языка в 8а, 9а классе  </a:t>
            </a:r>
            <a:endParaRPr lang="ru-RU" sz="6600" dirty="0"/>
          </a:p>
        </p:txBody>
      </p:sp>
    </p:spTree>
    <p:extLst>
      <p:ext uri="{BB962C8B-B14F-4D97-AF65-F5344CB8AC3E}">
        <p14:creationId xmlns:p14="http://schemas.microsoft.com/office/powerpoint/2010/main" val="3439762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115616" y="5301208"/>
            <a:ext cx="7329136" cy="824954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340768"/>
            <a:ext cx="7771942" cy="2786836"/>
          </a:xfrm>
        </p:spPr>
        <p:txBody>
          <a:bodyPr/>
          <a:lstStyle/>
          <a:p>
            <a:r>
              <a:rPr lang="ru-RU" dirty="0" smtClean="0"/>
              <a:t>15,16 ноября был проведен библиотечный урок Дубровиной Л.Р. по стихотворению в прозе И.С. Тургенева «Памяти </a:t>
            </a:r>
            <a:r>
              <a:rPr lang="ru-RU" dirty="0" err="1" smtClean="0"/>
              <a:t>Вревской</a:t>
            </a:r>
            <a:r>
              <a:rPr lang="ru-RU" dirty="0" smtClean="0"/>
              <a:t>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6243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0"/>
            <a:ext cx="7073209" cy="5304907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5517232"/>
            <a:ext cx="7756263" cy="1054250"/>
          </a:xfrm>
        </p:spPr>
        <p:txBody>
          <a:bodyPr/>
          <a:lstStyle/>
          <a:p>
            <a:r>
              <a:rPr lang="ru-RU" dirty="0" smtClean="0"/>
              <a:t>В 11 а классе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366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-3056"/>
            <a:ext cx="7310901" cy="548317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5589240"/>
            <a:ext cx="7756263" cy="1054250"/>
          </a:xfrm>
        </p:spPr>
        <p:txBody>
          <a:bodyPr/>
          <a:lstStyle/>
          <a:p>
            <a:r>
              <a:rPr lang="ru-RU" dirty="0" smtClean="0"/>
              <a:t>В 10 а классе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66431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-3056"/>
            <a:ext cx="7052601" cy="528945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5373216"/>
            <a:ext cx="7756263" cy="1054250"/>
          </a:xfrm>
        </p:spPr>
        <p:txBody>
          <a:bodyPr/>
          <a:lstStyle/>
          <a:p>
            <a:r>
              <a:rPr lang="ru-RU" dirty="0" smtClean="0"/>
              <a:t>В 10 б классе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0190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2636912"/>
            <a:ext cx="5171017" cy="38782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836712"/>
            <a:ext cx="7756263" cy="1054250"/>
          </a:xfrm>
        </p:spPr>
        <p:txBody>
          <a:bodyPr/>
          <a:lstStyle/>
          <a:p>
            <a:r>
              <a:rPr lang="ru-RU" dirty="0" smtClean="0"/>
              <a:t>16 ноября. Филологический КВН в 5а,в классе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3509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1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5589240"/>
            <a:ext cx="7756263" cy="1054250"/>
          </a:xfrm>
        </p:spPr>
        <p:txBody>
          <a:bodyPr/>
          <a:lstStyle/>
          <a:p>
            <a:r>
              <a:rPr lang="ru-RU" b="1" dirty="0" smtClean="0"/>
              <a:t>Победу одержала команда 5в класса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01593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5652120" y="4797152"/>
            <a:ext cx="3384376" cy="1329010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 smtClean="0"/>
              <a:t>Учителя: Тетерина Т.В.</a:t>
            </a:r>
          </a:p>
          <a:p>
            <a:r>
              <a:rPr lang="ru-RU" sz="3600" dirty="0" smtClean="0"/>
              <a:t>Иванова А.А.</a:t>
            </a:r>
            <a:endParaRPr lang="ru-RU" sz="36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79512" y="21000"/>
            <a:ext cx="8748464" cy="5976664"/>
          </a:xfrm>
        </p:spPr>
        <p:txBody>
          <a:bodyPr/>
          <a:lstStyle/>
          <a:p>
            <a:r>
              <a:rPr lang="ru-RU" dirty="0" smtClean="0"/>
              <a:t>18,19 ноября. Конкурс знатоков русского языка в 6а,г классе, в 8б,в классе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7773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2776"/>
            <a:ext cx="9217024" cy="691276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1052736"/>
            <a:ext cx="7756263" cy="1054250"/>
          </a:xfrm>
        </p:spPr>
        <p:txBody>
          <a:bodyPr/>
          <a:lstStyle/>
          <a:p>
            <a:r>
              <a:rPr lang="ru-RU" dirty="0" smtClean="0"/>
              <a:t>19 ноября провели акцию</a:t>
            </a:r>
            <a:br>
              <a:rPr lang="ru-RU" dirty="0" smtClean="0"/>
            </a:br>
            <a:r>
              <a:rPr lang="ru-RU" dirty="0" smtClean="0"/>
              <a:t>«Защитим русский язык!»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332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 повышение профессиональной компетентности учителей в рамках плана методической работы, а также для развития познавательного интереса учащихся к предмету, расширение кругозора;</a:t>
            </a:r>
          </a:p>
          <a:p>
            <a:r>
              <a:rPr lang="ru-RU" dirty="0" smtClean="0"/>
              <a:t>- воспитание у учащихся бережного отношения к родному слову, к русской литературе;</a:t>
            </a:r>
          </a:p>
          <a:p>
            <a:r>
              <a:rPr lang="ru-RU" dirty="0" smtClean="0"/>
              <a:t>- развитие интереса к глубокому изучению русского языка и литературы как на уроках, так и во внеурочное время.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Цели проведения предметной декады: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64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-99392"/>
            <a:ext cx="9144000" cy="6858000"/>
          </a:xfrm>
          <a:prstGeom prst="rect">
            <a:avLst/>
          </a:prstGeom>
        </p:spPr>
      </p:pic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3326" y="-130224"/>
            <a:ext cx="5218044" cy="6957392"/>
          </a:xfrm>
          <a:prstGeom prst="rect">
            <a:avLst/>
          </a:prstGeom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-396552" y="-99392"/>
            <a:ext cx="5256584" cy="1759024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</a:rPr>
              <a:t>Раздавали листовки с сочинениями учащихся «Сохраним и защитим русский язык!»</a:t>
            </a:r>
            <a:endParaRPr lang="ru-RU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084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-15200"/>
            <a:ext cx="7756263" cy="1054250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224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11560" y="1628800"/>
            <a:ext cx="7900279" cy="3960440"/>
          </a:xfrm>
        </p:spPr>
        <p:txBody>
          <a:bodyPr/>
          <a:lstStyle/>
          <a:p>
            <a:r>
              <a:rPr lang="ru-RU" dirty="0" smtClean="0"/>
              <a:t>20 ноября в 5а классе прошел конкурс знатоков биографии И.С. Тургенева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8905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71017" cy="387826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2780928"/>
            <a:ext cx="5436096" cy="407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67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69426" y="871774"/>
            <a:ext cx="7154100" cy="536557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54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1340768"/>
            <a:ext cx="7128791" cy="534659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0"/>
            <a:ext cx="8820472" cy="1628800"/>
          </a:xfrm>
        </p:spPr>
        <p:txBody>
          <a:bodyPr/>
          <a:lstStyle/>
          <a:p>
            <a:r>
              <a:rPr lang="ru-RU" dirty="0" smtClean="0"/>
              <a:t>Конкурс на лучшую тетрадь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7011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55576" y="2780928"/>
            <a:ext cx="7756263" cy="1054250"/>
          </a:xfrm>
        </p:spPr>
        <p:txBody>
          <a:bodyPr/>
          <a:lstStyle/>
          <a:p>
            <a:r>
              <a:rPr lang="ru-RU" dirty="0" smtClean="0"/>
              <a:t>21 ноября – закрытие недели русского языка и литературы, посвященной творчеству И.С. Тургенева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9638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296"/>
            <a:ext cx="9168394" cy="687629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14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827584" y="2636912"/>
            <a:ext cx="7745505" cy="3877815"/>
          </a:xfrm>
        </p:spPr>
        <p:txBody>
          <a:bodyPr>
            <a:normAutofit lnSpcReduction="10000"/>
          </a:bodyPr>
          <a:lstStyle/>
          <a:p>
            <a:r>
              <a:rPr lang="ru-RU" sz="3200" dirty="0" smtClean="0"/>
              <a:t>5а, 5в</a:t>
            </a:r>
          </a:p>
          <a:p>
            <a:r>
              <a:rPr lang="ru-RU" sz="3200" dirty="0" smtClean="0"/>
              <a:t>6а, 6в</a:t>
            </a:r>
          </a:p>
          <a:p>
            <a:r>
              <a:rPr lang="ru-RU" sz="3200" dirty="0" smtClean="0"/>
              <a:t>7а, 7б, 7в</a:t>
            </a:r>
          </a:p>
          <a:p>
            <a:r>
              <a:rPr lang="ru-RU" sz="3200" dirty="0" smtClean="0"/>
              <a:t>8а</a:t>
            </a:r>
          </a:p>
          <a:p>
            <a:r>
              <a:rPr lang="ru-RU" sz="3200" dirty="0" smtClean="0"/>
              <a:t>9а, 9в</a:t>
            </a:r>
          </a:p>
          <a:p>
            <a:r>
              <a:rPr lang="ru-RU" sz="3200" dirty="0" smtClean="0"/>
              <a:t>10а</a:t>
            </a:r>
          </a:p>
          <a:p>
            <a:r>
              <a:rPr lang="ru-RU" sz="3200" dirty="0" smtClean="0"/>
              <a:t>11а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83568" y="836712"/>
            <a:ext cx="7756263" cy="1054250"/>
          </a:xfrm>
        </p:spPr>
        <p:txBody>
          <a:bodyPr/>
          <a:lstStyle/>
          <a:p>
            <a:r>
              <a:rPr lang="ru-RU" dirty="0" smtClean="0"/>
              <a:t>Самое активное участие в декаде приняли классные коллективы: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1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- Тетериной Татьяне Викторовне</a:t>
            </a:r>
          </a:p>
          <a:p>
            <a:r>
              <a:rPr lang="ru-RU" sz="3200" dirty="0" smtClean="0"/>
              <a:t>- Сусликовой Ирине Юрьевне</a:t>
            </a:r>
          </a:p>
          <a:p>
            <a:r>
              <a:rPr lang="ru-RU" sz="3200" dirty="0" smtClean="0"/>
              <a:t>-Ивановой Алёне Александровне</a:t>
            </a:r>
          </a:p>
          <a:p>
            <a:r>
              <a:rPr lang="ru-RU" sz="3200" dirty="0" smtClean="0"/>
              <a:t>- Родионовой Валентине Ивановне</a:t>
            </a:r>
          </a:p>
          <a:p>
            <a:r>
              <a:rPr lang="ru-RU" sz="3200" dirty="0" smtClean="0"/>
              <a:t>- Аксёновой Елене Викторовне</a:t>
            </a:r>
          </a:p>
          <a:p>
            <a:r>
              <a:rPr lang="ru-RU" sz="3200" dirty="0" smtClean="0"/>
              <a:t>- Журавлёвой Марине Григорьевне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dirty="0" smtClean="0"/>
              <a:t>На закрытии недели объявлена благодарность и вручены грамоты учителям русского языка:</a:t>
            </a:r>
            <a:endParaRPr lang="ru-RU" sz="4000" dirty="0"/>
          </a:p>
        </p:txBody>
      </p:sp>
    </p:spTree>
    <p:extLst>
      <p:ext uri="{BB962C8B-B14F-4D97-AF65-F5344CB8AC3E}">
        <p14:creationId xmlns:p14="http://schemas.microsoft.com/office/powerpoint/2010/main" val="98244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/>
              <a:t>- привлечь всех учащихся для организации и проведения декады;</a:t>
            </a:r>
          </a:p>
          <a:p>
            <a:r>
              <a:rPr lang="ru-RU" dirty="0" smtClean="0"/>
              <a:t>- провести в каждом классе мероприятия, содействующее развитию познавательной деятельности учащихся, расширению знаний по русскому языку и литературе, формированию творческих способностей;</a:t>
            </a:r>
          </a:p>
          <a:p>
            <a:r>
              <a:rPr lang="ru-RU" dirty="0" smtClean="0"/>
              <a:t>- организовать самостоятельную и индивидуальную, коллективную практическую деятельность, содействуя воспитанию коллективизма  и товарищества;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предметной декады: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7210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r>
              <a:rPr lang="ru-RU" dirty="0" smtClean="0"/>
              <a:t>Дубровину Любовь </a:t>
            </a:r>
            <a:r>
              <a:rPr lang="ru-RU" dirty="0" err="1" smtClean="0"/>
              <a:t>Роальдовну</a:t>
            </a:r>
            <a:endParaRPr lang="ru-RU" dirty="0" smtClean="0"/>
          </a:p>
          <a:p>
            <a:r>
              <a:rPr lang="ru-RU" dirty="0"/>
              <a:t> </a:t>
            </a:r>
            <a:r>
              <a:rPr lang="ru-RU" dirty="0" err="1" smtClean="0"/>
              <a:t>Толкунову</a:t>
            </a:r>
            <a:r>
              <a:rPr lang="ru-RU" dirty="0" smtClean="0"/>
              <a:t> Алевтину Анатольевну</a:t>
            </a:r>
          </a:p>
          <a:p>
            <a:r>
              <a:rPr lang="ru-RU" dirty="0"/>
              <a:t> </a:t>
            </a:r>
            <a:r>
              <a:rPr lang="ru-RU" dirty="0" smtClean="0"/>
              <a:t> Кучеренко Ольгу Филипповну</a:t>
            </a:r>
          </a:p>
          <a:p>
            <a:r>
              <a:rPr lang="ru-RU" dirty="0" smtClean="0"/>
              <a:t>Петренко Сергея Валентиновича</a:t>
            </a:r>
          </a:p>
          <a:p>
            <a:r>
              <a:rPr lang="ru-RU" dirty="0"/>
              <a:t> </a:t>
            </a:r>
            <a:r>
              <a:rPr lang="ru-RU" dirty="0" err="1" smtClean="0"/>
              <a:t>Ковылину</a:t>
            </a:r>
            <a:r>
              <a:rPr lang="ru-RU" dirty="0" smtClean="0"/>
              <a:t> Наталью Владимировну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Благодарим за помощь в проведении декады :</a:t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59685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- совершенствовать мастерство педагогов через подготовку, организацию и проведение внеклассных мероприятий;</a:t>
            </a:r>
          </a:p>
          <a:p>
            <a:r>
              <a:rPr lang="ru-RU" dirty="0" smtClean="0"/>
              <a:t>- вовлечь обучающихся в самостоятельную творческую деятельность, повысив их интерес к русскому языку и литературе;</a:t>
            </a:r>
          </a:p>
          <a:p>
            <a:r>
              <a:rPr lang="ru-RU" dirty="0" smtClean="0"/>
              <a:t>- выявить обучающихся, обладающих творческими способностями, стремящихся к углубленному изучению русского языка и литературы.</a:t>
            </a: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Задачи  декады: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29309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1628800"/>
            <a:ext cx="6689964" cy="5017473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-387424"/>
            <a:ext cx="9252520" cy="2304256"/>
          </a:xfrm>
        </p:spPr>
        <p:txBody>
          <a:bodyPr/>
          <a:lstStyle/>
          <a:p>
            <a:r>
              <a:rPr lang="ru-RU" dirty="0" smtClean="0"/>
              <a:t>Открылась декада конкурсом газет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65195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3952" cy="6865464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827584" y="260648"/>
            <a:ext cx="7756263" cy="10542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0017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032" y="19520"/>
            <a:ext cx="9127584" cy="6845688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9061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4400" dirty="0" smtClean="0"/>
              <a:t>5-6 классы: </a:t>
            </a:r>
          </a:p>
          <a:p>
            <a:r>
              <a:rPr lang="ru-RU" sz="4400" dirty="0" smtClean="0"/>
              <a:t>1место – 6а класс </a:t>
            </a:r>
          </a:p>
          <a:p>
            <a:r>
              <a:rPr lang="ru-RU" sz="4400" dirty="0" smtClean="0"/>
              <a:t>2 место – 5в класс</a:t>
            </a:r>
          </a:p>
          <a:p>
            <a:r>
              <a:rPr lang="ru-RU" sz="4400" dirty="0" smtClean="0"/>
              <a:t>3 место – 6в класс</a:t>
            </a:r>
            <a:endParaRPr lang="ru-RU" sz="4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Победителями в конкурсе газет стали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292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вердый переплет">
  <a:themeElements>
    <a:clrScheme name="Твердый переплет">
      <a:dk1>
        <a:sysClr val="windowText" lastClr="000000"/>
      </a:dk1>
      <a:lt1>
        <a:sysClr val="window" lastClr="FFFFFF"/>
      </a:lt1>
      <a:dk2>
        <a:srgbClr val="895D1D"/>
      </a:dk2>
      <a:lt2>
        <a:srgbClr val="ECE9C6"/>
      </a:lt2>
      <a:accent1>
        <a:srgbClr val="873624"/>
      </a:accent1>
      <a:accent2>
        <a:srgbClr val="D6862D"/>
      </a:accent2>
      <a:accent3>
        <a:srgbClr val="D0BE40"/>
      </a:accent3>
      <a:accent4>
        <a:srgbClr val="877F6C"/>
      </a:accent4>
      <a:accent5>
        <a:srgbClr val="972109"/>
      </a:accent5>
      <a:accent6>
        <a:srgbClr val="AEB795"/>
      </a:accent6>
      <a:hlink>
        <a:srgbClr val="CC9900"/>
      </a:hlink>
      <a:folHlink>
        <a:srgbClr val="B2B2B2"/>
      </a:folHlink>
    </a:clrScheme>
    <a:fontScheme name="Твердый переплет">
      <a:maj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궁서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S明朝E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Твердый переплет">
      <a:fillStyleLst>
        <a:solidFill>
          <a:schemeClr val="phClr"/>
        </a:solidFill>
        <a:solidFill>
          <a:schemeClr val="phClr">
            <a:tint val="68000"/>
            <a:shade val="94000"/>
            <a:satMod val="300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80000"/>
                <a:lumMod val="98000"/>
              </a:schemeClr>
            </a:gs>
            <a:gs pos="100000">
              <a:schemeClr val="phClr">
                <a:satMod val="130000"/>
              </a:schemeClr>
            </a:gs>
          </a:gsLst>
          <a:lin ang="5160000" scaled="0"/>
        </a:gradFill>
      </a:fillStyleLst>
      <a:lnStyleLst>
        <a:ln w="12700" cap="flat" cmpd="sng" algn="ctr">
          <a:solidFill>
            <a:schemeClr val="phClr">
              <a:shade val="90000"/>
              <a:lumMod val="90000"/>
            </a:schemeClr>
          </a:solidFill>
          <a:prstDash val="solid"/>
        </a:ln>
        <a:ln w="19050" cap="flat" cmpd="sng" algn="ctr">
          <a:solidFill>
            <a:schemeClr val="phClr">
              <a:shade val="75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12700" dir="5400000" rotWithShape="0">
              <a:srgbClr val="000000">
                <a:alpha val="1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6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400000"/>
            </a:lightRig>
          </a:scene3d>
          <a:sp3d>
            <a:bevelT w="25400" h="25400"/>
          </a:sp3d>
        </a:effectStyle>
      </a:effectStyleLst>
      <a:bgFillStyleLst>
        <a:solidFill>
          <a:schemeClr val="phClr">
            <a:tint val="96000"/>
            <a:lumMod val="11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3000"/>
                <a:shade val="20000"/>
              </a:schemeClr>
              <a:schemeClr val="phClr">
                <a:tint val="90000"/>
                <a:shade val="85000"/>
                <a:satMod val="115000"/>
              </a:schemeClr>
            </a:duotone>
          </a:blip>
          <a:tile tx="0" ty="0" sx="60000" sy="6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50000"/>
                <a:satMod val="340000"/>
                <a:lumMod val="40000"/>
              </a:schemeClr>
              <a:schemeClr val="phClr">
                <a:tint val="92000"/>
                <a:shade val="94000"/>
                <a:hueMod val="110000"/>
                <a:satMod val="236000"/>
                <a:lum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Hardcover</Template>
  <TotalTime>191</TotalTime>
  <Words>533</Words>
  <Application>Microsoft Office PowerPoint</Application>
  <PresentationFormat>Экран (4:3)</PresentationFormat>
  <Paragraphs>77</Paragraphs>
  <Slides>40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40</vt:i4>
      </vt:variant>
    </vt:vector>
  </HeadingPairs>
  <TitlesOfParts>
    <vt:vector size="41" baseType="lpstr">
      <vt:lpstr>Твердый переплет</vt:lpstr>
      <vt:lpstr>С 12-21 ноября в МБОУ СОШ № 18</vt:lpstr>
      <vt:lpstr>Декада посвящена 195 годовщине со дня рождения И.С. Тургенева</vt:lpstr>
      <vt:lpstr>Цели проведения предметной декады:</vt:lpstr>
      <vt:lpstr>Задачи предметной декады:</vt:lpstr>
      <vt:lpstr>Задачи  декады:</vt:lpstr>
      <vt:lpstr>Открылась декада конкурсом газет</vt:lpstr>
      <vt:lpstr>Презентация PowerPoint</vt:lpstr>
      <vt:lpstr>Презентация PowerPoint</vt:lpstr>
      <vt:lpstr>Победителями в конкурсе газет стали</vt:lpstr>
      <vt:lpstr>Презентация PowerPoint</vt:lpstr>
      <vt:lpstr>Презентация PowerPoint</vt:lpstr>
      <vt:lpstr>13 ноября. Литературная игра по творчеству И.С. Тургенева в 7б классе</vt:lpstr>
      <vt:lpstr>Презентация PowerPoint</vt:lpstr>
      <vt:lpstr>14 ноября состоялся Всероссийский конкурс «Русский медвежонок»</vt:lpstr>
      <vt:lpstr>14 ноября прошел конкурс чтецов стихотворений в прозе И.С. Тургенева</vt:lpstr>
      <vt:lpstr>Его оценивало очень компетентное жюри</vt:lpstr>
      <vt:lpstr>Победителями стали: 5-6 класс</vt:lpstr>
      <vt:lpstr>Пригарина Арина 5а класс</vt:lpstr>
      <vt:lpstr>7-8 класс: Сеткина Инна 8а класс</vt:lpstr>
      <vt:lpstr>9-11 класс: Самарай Елизавета 9в класс </vt:lpstr>
      <vt:lpstr>15 ноября. Конкурс знатоков русского языка в 8а, 9а классе  </vt:lpstr>
      <vt:lpstr>15,16 ноября был проведен библиотечный урок Дубровиной Л.Р. по стихотворению в прозе И.С. Тургенева «Памяти Вревской»</vt:lpstr>
      <vt:lpstr>В 11 а классе</vt:lpstr>
      <vt:lpstr>В 10 а классе</vt:lpstr>
      <vt:lpstr>В 10 б классе</vt:lpstr>
      <vt:lpstr>16 ноября. Филологический КВН в 5а,в классе</vt:lpstr>
      <vt:lpstr>Победу одержала команда 5в класса</vt:lpstr>
      <vt:lpstr>18,19 ноября. Конкурс знатоков русского языка в 6а,г классе, в 8б,в классе</vt:lpstr>
      <vt:lpstr>19 ноября провели акцию «Защитим русский язык!»</vt:lpstr>
      <vt:lpstr>Презентация PowerPoint</vt:lpstr>
      <vt:lpstr>Презентация PowerPoint</vt:lpstr>
      <vt:lpstr>20 ноября в 5а классе прошел конкурс знатоков биографии И.С. Тургенева</vt:lpstr>
      <vt:lpstr>Презентация PowerPoint</vt:lpstr>
      <vt:lpstr>Презентация PowerPoint</vt:lpstr>
      <vt:lpstr>Конкурс на лучшую тетрадь</vt:lpstr>
      <vt:lpstr>21 ноября – закрытие недели русского языка и литературы, посвященной творчеству И.С. Тургенева</vt:lpstr>
      <vt:lpstr>Презентация PowerPoint</vt:lpstr>
      <vt:lpstr>Самое активное участие в декаде приняли классные коллективы: </vt:lpstr>
      <vt:lpstr>На закрытии недели объявлена благодарность и вручены грамоты учителям русского языка:</vt:lpstr>
      <vt:lpstr>Благодарим за помощь в проведении декады : </vt:lpstr>
    </vt:vector>
  </TitlesOfParts>
  <Company>Hewlett-Packard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 12-21 ноября в МБОУ СОШ № 18</dc:title>
  <dc:creator>users</dc:creator>
  <cp:lastModifiedBy>users</cp:lastModifiedBy>
  <cp:revision>18</cp:revision>
  <dcterms:created xsi:type="dcterms:W3CDTF">2013-11-20T11:56:47Z</dcterms:created>
  <dcterms:modified xsi:type="dcterms:W3CDTF">2013-11-25T08:42:47Z</dcterms:modified>
</cp:coreProperties>
</file>