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62" r:id="rId9"/>
    <p:sldId id="269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60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BB71BD88-0B33-48EE-BB74-7515FC21346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E9169-05BA-4C75-A5A6-779DB797F8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99C50-1454-4500-A44E-214BE7F003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C8366-1B4B-4222-BA02-2BD426B449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6DFE5-6EA4-47D0-AB29-912FF9CE6B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6FB75-648B-47C3-99E9-05C5D6C8B8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5BFD0-4575-4BF4-BA79-58C86F42FC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174CC-35B6-4CE1-9E9F-764DBB0665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6DE95-76E2-4BC7-AF4F-88D0C7B878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678A3-01F3-4822-8135-BEBE4D2E45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5A624-B87E-4A5B-BAE8-D9C4663849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EAF163B6-463C-46D5-815C-8482527FAB7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62" y="0"/>
            <a:ext cx="7772400" cy="221453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Управление образования администрации </a:t>
            </a:r>
            <a:r>
              <a:rPr lang="ru-RU" sz="2400" dirty="0" err="1">
                <a:solidFill>
                  <a:schemeClr val="bg1"/>
                </a:solidFill>
              </a:rPr>
              <a:t>Чернушинского</a:t>
            </a:r>
            <a:r>
              <a:rPr lang="ru-RU" sz="2400" dirty="0">
                <a:solidFill>
                  <a:schemeClr val="bg1"/>
                </a:solidFill>
              </a:rPr>
              <a:t> района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Муниципальное Общеобразовательное Учреждение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«Средняя общеобразовательная школа №2»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Научное общество учащихся</a:t>
            </a:r>
            <a:br>
              <a:rPr lang="ru-RU" sz="2400" dirty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8" y="2214554"/>
            <a:ext cx="2971776" cy="500066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</a:rPr>
              <a:t>Секция Физики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928662" y="2786058"/>
            <a:ext cx="791191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Радиация и радиоактивность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4611231"/>
            <a:ext cx="32861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Автор:</a:t>
            </a:r>
          </a:p>
          <a:p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Смертина Ирина Андреевна, </a:t>
            </a:r>
          </a:p>
          <a:p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учащаяся 10 «А» класса </a:t>
            </a:r>
          </a:p>
          <a:p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Научный руководитель: </a:t>
            </a:r>
          </a:p>
          <a:p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Федоровцева Ольга Васильевна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772400" cy="85727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Дозиметры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C:\Documents and Settings\Администратор\Мои документы\радиоактивность\srp-88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000372"/>
            <a:ext cx="300039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2071678"/>
            <a:ext cx="4143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профессиональный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дозиметр радиометр </a:t>
            </a: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СРП-88</a:t>
            </a:r>
          </a:p>
        </p:txBody>
      </p:sp>
      <p:pic>
        <p:nvPicPr>
          <p:cNvPr id="21506" name="Picture 2" descr="C:\Documents and Settings\Администратор\Рабочий стол\радиация\mks-u_s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714884"/>
            <a:ext cx="2786050" cy="2143116"/>
          </a:xfrm>
          <a:prstGeom prst="rect">
            <a:avLst/>
          </a:prstGeom>
          <a:noFill/>
        </p:spPr>
      </p:pic>
      <p:pic>
        <p:nvPicPr>
          <p:cNvPr id="21507" name="Picture 3" descr="C:\Documents and Settings\Администратор\Рабочий стол\радиация\116020374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714620"/>
            <a:ext cx="3251200" cy="19177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14546" y="928670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Профессиональные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67153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Дозиметры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714356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Бытовые</a:t>
            </a: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C:\Documents and Settings\Администратор\Рабочий стол\радиация\dkg-03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2121709" cy="3214710"/>
          </a:xfrm>
          <a:prstGeom prst="rect">
            <a:avLst/>
          </a:prstGeom>
          <a:noFill/>
        </p:spPr>
      </p:pic>
      <p:pic>
        <p:nvPicPr>
          <p:cNvPr id="22532" name="Picture 4" descr="C:\Documents and Settings\Администратор\Рабочий стол\радиация\111181_img_radex15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928802"/>
            <a:ext cx="3929058" cy="321471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5214950"/>
            <a:ext cx="22145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Профессиональный дозиметр гамма и рентгеновского излучения "ДКГ-03Д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5008" y="5143512"/>
            <a:ext cx="3029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Дозиметр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Радэкс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РД 1706.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C:\Documents and Settings\Администратор\Мои документы\радиоактивность\sosna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2071678"/>
            <a:ext cx="280989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285984" y="4643446"/>
            <a:ext cx="28575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дозиметр-радиометр гамма-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бета-излучения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АНРИ-01-02 "Сосна".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772400" cy="71435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Мои измерения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71613"/>
          <a:ext cx="9144000" cy="550072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000628"/>
                <a:gridCol w="4143372"/>
              </a:tblGrid>
              <a:tr h="423579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измерения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 измерений, </a:t>
                      </a:r>
                      <a:r>
                        <a:rPr lang="ru-RU" dirty="0" err="1" smtClean="0"/>
                        <a:t>мкР</a:t>
                      </a:r>
                      <a:r>
                        <a:rPr lang="ru-RU" dirty="0" smtClean="0"/>
                        <a:t>/ч</a:t>
                      </a:r>
                      <a:endParaRPr lang="ru-RU" dirty="0"/>
                    </a:p>
                  </a:txBody>
                  <a:tcPr/>
                </a:tc>
              </a:tr>
              <a:tr h="423579">
                <a:tc>
                  <a:txBody>
                    <a:bodyPr/>
                    <a:lstStyle/>
                    <a:p>
                      <a:r>
                        <a:rPr lang="ru-RU" dirty="0" smtClean="0"/>
                        <a:t>Дача (д.Зверево)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423579">
                <a:tc>
                  <a:txBody>
                    <a:bodyPr/>
                    <a:lstStyle/>
                    <a:p>
                      <a:r>
                        <a:rPr lang="ru-RU" dirty="0" smtClean="0"/>
                        <a:t>Квартира( непроветренная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423579">
                <a:tc>
                  <a:txBody>
                    <a:bodyPr/>
                    <a:lstStyle/>
                    <a:p>
                      <a:r>
                        <a:rPr lang="ru-RU" dirty="0" smtClean="0"/>
                        <a:t>Квартира (проветренная)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423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Ванная комната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423579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r>
                        <a:rPr lang="ru-RU" baseline="0" dirty="0" smtClean="0"/>
                        <a:t> подъезда ( Юбилейная 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423579">
                <a:tc>
                  <a:txBody>
                    <a:bodyPr/>
                    <a:lstStyle/>
                    <a:p>
                      <a:r>
                        <a:rPr lang="ru-RU" dirty="0" smtClean="0"/>
                        <a:t>У аптеки ( Юбилейная</a:t>
                      </a:r>
                      <a:r>
                        <a:rPr lang="ru-RU" baseline="0" dirty="0" smtClean="0"/>
                        <a:t> 3)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423579">
                <a:tc>
                  <a:txBody>
                    <a:bodyPr/>
                    <a:lstStyle/>
                    <a:p>
                      <a:r>
                        <a:rPr lang="ru-RU" dirty="0" smtClean="0"/>
                        <a:t>У рынка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423579">
                <a:tc>
                  <a:txBody>
                    <a:bodyPr/>
                    <a:lstStyle/>
                    <a:p>
                      <a:r>
                        <a:rPr lang="ru-RU" dirty="0" smtClean="0"/>
                        <a:t>В больнице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423579">
                <a:tc>
                  <a:txBody>
                    <a:bodyPr/>
                    <a:lstStyle/>
                    <a:p>
                      <a:r>
                        <a:rPr lang="ru-RU" dirty="0" smtClean="0"/>
                        <a:t>Кабинет физики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423579">
                <a:tc>
                  <a:txBody>
                    <a:bodyPr/>
                    <a:lstStyle/>
                    <a:p>
                      <a:r>
                        <a:rPr lang="ru-RU" dirty="0" smtClean="0"/>
                        <a:t>Кабинет англ. Яз.(207)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417776">
                <a:tc>
                  <a:txBody>
                    <a:bodyPr/>
                    <a:lstStyle/>
                    <a:p>
                      <a:r>
                        <a:rPr lang="ru-RU" dirty="0" smtClean="0"/>
                        <a:t>У крыльца 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4235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7772400" cy="785818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 выглядят часто встречаемые радиоактивные предметы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Содержимое 3" descr="C:\Documents and Settings\Администратор\Мои документы\радиоактивность\switch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314327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Администратор\Мои документы\радиоактивность\clock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500546"/>
            <a:ext cx="307183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Администратор\Мои документы\радиоактивность\metall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714488"/>
            <a:ext cx="350046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Администратор\Мои документы\радиоактивность\contain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4500546"/>
            <a:ext cx="304801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7772400" cy="714396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>Как защититься от радиации в космосе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715404" cy="4114800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В космические аппараты входит алюминий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Вода или полипропилен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Магнитная защита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Биомедицинские решения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Защита из жидкого водорода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Покрытие корабля слоем из полиэтилена и влажных салфеток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В шлеме скафандра используется система светофильтров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772400" cy="67153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 преувеличивайте!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14488"/>
            <a:ext cx="8358246" cy="5143512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1.  Тяжелые металлы</a:t>
            </a:r>
          </a:p>
          <a:p>
            <a:pPr marL="514350" indent="-514350">
              <a:buNone/>
            </a:pPr>
            <a:r>
              <a:rPr lang="ru-RU" dirty="0" smtClean="0"/>
              <a:t>2.  Химические </a:t>
            </a:r>
            <a:r>
              <a:rPr lang="ru-RU" dirty="0" err="1" smtClean="0"/>
              <a:t>токсиканты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..........................................</a:t>
            </a:r>
          </a:p>
          <a:p>
            <a:pPr marL="514350" indent="-514350">
              <a:buNone/>
            </a:pPr>
            <a:r>
              <a:rPr lang="ru-RU" dirty="0" smtClean="0"/>
              <a:t>26. Радиация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9124" y="928670"/>
            <a:ext cx="4429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i="1" dirty="0" smtClean="0">
                <a:solidFill>
                  <a:srgbClr val="FFFF00"/>
                </a:solidFill>
              </a:rPr>
              <a:t>Не так страшен черт,</a:t>
            </a:r>
          </a:p>
          <a:p>
            <a:pPr algn="r"/>
            <a:r>
              <a:rPr lang="ru-RU" sz="2800" i="1" dirty="0" smtClean="0">
                <a:solidFill>
                  <a:srgbClr val="FFFF00"/>
                </a:solidFill>
              </a:rPr>
              <a:t> как его малюют…</a:t>
            </a:r>
            <a:endParaRPr lang="ru-RU" sz="28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2857496"/>
            <a:ext cx="8058152" cy="1500187"/>
          </a:xfrm>
        </p:spPr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Радиоактивность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неустойчивость ядер некоторых атомов(самопроизвольный распад)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572008"/>
            <a:ext cx="80724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Радиация</a:t>
            </a:r>
            <a:r>
              <a:rPr lang="ru-RU" dirty="0" smtClean="0"/>
              <a:t> – </a:t>
            </a: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ионизирующее излучение. Радиацию нельзя вызвать с помощью химических реакций.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Администратор\Рабочий стол\радиация\r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4092" y="0"/>
            <a:ext cx="3000372" cy="3000372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643998" cy="48577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8434" name="Picture 2" descr="C:\Documents and Settings\Администратор\Рабочий стол\радиация\02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246120"/>
          </a:xfrm>
          <a:prstGeom prst="rect">
            <a:avLst/>
          </a:prstGeom>
          <a:noFill/>
        </p:spPr>
      </p:pic>
      <p:pic>
        <p:nvPicPr>
          <p:cNvPr id="18435" name="Picture 3" descr="C:\Documents and Settings\Администратор\Рабочий стол\радиация\02_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" y="3647384"/>
            <a:ext cx="9129713" cy="3210616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Documents and Settings\Администратор\Рабочий стол\радиация\02_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09" y="0"/>
            <a:ext cx="9133791" cy="3196827"/>
          </a:xfrm>
          <a:prstGeom prst="rect">
            <a:avLst/>
          </a:prstGeom>
          <a:noFill/>
        </p:spPr>
      </p:pic>
      <p:pic>
        <p:nvPicPr>
          <p:cNvPr id="19459" name="Picture 3" descr="C:\Documents and Settings\Администратор\Рабочий стол\радиация\02_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81400"/>
            <a:ext cx="9144000" cy="3276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Естественный фон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191488" y="1125546"/>
            <a:ext cx="720000" cy="61200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15076" y="2499512"/>
            <a:ext cx="714380" cy="28734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50795" y="2963859"/>
            <a:ext cx="1428761" cy="21590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72200" y="3571082"/>
            <a:ext cx="2570974" cy="794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963587" y="3108323"/>
            <a:ext cx="1571636" cy="6985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1857356" y="2643182"/>
            <a:ext cx="857256" cy="142876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158" y="164305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естественная</a:t>
            </a:r>
            <a:endParaRPr lang="ru-RU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2928934"/>
            <a:ext cx="10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вода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282" y="3786190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почва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7158" y="4857760"/>
            <a:ext cx="2786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космическое излучение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28728" y="3929066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металлы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57356" y="3071810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радон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rot="16200000" flipH="1">
            <a:off x="5572132" y="1142984"/>
            <a:ext cx="642942" cy="642942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164305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техногенная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 rot="10800000" flipV="1">
            <a:off x="4714876" y="2214554"/>
            <a:ext cx="714380" cy="42862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57" idx="0"/>
          </p:cNvCxnSpPr>
          <p:nvPr/>
        </p:nvCxnSpPr>
        <p:spPr>
          <a:xfrm rot="5400000">
            <a:off x="4412059" y="2410215"/>
            <a:ext cx="1571636" cy="1037439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5608645" y="2536026"/>
            <a:ext cx="642148" cy="79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41" idx="2"/>
          </p:cNvCxnSpPr>
          <p:nvPr/>
        </p:nvCxnSpPr>
        <p:spPr>
          <a:xfrm rot="16200000" flipH="1">
            <a:off x="6216768" y="2716315"/>
            <a:ext cx="1568249" cy="714380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143636" y="3857628"/>
            <a:ext cx="27146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Радиация от проводимых опытов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428992" y="2071678"/>
            <a:ext cx="16430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Современная техника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143504" y="2857496"/>
            <a:ext cx="1785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промышленность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357554" y="3714752"/>
            <a:ext cx="2643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флюорографические исследования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 rot="16200000" flipH="1">
            <a:off x="7858148" y="2000240"/>
            <a:ext cx="428628" cy="42862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7215206" y="2214554"/>
            <a:ext cx="22145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испытания ядерного оружия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072066" y="5214950"/>
            <a:ext cx="23574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предприятия атомной энергетики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 стрелкой 74"/>
          <p:cNvCxnSpPr/>
          <p:nvPr/>
        </p:nvCxnSpPr>
        <p:spPr>
          <a:xfrm rot="5400000">
            <a:off x="5679686" y="4535894"/>
            <a:ext cx="1357323" cy="793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 flipH="1" flipV="1">
            <a:off x="6000760" y="2571744"/>
            <a:ext cx="714380" cy="1588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6" grpId="0"/>
      <p:bldP spid="27" grpId="0"/>
      <p:bldP spid="28" grpId="0"/>
      <p:bldP spid="29" grpId="0"/>
      <p:bldP spid="41" grpId="0"/>
      <p:bldP spid="54" grpId="0"/>
      <p:bldP spid="55" grpId="0"/>
      <p:bldP spid="56" grpId="0"/>
      <p:bldP spid="57" grpId="0"/>
      <p:bldP spid="52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C:\Documents and Settings\Администратор\Мои документы\радиоактивность\rad_fon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772400" cy="67153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Облучение -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5939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50"/>
                <a:gridCol w="6357950"/>
              </a:tblGrid>
              <a:tr h="621012"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Экспозиционная доза излучения,</a:t>
                      </a:r>
                      <a:r>
                        <a:rPr lang="ru-RU" baseline="0" dirty="0" smtClean="0"/>
                        <a:t> мКл/кг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Действие радиации на </a:t>
                      </a:r>
                      <a:r>
                        <a:rPr lang="ru-RU" baseline="0" dirty="0" smtClean="0"/>
                        <a:t> организм человека</a:t>
                      </a:r>
                      <a:endParaRPr lang="ru-RU" dirty="0"/>
                    </a:p>
                  </a:txBody>
                  <a:tcPr/>
                </a:tc>
              </a:tr>
              <a:tr h="354864">
                <a:tc>
                  <a:txBody>
                    <a:bodyPr/>
                    <a:lstStyle/>
                    <a:p>
                      <a:r>
                        <a:rPr lang="ru-RU" dirty="0" smtClean="0"/>
                        <a:t>≤ 5 (≤ 20 Р)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Явных повреждений нет</a:t>
                      </a:r>
                      <a:endParaRPr lang="ru-RU" sz="1600" dirty="0"/>
                    </a:p>
                  </a:txBody>
                  <a:tcPr/>
                </a:tc>
              </a:tr>
              <a:tr h="354864">
                <a:tc>
                  <a:txBody>
                    <a:bodyPr/>
                    <a:lstStyle/>
                    <a:p>
                      <a:r>
                        <a:rPr lang="ru-RU" dirty="0" smtClean="0"/>
                        <a:t>5 – 12,5 (20-50 Р)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Легкое изменение состава кроки</a:t>
                      </a:r>
                      <a:endParaRPr lang="ru-RU" sz="1600" dirty="0"/>
                    </a:p>
                  </a:txBody>
                  <a:tcPr/>
                </a:tc>
              </a:tr>
              <a:tr h="354864">
                <a:tc>
                  <a:txBody>
                    <a:bodyPr/>
                    <a:lstStyle/>
                    <a:p>
                      <a:r>
                        <a:rPr lang="ru-RU" dirty="0" smtClean="0"/>
                        <a:t>12,5 – 25 (50- 100 Р)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Изменение состава крови, плохое самочувствие</a:t>
                      </a:r>
                      <a:endParaRPr lang="ru-RU" sz="1600" dirty="0"/>
                    </a:p>
                  </a:txBody>
                  <a:tcPr/>
                </a:tc>
              </a:tr>
              <a:tr h="561868">
                <a:tc>
                  <a:txBody>
                    <a:bodyPr/>
                    <a:lstStyle/>
                    <a:p>
                      <a:r>
                        <a:rPr lang="ru-RU" dirty="0" smtClean="0"/>
                        <a:t>25 (100 Р= 1 Зв)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Критическая доза, после превышения</a:t>
                      </a:r>
                      <a:r>
                        <a:rPr lang="ru-RU" sz="1600" baseline="0" dirty="0" smtClean="0"/>
                        <a:t> которой появляются признаки лучевой болезни</a:t>
                      </a:r>
                      <a:endParaRPr lang="ru-RU" sz="1600" dirty="0"/>
                    </a:p>
                  </a:txBody>
                  <a:tcPr/>
                </a:tc>
              </a:tr>
              <a:tr h="1035020">
                <a:tc>
                  <a:txBody>
                    <a:bodyPr/>
                    <a:lstStyle/>
                    <a:p>
                      <a:r>
                        <a:rPr lang="ru-RU" dirty="0" smtClean="0"/>
                        <a:t>25 – 50 ( 100 – 200 Р)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Легкая степень болезни ( слабость, головная боль, тошнота, покраснение кожи, предрасположенность</a:t>
                      </a:r>
                      <a:r>
                        <a:rPr lang="ru-RU" sz="1600" baseline="0" dirty="0" smtClean="0"/>
                        <a:t> к инфекции); смертельные случаи не наблюдаются; полное восстановление через 2 - 4 месяца </a:t>
                      </a:r>
                      <a:endParaRPr lang="ru-RU" sz="1600" dirty="0"/>
                    </a:p>
                  </a:txBody>
                  <a:tcPr/>
                </a:tc>
              </a:tr>
              <a:tr h="798444"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r>
                        <a:rPr lang="ru-RU" baseline="0" dirty="0" smtClean="0"/>
                        <a:t> – 100 ( 200 – 400 Р)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Средняя степень болезни (</a:t>
                      </a:r>
                      <a:r>
                        <a:rPr lang="ru-RU" sz="1600" baseline="0" dirty="0" smtClean="0"/>
                        <a:t> усиление прежних эффектов, расстройство желудка, </a:t>
                      </a:r>
                      <a:r>
                        <a:rPr lang="ru-RU" sz="1600" baseline="0" dirty="0" err="1" smtClean="0"/>
                        <a:t>бессоница</a:t>
                      </a:r>
                      <a:r>
                        <a:rPr lang="ru-RU" sz="1600" baseline="0" dirty="0" smtClean="0"/>
                        <a:t> , температура, кровотечение); выздоровление 4 – 5 месяцев</a:t>
                      </a:r>
                      <a:endParaRPr lang="ru-RU" sz="1600" dirty="0"/>
                    </a:p>
                  </a:txBody>
                  <a:tcPr/>
                </a:tc>
              </a:tr>
              <a:tr h="354864">
                <a:tc>
                  <a:txBody>
                    <a:bodyPr/>
                    <a:lstStyle/>
                    <a:p>
                      <a:r>
                        <a:rPr lang="ru-RU" dirty="0" smtClean="0"/>
                        <a:t>………………………………..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………………………………………………………………………………………………</a:t>
                      </a:r>
                      <a:endParaRPr lang="ru-RU" sz="1600" dirty="0"/>
                    </a:p>
                  </a:txBody>
                  <a:tcPr/>
                </a:tc>
              </a:tr>
              <a:tr h="561868">
                <a:tc>
                  <a:txBody>
                    <a:bodyPr/>
                    <a:lstStyle/>
                    <a:p>
                      <a:r>
                        <a:rPr lang="ru-RU" dirty="0" smtClean="0"/>
                        <a:t>5000 Р и более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Поражается центральная нервная</a:t>
                      </a:r>
                      <a:r>
                        <a:rPr lang="ru-RU" sz="1600" baseline="0" dirty="0" smtClean="0"/>
                        <a:t> система; смерть наступает через 2 дня</a:t>
                      </a:r>
                      <a:endParaRPr lang="ru-RU" sz="1600" dirty="0"/>
                    </a:p>
                  </a:txBody>
                  <a:tcPr/>
                </a:tc>
              </a:tr>
              <a:tr h="788811">
                <a:tc>
                  <a:txBody>
                    <a:bodyPr/>
                    <a:lstStyle/>
                    <a:p>
                      <a:r>
                        <a:rPr lang="ru-RU" dirty="0" smtClean="0"/>
                        <a:t>20 000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Мгновенная смерть («гибель под лучом»)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71472" y="785794"/>
            <a:ext cx="61436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Воздействие радиации на человека.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7772400" cy="785794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каких единицах измеряется радиоактивность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285860"/>
            <a:ext cx="464343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71942"/>
            <a:ext cx="435768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4000504"/>
            <a:ext cx="464343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285860"/>
            <a:ext cx="442912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7772400" cy="528654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Дозиметры</a:t>
            </a:r>
            <a:endParaRPr lang="ru-RU" sz="3200" dirty="0">
              <a:solidFill>
                <a:schemeClr val="bg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643174" y="100010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179223" y="964389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14480" y="1785926"/>
            <a:ext cx="17145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Бытовые 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43438" y="1785926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профессиональные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2285992"/>
            <a:ext cx="23126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ahoma" pitchFamily="34" charset="0"/>
              </a:rPr>
              <a:t>Дозиметры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ahoma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357422" y="2928934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4857752" y="2857496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0" y="3643314"/>
            <a:ext cx="35427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прямопоказывающе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3643314"/>
            <a:ext cx="41462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непрямопоказывающие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28926" y="4286256"/>
            <a:ext cx="23126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Дозиметры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5214950"/>
            <a:ext cx="2533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беспороговые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2066" y="5143512"/>
            <a:ext cx="2052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пороговые.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 flipV="1">
            <a:off x="2357422" y="4786322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000628" y="4786322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Водоворот»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«Водоворот»</Template>
  <TotalTime>843</TotalTime>
  <Words>412</Words>
  <Application>Microsoft Office PowerPoint</Application>
  <PresentationFormat>Экран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Шаблон оформления «Водоворот»</vt:lpstr>
      <vt:lpstr>Управление образования администрации Чернушинского района Муниципальное Общеобразовательное Учреждение «Средняя общеобразовательная школа №2» Научное общество учащихся </vt:lpstr>
      <vt:lpstr>Слайд 2</vt:lpstr>
      <vt:lpstr>Слайд 3</vt:lpstr>
      <vt:lpstr>Слайд 4</vt:lpstr>
      <vt:lpstr>Естественный фон</vt:lpstr>
      <vt:lpstr>Слайд 6</vt:lpstr>
      <vt:lpstr>Облучение - </vt:lpstr>
      <vt:lpstr>В каких единицах измеряется радиоактивность </vt:lpstr>
      <vt:lpstr>Дозиметры</vt:lpstr>
      <vt:lpstr>Дозиметры</vt:lpstr>
      <vt:lpstr>Дозиметры</vt:lpstr>
      <vt:lpstr>Мои измерения</vt:lpstr>
      <vt:lpstr>Как выглядят часто встречаемые радиоактивные предметы </vt:lpstr>
      <vt:lpstr>Как защититься от радиации в космосе</vt:lpstr>
      <vt:lpstr>Не преувеличивайте!</vt:lpstr>
    </vt:vector>
  </TitlesOfParts>
  <Manager/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образования администрации Чернушинского района Муниципальное Общеобразовательное Учреждение «Средняя общеобразовательная школа №2» Научное общество учащихся </dc:title>
  <dc:subject/>
  <dc:creator>Client</dc:creator>
  <cp:keywords/>
  <dc:description/>
  <cp:lastModifiedBy>Client</cp:lastModifiedBy>
  <cp:revision>84</cp:revision>
  <dcterms:created xsi:type="dcterms:W3CDTF">2009-04-05T16:53:26Z</dcterms:created>
  <dcterms:modified xsi:type="dcterms:W3CDTF">2009-04-09T17:48:33Z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TC010690981049</vt:lpwstr>
  </property>
</Properties>
</file>