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2903-637C-4351-9D31-19A433020716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40E-CCAC-4AA9-8F48-286EB0B6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2903-637C-4351-9D31-19A433020716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40E-CCAC-4AA9-8F48-286EB0B6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2903-637C-4351-9D31-19A433020716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40E-CCAC-4AA9-8F48-286EB0B6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2903-637C-4351-9D31-19A433020716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40E-CCAC-4AA9-8F48-286EB0B6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2903-637C-4351-9D31-19A433020716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40E-CCAC-4AA9-8F48-286EB0B6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2903-637C-4351-9D31-19A433020716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40E-CCAC-4AA9-8F48-286EB0B6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2903-637C-4351-9D31-19A433020716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40E-CCAC-4AA9-8F48-286EB0B6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2903-637C-4351-9D31-19A433020716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40E-CCAC-4AA9-8F48-286EB0B6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2903-637C-4351-9D31-19A433020716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40E-CCAC-4AA9-8F48-286EB0B6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2903-637C-4351-9D31-19A433020716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40E-CCAC-4AA9-8F48-286EB0B6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2903-637C-4351-9D31-19A433020716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40E-CCAC-4AA9-8F48-286EB0B6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12903-637C-4351-9D31-19A433020716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140E-CCAC-4AA9-8F48-286EB0B6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5290" y="2428868"/>
            <a:ext cx="43552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Грипп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профилактика</a:t>
            </a:r>
            <a:endParaRPr lang="ru-RU" sz="3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лечения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Рисунок 7" descr="грипп 15.jpg"/>
          <p:cNvPicPr>
            <a:picLocks noChangeAspect="1"/>
          </p:cNvPicPr>
          <p:nvPr/>
        </p:nvPicPr>
        <p:blipFill>
          <a:blip r:embed="rId2" cstate="print"/>
          <a:srcRect l="18199" r="20588"/>
          <a:stretch>
            <a:fillRect/>
          </a:stretch>
        </p:blipFill>
        <p:spPr>
          <a:xfrm>
            <a:off x="500034" y="1500174"/>
            <a:ext cx="3498365" cy="3214698"/>
          </a:xfrm>
          <a:prstGeom prst="rect">
            <a:avLst/>
          </a:prstGeom>
        </p:spPr>
      </p:pic>
      <p:sp>
        <p:nvSpPr>
          <p:cNvPr id="5" name="Рамка 4"/>
          <p:cNvSpPr/>
          <p:nvPr/>
        </p:nvSpPr>
        <p:spPr>
          <a:xfrm>
            <a:off x="3571868" y="6500834"/>
            <a:ext cx="2357454" cy="357166"/>
          </a:xfrm>
          <a:prstGeom prst="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Prezentacii.com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804" y="500043"/>
            <a:ext cx="8229600" cy="135732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Грипп - разновидность острой респираторной вирусной инфекции (ОРВИ). Однако его нередко рассматривают отдельно от остальных заболеваний этой группы, поскольку он отличается от них особо тяжелым течением, наличием тяжелых осложнений и может закончиться смертельным исходом. </a:t>
            </a:r>
          </a:p>
          <a:p>
            <a:endParaRPr lang="ru-RU" dirty="0"/>
          </a:p>
        </p:txBody>
      </p:sp>
      <p:pic>
        <p:nvPicPr>
          <p:cNvPr id="4" name="Рисунок 3" descr="грипп 1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071678"/>
            <a:ext cx="4972210" cy="3924303"/>
          </a:xfrm>
          <a:prstGeom prst="rect">
            <a:avLst/>
          </a:prstGeom>
        </p:spPr>
      </p:pic>
      <p:pic>
        <p:nvPicPr>
          <p:cNvPr id="5" name="Рисунок 4" descr="грипп 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2714620"/>
            <a:ext cx="5503350" cy="3896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357166"/>
            <a:ext cx="4043362" cy="607223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Последнее в большей степени относится к определенным группам людей: </a:t>
            </a:r>
          </a:p>
          <a:p>
            <a:pPr lvl="0"/>
            <a:r>
              <a:rPr lang="ru-RU" dirty="0"/>
              <a:t>дети (особенно раннего возраста); </a:t>
            </a:r>
          </a:p>
          <a:p>
            <a:pPr lvl="0"/>
            <a:r>
              <a:rPr lang="ru-RU" dirty="0"/>
              <a:t>пожилые люди (старше 60 лет); </a:t>
            </a:r>
          </a:p>
          <a:p>
            <a:pPr lvl="0"/>
            <a:r>
              <a:rPr lang="ru-RU" dirty="0"/>
              <a:t>больные хроническими тяжелыми заболеваниями сердца (пороки сердца, ишемическая болезнь сердца, тяжелая артериальная гипертония) и легких (бронхиальная астма, хронический бронхит, эмфизема легких). </a:t>
            </a:r>
          </a:p>
          <a:p>
            <a:r>
              <a:rPr lang="ru-RU" dirty="0"/>
              <a:t>Поэтому именно эти категории людей должны в первую очередь использовать средства профилактики гриппа и особенно внимательно наблюдаться врачами в случае заболевания гриппом. </a:t>
            </a:r>
          </a:p>
          <a:p>
            <a:endParaRPr lang="ru-RU" dirty="0"/>
          </a:p>
        </p:txBody>
      </p:sp>
      <p:pic>
        <p:nvPicPr>
          <p:cNvPr id="4" name="Рисунок 3" descr="грипп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3810000" cy="3743325"/>
          </a:xfrm>
          <a:prstGeom prst="rect">
            <a:avLst/>
          </a:prstGeom>
        </p:spPr>
      </p:pic>
      <p:pic>
        <p:nvPicPr>
          <p:cNvPr id="5" name="Рисунок 4" descr="грипп 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214554"/>
            <a:ext cx="3762377" cy="4380850"/>
          </a:xfrm>
          <a:prstGeom prst="rect">
            <a:avLst/>
          </a:prstGeom>
        </p:spPr>
      </p:pic>
      <p:pic>
        <p:nvPicPr>
          <p:cNvPr id="6" name="Рисунок 5" descr="грипп 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388" y="4857760"/>
            <a:ext cx="2285996" cy="1554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21510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Симптомы гриппа: 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основной симптом - высокая температура (до 41,5 градуса), которая держится несколько дней (до 5); </a:t>
            </a:r>
          </a:p>
          <a:p>
            <a:pPr lvl="0"/>
            <a:r>
              <a:rPr lang="ru-RU" dirty="0"/>
              <a:t>на фоне температуры отмечается головная боль (преимущественно в передней части - лоб, глаза, виски), ломота во всем теле, в первую очередь - в ногах; </a:t>
            </a:r>
          </a:p>
          <a:p>
            <a:pPr lvl="0"/>
            <a:r>
              <a:rPr lang="ru-RU" dirty="0"/>
              <a:t>чуть позже присоединяется сухой кашель (признак трахеита). </a:t>
            </a:r>
          </a:p>
          <a:p>
            <a:r>
              <a:rPr lang="ru-RU" dirty="0"/>
              <a:t>Насморк, боль в горле не характерны. Также при гриппе не бывает и поноса, если он и появляется, то это либо другая инфекция (например, энтеровирусная), либо побочный эффект лекарств. Тошнота или рвота могут быть, особенно у маленьких детей, они связаны с интоксикацией. </a:t>
            </a:r>
          </a:p>
          <a:p>
            <a:endParaRPr lang="ru-RU" dirty="0"/>
          </a:p>
        </p:txBody>
      </p:sp>
      <p:pic>
        <p:nvPicPr>
          <p:cNvPr id="4" name="Рисунок 3" descr="грипп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714356"/>
            <a:ext cx="4571980" cy="5410176"/>
          </a:xfrm>
          <a:prstGeom prst="rect">
            <a:avLst/>
          </a:prstGeom>
        </p:spPr>
      </p:pic>
      <p:pic>
        <p:nvPicPr>
          <p:cNvPr id="5" name="Рисунок 4" descr="грипп 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1214422"/>
            <a:ext cx="6667504" cy="4448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6356" y="446109"/>
            <a:ext cx="3971924" cy="61261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Как и другие ОРВИ, грипп не требует специального лечения, так как эффективных средств, действующих на вирус гриппа со стопроцентным эффектом, нет. Противовирусные препараты, перечисленных ниже, способствуют более быстрому исчезновению симптомов. </a:t>
            </a:r>
          </a:p>
          <a:p>
            <a:endParaRPr lang="ru-RU" dirty="0"/>
          </a:p>
        </p:txBody>
      </p:sp>
      <p:pic>
        <p:nvPicPr>
          <p:cNvPr id="4" name="Рисунок 3" descr="Грипп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643050"/>
            <a:ext cx="4404019" cy="3438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4043362" cy="628654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Лучшим средством противостояния гриппу является его профилактика. Она включает: </a:t>
            </a:r>
          </a:p>
          <a:p>
            <a:pPr lvl="0"/>
            <a:r>
              <a:rPr lang="ru-RU" dirty="0"/>
              <a:t>прививки от гриппа (каждый год вакцины от гриппа выпускаются с учетом ожидаемого штамма вируса) - очень высокий уровень надежности профилактики; </a:t>
            </a:r>
          </a:p>
          <a:p>
            <a:pPr lvl="0"/>
            <a:r>
              <a:rPr lang="ru-RU" dirty="0"/>
              <a:t>изоляция больных от не заболевших, использование средств индивидуальной защиты (марлевые маски на лицо) эффективны, но в идеале (на самом деле, трудно жестко соблюдать этот режим). </a:t>
            </a:r>
          </a:p>
          <a:p>
            <a:r>
              <a:rPr lang="ru-RU" dirty="0"/>
              <a:t>Использование профилактических лекарственных средств не дает надежной гарантии от заболевания. </a:t>
            </a:r>
          </a:p>
          <a:p>
            <a:endParaRPr lang="ru-RU" dirty="0"/>
          </a:p>
        </p:txBody>
      </p:sp>
      <p:pic>
        <p:nvPicPr>
          <p:cNvPr id="4" name="Рисунок 3" descr="грипп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357166"/>
            <a:ext cx="4143372" cy="2916934"/>
          </a:xfrm>
          <a:prstGeom prst="rect">
            <a:avLst/>
          </a:prstGeom>
        </p:spPr>
      </p:pic>
      <p:pic>
        <p:nvPicPr>
          <p:cNvPr id="5" name="Рисунок 4" descr="грипп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714356"/>
            <a:ext cx="4286250" cy="5572125"/>
          </a:xfrm>
          <a:prstGeom prst="rect">
            <a:avLst/>
          </a:prstGeom>
        </p:spPr>
      </p:pic>
      <p:pic>
        <p:nvPicPr>
          <p:cNvPr id="6" name="Рисунок 5" descr="грипп 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3429000"/>
            <a:ext cx="4183750" cy="3079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235745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Лечение гриппа включает противовирусные препараты (о них сказано выше), симптоматическое лечение (обезболивающие, жаропонижающие препараты), обильное питье (так как при повышенной температуре теряется много жидкости при дыхании и потении) и режим. Постельный режим очень важно соблюдать в течение всего периода повышенной температуры, так как именно несоблюдение этого условия нередко оказывается чреватым осложнениями. </a:t>
            </a:r>
          </a:p>
          <a:p>
            <a:endParaRPr lang="ru-RU" dirty="0"/>
          </a:p>
        </p:txBody>
      </p:sp>
      <p:pic>
        <p:nvPicPr>
          <p:cNvPr id="4" name="Рисунок 3" descr="грипп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643182"/>
            <a:ext cx="6038850" cy="3800475"/>
          </a:xfrm>
          <a:prstGeom prst="rect">
            <a:avLst/>
          </a:prstGeom>
        </p:spPr>
      </p:pic>
      <p:pic>
        <p:nvPicPr>
          <p:cNvPr id="5" name="Рисунок 4" descr="грипп 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2571744"/>
            <a:ext cx="3476625" cy="4048125"/>
          </a:xfrm>
          <a:prstGeom prst="rect">
            <a:avLst/>
          </a:prstGeom>
        </p:spPr>
      </p:pic>
      <p:pic>
        <p:nvPicPr>
          <p:cNvPr id="6" name="Рисунок 5" descr="грипп 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2571744"/>
            <a:ext cx="3377734" cy="4000504"/>
          </a:xfrm>
          <a:prstGeom prst="rect">
            <a:avLst/>
          </a:prstGeom>
        </p:spPr>
      </p:pic>
      <p:pic>
        <p:nvPicPr>
          <p:cNvPr id="7" name="Рисунок 6" descr="грипп 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29256" y="2500306"/>
            <a:ext cx="3282955" cy="4103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204311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Аскорбиновая кислота и витамины не играют никакой роли в профилактике и лечении гриппа. </a:t>
            </a:r>
          </a:p>
          <a:p>
            <a:r>
              <a:rPr lang="ru-RU" dirty="0"/>
              <a:t>Жаропонижающими и обезболивающими препаратами лучше пользоваться только в случаях высокой температуры (выше 39 градусов), за исключением лиц из групп риска (см. выше), при сильных головных и мышечных болях.</a:t>
            </a:r>
          </a:p>
          <a:p>
            <a:endParaRPr lang="ru-RU" dirty="0"/>
          </a:p>
        </p:txBody>
      </p:sp>
      <p:pic>
        <p:nvPicPr>
          <p:cNvPr id="4" name="Рисунок 3" descr="грипп 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357430"/>
            <a:ext cx="4286250" cy="4105275"/>
          </a:xfrm>
          <a:prstGeom prst="rect">
            <a:avLst/>
          </a:prstGeom>
        </p:spPr>
      </p:pic>
      <p:pic>
        <p:nvPicPr>
          <p:cNvPr id="5" name="Рисунок 4" descr="грипп 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2285992"/>
            <a:ext cx="6482748" cy="4269672"/>
          </a:xfrm>
          <a:prstGeom prst="rect">
            <a:avLst/>
          </a:prstGeom>
        </p:spPr>
      </p:pic>
      <p:pic>
        <p:nvPicPr>
          <p:cNvPr id="6" name="Рисунок 5" descr="лимоны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9058" y="3066503"/>
            <a:ext cx="4548196" cy="2962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456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5</cp:revision>
  <dcterms:created xsi:type="dcterms:W3CDTF">2009-11-15T13:56:19Z</dcterms:created>
  <dcterms:modified xsi:type="dcterms:W3CDTF">2012-02-20T20:53:19Z</dcterms:modified>
</cp:coreProperties>
</file>