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79" r:id="rId5"/>
    <p:sldId id="263" r:id="rId6"/>
    <p:sldId id="265" r:id="rId7"/>
    <p:sldId id="267" r:id="rId8"/>
    <p:sldId id="280" r:id="rId9"/>
    <p:sldId id="281" r:id="rId10"/>
    <p:sldId id="270" r:id="rId11"/>
    <p:sldId id="271" r:id="rId12"/>
    <p:sldId id="282" r:id="rId13"/>
    <p:sldId id="269" r:id="rId14"/>
    <p:sldId id="283" r:id="rId15"/>
    <p:sldId id="272" r:id="rId16"/>
    <p:sldId id="284" r:id="rId17"/>
    <p:sldId id="285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A50021"/>
    <a:srgbClr val="FFFF00"/>
    <a:srgbClr val="DDDDDD"/>
    <a:srgbClr val="C0C0C0"/>
    <a:srgbClr val="FFFF99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CB3AD-A227-41EB-9CE9-1DB308B56A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4945-6E8E-414D-913F-6665E30FD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169D0-F3D6-4F2B-94F8-6269C77876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EDF5E8-C1D3-4E54-8E4A-8D083E7F60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DC1AD-66B0-4279-8CC6-F3E72A7027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31D5A-CFB8-44D9-AB51-023EDB3C83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2280-E852-4F6A-BCAC-534B332D98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248AF-0610-4751-BFB4-42B9582DA3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E5278-5AB0-402B-AA6F-47CEFECF3D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C09CB-4A3F-412E-AD68-D2D7298B0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FDA38-A38A-46D4-844E-7B469ACEB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19E89-14B6-4916-A74D-DAD1FEB747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847C5F67-8796-478C-BA48-841FB89018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l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ts val="30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Documents%20and%20Settings\BoganskayaMO\&#1052;&#1086;&#1080;%20&#1076;&#1086;&#1082;&#1091;&#1084;&#1077;&#1085;&#1090;&#1099;\&#1052;&#1086;&#1080;%20&#1088;&#1080;&#1089;&#1091;&#1085;&#1082;&#1080;\jab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Documents%20and%20Settings\BoganskayaMO\&#1052;&#1086;&#1080;%20&#1076;&#1086;&#1082;&#1091;&#1084;&#1077;&#1085;&#1090;&#1099;\&#1052;&#1086;&#1080;%20&#1088;&#1080;&#1089;&#1091;&#1085;&#1082;&#1080;\2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3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10" Type="http://schemas.openxmlformats.org/officeDocument/2006/relationships/image" Target="../media/image61.gif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gif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wmf"/><Relationship Id="rId7" Type="http://schemas.openxmlformats.org/officeDocument/2006/relationships/image" Target="../media/image2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>
                <a:solidFill>
                  <a:srgbClr val="00FFFF"/>
                </a:solidFill>
              </a:rPr>
              <a:t>Интеллектуально-развивающая игра по экологии «Судьба природы — наша судьба»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7772400" cy="4114800"/>
          </a:xfrm>
        </p:spPr>
        <p:txBody>
          <a:bodyPr/>
          <a:lstStyle/>
          <a:p>
            <a:r>
              <a:rPr lang="ru-RU" sz="3600" b="0">
                <a:solidFill>
                  <a:srgbClr val="00FFFF"/>
                </a:solidFill>
              </a:rPr>
              <a:t>Боганская Марина</a:t>
            </a:r>
          </a:p>
          <a:p>
            <a:r>
              <a:rPr lang="ru-RU" sz="2400">
                <a:solidFill>
                  <a:srgbClr val="00FFFF"/>
                </a:solidFill>
              </a:rPr>
              <a:t>Подольский район, Толбинская школа, 2004 год.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CC"/>
            </a:gs>
            <a:gs pos="100000">
              <a:srgbClr val="FFFFCC">
                <a:gamma/>
                <a:tint val="72549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ЖАЛОБА № 1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Сама знаю, что не красавица. Покажись я, многие шарахаются в сторону, а то ещё и камнем бросят или ногой пнут. А за что?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Придумали ведь, что от меня на руках бородавки бывают. Чушь какая-то.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Не всем же быть красавицами! А польза от меня большая.</a:t>
            </a:r>
          </a:p>
          <a:p>
            <a:pPr algn="l" eaLnBrk="0" hangingPunct="0"/>
            <a:r>
              <a:rPr lang="ru-RU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>
                <a:latin typeface="Times New Roman" pitchFamily="18" charset="0"/>
                <a:cs typeface="Times New Roman" pitchFamily="18" charset="0"/>
              </a:rPr>
            </a:br>
            <a:endParaRPr lang="ru-RU" b="0">
              <a:latin typeface="Times New Roman" pitchFamily="18" charset="0"/>
            </a:endParaRPr>
          </a:p>
        </p:txBody>
      </p:sp>
      <p:pic>
        <p:nvPicPr>
          <p:cNvPr id="19458" name="Picture 2" descr="C:\Documents and Settings\BoganskayaMO\Мои документы\Мои рисунки\jaba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209800" y="2667000"/>
            <a:ext cx="5429250" cy="36861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ЖАЛОБА № 2</a:t>
            </a:r>
          </a:p>
          <a:p>
            <a:pPr eaLnBrk="0" hangingPunct="0"/>
            <a:r>
              <a:rPr lang="ru-RU" sz="2600">
                <a:latin typeface="Times New Roman" pitchFamily="18" charset="0"/>
                <a:cs typeface="Times New Roman" pitchFamily="18" charset="0"/>
              </a:rPr>
              <a:t>На земном шаре нет, пожалуй, такого существа, о котором рассказывали бы столько легенд и небылиц, как о нас.</a:t>
            </a:r>
          </a:p>
          <a:p>
            <a:pPr eaLnBrk="0" hangingPunct="0"/>
            <a:r>
              <a:rPr lang="ru-RU" sz="2600">
                <a:latin typeface="Times New Roman" pitchFamily="18" charset="0"/>
                <a:cs typeface="Times New Roman" pitchFamily="18" charset="0"/>
              </a:rPr>
              <a:t>Не нравится, что темноту мы любим, </a:t>
            </a:r>
            <a:r>
              <a:rPr lang="ru-RU" sz="2600">
                <a:latin typeface="Times New Roman" pitchFamily="18" charset="0"/>
              </a:rPr>
              <a:t>ч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то на обычных птиц и зверей не похожи. Но мы же друзья человека, не враги. Что же нам делать? Ведь такими мы уродились. Любим висеть вниз головой. А обижают нас незаслуженно. </a:t>
            </a:r>
            <a:endParaRPr lang="ru-RU" sz="1200" b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b="0">
              <a:latin typeface="Times New Roman" pitchFamily="18" charset="0"/>
            </a:endParaRPr>
          </a:p>
        </p:txBody>
      </p:sp>
      <p:pic>
        <p:nvPicPr>
          <p:cNvPr id="20483" name="Picture 3" descr="C:\Documents and Settings\BoganskayaMO\Мои документы\Мои рисунки\23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19400" y="3048000"/>
            <a:ext cx="3287713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50000">
              <a:srgbClr val="FFFF99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-171450"/>
            <a:ext cx="7772400" cy="1143000"/>
          </a:xfrm>
        </p:spPr>
        <p:txBody>
          <a:bodyPr/>
          <a:lstStyle/>
          <a:p>
            <a:r>
              <a:rPr lang="ru-RU">
                <a:solidFill>
                  <a:srgbClr val="A50021"/>
                </a:solidFill>
              </a:rPr>
              <a:t>«Красная книга»</a:t>
            </a:r>
          </a:p>
        </p:txBody>
      </p:sp>
      <p:pic>
        <p:nvPicPr>
          <p:cNvPr id="33795" name="Picture 3" descr="V%20-%20krasnaja%20kniga0412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82738"/>
            <a:ext cx="6553200" cy="5275262"/>
          </a:xfrm>
          <a:prstGeom prst="rect">
            <a:avLst/>
          </a:prstGeo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852488"/>
            <a:ext cx="817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0">
                <a:latin typeface="Times New Roman" pitchFamily="18" charset="0"/>
              </a:rPr>
              <a:t>Вопрос: </a:t>
            </a:r>
            <a:r>
              <a:rPr lang="ru-RU" sz="2800" i="1">
                <a:latin typeface="Times New Roman" pitchFamily="18" charset="0"/>
              </a:rPr>
              <a:t>Что вы знаете о Красной книге?</a:t>
            </a:r>
            <a:endParaRPr lang="ru-RU" sz="2800" b="0">
              <a:latin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0">
                <a:latin typeface="Times New Roman" pitchFamily="18" charset="0"/>
              </a:rPr>
              <a:t>Международную Красную книгу создали в 1966 году. Хранится она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в Швейцарском городе Морже. В 1974 году создана Красная книга и у нас в стране. В неё записаны </a:t>
            </a:r>
            <a:r>
              <a:rPr lang="ru-RU">
                <a:solidFill>
                  <a:srgbClr val="FF3300"/>
                </a:solidFill>
                <a:latin typeface="Times New Roman" pitchFamily="18" charset="0"/>
              </a:rPr>
              <a:t>52 вида зверей и 65 видов птиц</a:t>
            </a:r>
            <a:r>
              <a:rPr lang="ru-RU">
                <a:latin typeface="Times New Roman" pitchFamily="18" charset="0"/>
              </a:rPr>
              <a:t>.</a:t>
            </a:r>
          </a:p>
        </p:txBody>
      </p:sp>
      <p:pic>
        <p:nvPicPr>
          <p:cNvPr id="33798" name="Picture 6" descr="красная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484313"/>
            <a:ext cx="5688012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3635375" y="4005263"/>
            <a:ext cx="1411288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1974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  <p:bldP spid="33797" grpId="0" animBg="1"/>
      <p:bldP spid="337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695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>
                <a:latin typeface="Times New Roman" pitchFamily="18" charset="0"/>
              </a:rPr>
              <a:t>Задание: Выбрать растения и животных,</a:t>
            </a:r>
          </a:p>
          <a:p>
            <a:r>
              <a:rPr lang="ru-RU" sz="2800" i="1">
                <a:latin typeface="Times New Roman" pitchFamily="18" charset="0"/>
              </a:rPr>
              <a:t>которые занесены в Красную книгу.</a:t>
            </a:r>
          </a:p>
          <a:p>
            <a:endParaRPr lang="ru-RU" sz="2800" i="1">
              <a:latin typeface="Times New Roman" pitchFamily="18" charset="0"/>
            </a:endParaRPr>
          </a:p>
        </p:txBody>
      </p:sp>
      <p:pic>
        <p:nvPicPr>
          <p:cNvPr id="18435" name="Picture 3" descr="BolSin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2209800" cy="1676400"/>
          </a:xfrm>
          <a:prstGeom prst="rect">
            <a:avLst/>
          </a:prstGeom>
          <a:noFill/>
        </p:spPr>
      </p:pic>
      <p:pic>
        <p:nvPicPr>
          <p:cNvPr id="18436" name="Picture 4" descr="ka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971800"/>
            <a:ext cx="2286000" cy="1905000"/>
          </a:xfrm>
          <a:prstGeom prst="rect">
            <a:avLst/>
          </a:prstGeom>
          <a:noFill/>
        </p:spPr>
      </p:pic>
      <p:pic>
        <p:nvPicPr>
          <p:cNvPr id="18437" name="Picture 5" descr="kupal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295400"/>
            <a:ext cx="2339975" cy="3581400"/>
          </a:xfrm>
          <a:prstGeom prst="rect">
            <a:avLst/>
          </a:prstGeom>
          <a:noFill/>
        </p:spPr>
      </p:pic>
      <p:pic>
        <p:nvPicPr>
          <p:cNvPr id="18438" name="Picture 6" descr="landy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800600"/>
            <a:ext cx="2514600" cy="1809750"/>
          </a:xfrm>
          <a:prstGeom prst="rect">
            <a:avLst/>
          </a:prstGeom>
          <a:noFill/>
        </p:spPr>
      </p:pic>
      <p:pic>
        <p:nvPicPr>
          <p:cNvPr id="18439" name="Picture 7" descr="jab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295400"/>
            <a:ext cx="2514600" cy="1714500"/>
          </a:xfrm>
          <a:prstGeom prst="rect">
            <a:avLst/>
          </a:prstGeom>
          <a:noFill/>
        </p:spPr>
      </p:pic>
      <p:pic>
        <p:nvPicPr>
          <p:cNvPr id="18440" name="Picture 8" descr="bear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876800"/>
            <a:ext cx="2228850" cy="1739900"/>
          </a:xfrm>
          <a:prstGeom prst="rect">
            <a:avLst/>
          </a:prstGeom>
          <a:noFill/>
        </p:spPr>
      </p:pic>
      <p:pic>
        <p:nvPicPr>
          <p:cNvPr id="18441" name="Picture 9" descr="b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971800"/>
            <a:ext cx="2503488" cy="1887538"/>
          </a:xfrm>
          <a:prstGeom prst="rect">
            <a:avLst/>
          </a:prstGeom>
          <a:noFill/>
        </p:spPr>
      </p:pic>
      <p:pic>
        <p:nvPicPr>
          <p:cNvPr id="18442" name="Picture 10" descr="siren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4876800"/>
            <a:ext cx="23622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35600" y="6237288"/>
            <a:ext cx="4318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343400" y="2743200"/>
          <a:ext cx="4495800" cy="3913188"/>
        </p:xfrm>
        <a:graphic>
          <a:graphicData uri="http://schemas.openxmlformats.org/presentationml/2006/ole">
            <p:oleObj spid="_x0000_s34818" name="Лист" r:id="rId3" imgW="2181454" imgH="1467307" progId="Excel.Sheet.8">
              <p:embed/>
            </p:oleObj>
          </a:graphicData>
        </a:graphic>
      </p:graphicFrame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12725" y="142875"/>
            <a:ext cx="7302500" cy="79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800" u="sng">
                <a:latin typeface="Times New Roman" pitchFamily="18" charset="0"/>
              </a:rPr>
              <a:t>По горизонтали:</a:t>
            </a:r>
            <a:br>
              <a:rPr lang="ru-RU" sz="2800" u="sng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4. Звенит и цветёт.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6. Превращает воду в лёд и снег.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7. Ваше любимое время года, когда бывают каникулы.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8. Насекомое, которое пьёт кровь, а живёт у воды.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9.Жидкость, без которой никто не может жить.</a:t>
            </a:r>
          </a:p>
          <a:p>
            <a:pPr algn="l"/>
            <a:r>
              <a:rPr lang="ru-RU" b="0">
                <a:latin typeface="Times New Roman" pitchFamily="18" charset="0"/>
              </a:rPr>
              <a:t/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/>
            </a:r>
            <a:br>
              <a:rPr lang="ru-RU" b="0">
                <a:latin typeface="Times New Roman" pitchFamily="18" charset="0"/>
              </a:rPr>
            </a:br>
            <a:r>
              <a:rPr lang="ru-RU" sz="2800" u="sng">
                <a:latin typeface="Times New Roman" pitchFamily="18" charset="0"/>
              </a:rPr>
              <a:t>По вертикали.</a:t>
            </a:r>
            <a:br>
              <a:rPr lang="ru-RU" sz="2800" u="sng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1. Серая, с хвостом, боится кошек.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2. Место, где растёт пшеница.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3. Самый большой в океане.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4. Мама «Милки-уэя».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>5. Мама жеребёнка. </a:t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/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/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/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/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/>
            </a:r>
            <a:br>
              <a:rPr lang="ru-RU" b="0">
                <a:latin typeface="Times New Roman" pitchFamily="18" charset="0"/>
              </a:rPr>
            </a:br>
            <a:r>
              <a:rPr lang="ru-RU" b="0">
                <a:latin typeface="Times New Roman" pitchFamily="18" charset="0"/>
              </a:rPr>
              <a:t/>
            </a:r>
            <a:br>
              <a:rPr lang="ru-RU" b="0">
                <a:latin typeface="Times New Roman" pitchFamily="18" charset="0"/>
              </a:rPr>
            </a:br>
            <a:endParaRPr lang="ru-RU" sz="2800" u="sng">
              <a:latin typeface="Times New Roman" pitchFamily="18" charset="0"/>
            </a:endParaRPr>
          </a:p>
        </p:txBody>
      </p:sp>
      <p:pic>
        <p:nvPicPr>
          <p:cNvPr id="34820" name="Picture 4" descr="slov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03200"/>
            <a:ext cx="1600200" cy="1247775"/>
          </a:xfrm>
          <a:prstGeom prst="rect">
            <a:avLst/>
          </a:prstGeom>
          <a:noFill/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4787900" y="4076700"/>
            <a:ext cx="396081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колокольчик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6227763" y="5013325"/>
            <a:ext cx="143986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лето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4356100" y="5445125"/>
            <a:ext cx="18716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комар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4787900" y="5876925"/>
            <a:ext cx="13684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вода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 rot="5400000">
            <a:off x="6983413" y="3249613"/>
            <a:ext cx="1081087" cy="2873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мыш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 rot="5400000">
            <a:off x="6120606" y="4112419"/>
            <a:ext cx="1223963" cy="2889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 л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 rot="5400000">
            <a:off x="7632700" y="4113213"/>
            <a:ext cx="1223963" cy="2873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 т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 rot="5400000">
            <a:off x="4104481" y="5625307"/>
            <a:ext cx="1582737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р   а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 rot="5400000">
            <a:off x="4824413" y="5626100"/>
            <a:ext cx="1655762" cy="2873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ш   ь</a:t>
            </a:r>
          </a:p>
        </p:txBody>
      </p:sp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>
            <a:off x="4356100" y="4581525"/>
            <a:ext cx="1800225" cy="25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мороз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69342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0" i="0"/>
              <a:t>	</a:t>
            </a:r>
            <a:r>
              <a:rPr lang="ru-RU" sz="2400" b="0" i="0"/>
              <a:t>Вопрос: </a:t>
            </a:r>
            <a:r>
              <a:rPr lang="ru-RU" sz="2400"/>
              <a:t>К чему может привести нарушение экологического равновесия в природе? Продолжите развитие событий</a:t>
            </a:r>
            <a:r>
              <a:rPr lang="ru-RU" sz="2000"/>
              <a:t>.</a:t>
            </a:r>
            <a:endParaRPr lang="ru-RU" sz="2000" b="0" i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91773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i="1">
                <a:solidFill>
                  <a:srgbClr val="FF6600"/>
                </a:solidFill>
                <a:latin typeface="Times New Roman" pitchFamily="18" charset="0"/>
              </a:rPr>
              <a:t>Конкурс </a:t>
            </a:r>
          </a:p>
          <a:p>
            <a:r>
              <a:rPr lang="ru-RU" sz="5400" i="1">
                <a:solidFill>
                  <a:srgbClr val="FF6600"/>
                </a:solidFill>
                <a:latin typeface="Times New Roman" pitchFamily="18" charset="0"/>
              </a:rPr>
              <a:t>«Природное равновесие»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0" y="3657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-92075" y="3546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838200" y="3581400"/>
            <a:ext cx="2362200" cy="13112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0"/>
              <a:t>В Крымском заповеднике расправились с волками…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5562600" y="3641725"/>
            <a:ext cx="2895600" cy="10064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ru-RU" sz="2000" i="1"/>
              <a:t>Вскоре над лесами возникла угроза вымирания.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33400" y="5181600"/>
            <a:ext cx="2362200" cy="1006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ru-RU" sz="2000" b="0"/>
              <a:t>В старой дубраве начали пасти коз и коров…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562600" y="4937125"/>
            <a:ext cx="3352800" cy="1920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i="1"/>
              <a:t>Вскоре дубраву покинули птицы. В результате, гусеницы быстро объели листву на деревьях, и могучие дубы погибли.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4572000" y="4191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latin typeface="Times New Roman" pitchFamily="18" charset="0"/>
            </a:endParaRPr>
          </a:p>
        </p:txBody>
      </p:sp>
      <p:pic>
        <p:nvPicPr>
          <p:cNvPr id="21538" name="Picture 34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86200"/>
            <a:ext cx="23383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0" grpId="0" animBg="1" autoUpdateAnimBg="0"/>
      <p:bldP spid="21531" grpId="0" animBg="1" autoUpdateAnimBg="0"/>
      <p:bldP spid="2153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2706688" cy="3014663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ru-RU" sz="4000" b="0" i="1"/>
              <a:t>Что ты делаешь, человек?</a:t>
            </a:r>
          </a:p>
        </p:txBody>
      </p:sp>
      <p:pic>
        <p:nvPicPr>
          <p:cNvPr id="35844" name="Picture 4" descr="gty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437063"/>
            <a:ext cx="2808288" cy="1858962"/>
          </a:xfrm>
          <a:prstGeom prst="rect">
            <a:avLst/>
          </a:prstGeom>
          <a:noFill/>
        </p:spPr>
      </p:pic>
      <p:pic>
        <p:nvPicPr>
          <p:cNvPr id="35845" name="Picture 5" descr="самосва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371600"/>
            <a:ext cx="2743200" cy="2743200"/>
          </a:xfrm>
          <a:prstGeom prst="rect">
            <a:avLst/>
          </a:prstGeom>
          <a:noFill/>
        </p:spPr>
      </p:pic>
      <p:pic>
        <p:nvPicPr>
          <p:cNvPr id="35846" name="Picture 6" descr="турист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652963"/>
            <a:ext cx="742950" cy="1279525"/>
          </a:xfrm>
          <a:prstGeom prst="rect">
            <a:avLst/>
          </a:prstGeom>
          <a:noFill/>
        </p:spPr>
      </p:pic>
      <p:pic>
        <p:nvPicPr>
          <p:cNvPr id="35847" name="Picture 7" descr="gallery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437063"/>
            <a:ext cx="2895600" cy="1752600"/>
          </a:xfrm>
          <a:prstGeom prst="rect">
            <a:avLst/>
          </a:prstGeom>
          <a:noFill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11188" y="400526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b="0">
                <a:latin typeface="Times New Roman" pitchFamily="18" charset="0"/>
              </a:rPr>
              <a:t>       </a:t>
            </a:r>
            <a:r>
              <a:rPr lang="ru-RU">
                <a:latin typeface="Times New Roman" pitchFamily="18" charset="0"/>
              </a:rPr>
              <a:t>транспорт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300788" y="4005263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Times New Roman" pitchFamily="18" charset="0"/>
              </a:rPr>
              <a:t>  </a:t>
            </a:r>
            <a:r>
              <a:rPr lang="ru-RU">
                <a:latin typeface="Times New Roman" pitchFamily="18" charset="0"/>
              </a:rPr>
              <a:t>предприятия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31825" y="64690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400" b="0">
              <a:latin typeface="Times New Roman" pitchFamily="18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рубка леса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443663" y="623728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отдыхающие</a:t>
            </a:r>
          </a:p>
        </p:txBody>
      </p:sp>
      <p:pic>
        <p:nvPicPr>
          <p:cNvPr id="35853" name="Picture 13" descr="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981075"/>
            <a:ext cx="2682875" cy="3024188"/>
          </a:xfrm>
          <a:prstGeom prst="rect">
            <a:avLst/>
          </a:prstGeom>
          <a:noFill/>
        </p:spPr>
      </p:pic>
      <p:pic>
        <p:nvPicPr>
          <p:cNvPr id="35854" name="Picture 14" descr="Безымянный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4437063"/>
            <a:ext cx="2736850" cy="1800225"/>
          </a:xfrm>
          <a:prstGeom prst="rect">
            <a:avLst/>
          </a:prstGeom>
          <a:noFill/>
        </p:spPr>
      </p:pic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132138" y="6237288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убийство животных</a:t>
            </a:r>
          </a:p>
        </p:txBody>
      </p:sp>
      <p:pic>
        <p:nvPicPr>
          <p:cNvPr id="35856" name="Picture 16" descr="fire3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16913" y="188913"/>
            <a:ext cx="676275" cy="952500"/>
          </a:xfrm>
          <a:prstGeom prst="rect">
            <a:avLst/>
          </a:prstGeom>
          <a:noFill/>
        </p:spPr>
      </p:pic>
      <p:pic>
        <p:nvPicPr>
          <p:cNvPr id="35857" name="Picture 17" descr="fire3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188913"/>
            <a:ext cx="676275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00" decel="100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 decel="100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155" decel="100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155" decel="100000"/>
                                        <p:tgtEl>
                                          <p:spTgt spid="358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155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358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8" grpId="0"/>
      <p:bldP spid="35849" grpId="0"/>
      <p:bldP spid="35851" grpId="0"/>
      <p:bldP spid="35852" grpId="0"/>
      <p:bldP spid="358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622300"/>
            <a:ext cx="0" cy="144463"/>
          </a:xfrm>
        </p:spPr>
        <p:txBody>
          <a:bodyPr/>
          <a:lstStyle/>
          <a:p>
            <a:endParaRPr lang="ru-RU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114800" y="5867400"/>
            <a:ext cx="15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400" b="0">
              <a:latin typeface="Times New Roman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8313" y="4724400"/>
            <a:ext cx="8305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ru-RU" sz="1800" i="1">
                <a:solidFill>
                  <a:srgbClr val="FF0066"/>
                </a:solidFill>
                <a:latin typeface="Times New Roman" pitchFamily="18" charset="0"/>
              </a:rPr>
              <a:t>Мы бьем животных, рубим лес, устраиваем свалки,</a:t>
            </a:r>
          </a:p>
          <a:p>
            <a:pPr>
              <a:spcBef>
                <a:spcPct val="50000"/>
              </a:spcBef>
            </a:pPr>
            <a:r>
              <a:rPr lang="ru-RU" sz="1800" i="1">
                <a:solidFill>
                  <a:srgbClr val="FF0066"/>
                </a:solidFill>
                <a:latin typeface="Times New Roman" pitchFamily="18" charset="0"/>
              </a:rPr>
              <a:t>-Но кто же под защиту лес возьмет?</a:t>
            </a:r>
          </a:p>
          <a:p>
            <a:pPr>
              <a:spcBef>
                <a:spcPct val="50000"/>
              </a:spcBef>
            </a:pPr>
            <a:r>
              <a:rPr lang="ru-RU" sz="1800" i="1">
                <a:solidFill>
                  <a:srgbClr val="FF0066"/>
                </a:solidFill>
                <a:latin typeface="Times New Roman" pitchFamily="18" charset="0"/>
              </a:rPr>
              <a:t>-Пусты ручьи, в лесу одни лишь палки…</a:t>
            </a:r>
          </a:p>
          <a:p>
            <a:pPr>
              <a:spcBef>
                <a:spcPct val="50000"/>
              </a:spcBef>
            </a:pPr>
            <a:r>
              <a:rPr lang="ru-RU" sz="1800" i="1">
                <a:solidFill>
                  <a:srgbClr val="FF0066"/>
                </a:solidFill>
                <a:latin typeface="Times New Roman" pitchFamily="18" charset="0"/>
              </a:rPr>
              <a:t>-Подумайте, а что нас дальше ждет…</a:t>
            </a:r>
          </a:p>
        </p:txBody>
      </p:sp>
      <p:pic>
        <p:nvPicPr>
          <p:cNvPr id="36869" name="Picture 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3808413" cy="2876550"/>
          </a:xfrm>
          <a:prstGeom prst="rect">
            <a:avLst/>
          </a:prstGeom>
          <a:noFill/>
        </p:spPr>
      </p:pic>
      <p:pic>
        <p:nvPicPr>
          <p:cNvPr id="36870" name="Picture 6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733800" cy="2816225"/>
          </a:xfrm>
          <a:prstGeom prst="rect">
            <a:avLst/>
          </a:prstGeom>
          <a:noFill/>
        </p:spPr>
      </p:pic>
      <p:pic>
        <p:nvPicPr>
          <p:cNvPr id="36871" name="Picture 7" descr="lines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33375"/>
            <a:ext cx="5905500" cy="590550"/>
          </a:xfrm>
          <a:prstGeom prst="rect">
            <a:avLst/>
          </a:prstGeom>
          <a:noFill/>
        </p:spPr>
      </p:pic>
      <p:pic>
        <p:nvPicPr>
          <p:cNvPr id="36872" name="Picture 8" descr="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941888"/>
            <a:ext cx="1219200" cy="1219200"/>
          </a:xfrm>
          <a:prstGeom prst="rect">
            <a:avLst/>
          </a:prstGeom>
          <a:noFill/>
        </p:spPr>
      </p:pic>
      <p:pic>
        <p:nvPicPr>
          <p:cNvPr id="36873" name="Picture 9" descr="flowers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4868863"/>
            <a:ext cx="981075" cy="13049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8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924800" cy="3200400"/>
          </a:xfrm>
        </p:spPr>
        <p:txBody>
          <a:bodyPr/>
          <a:lstStyle/>
          <a:p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25605" name="Picture 5" descr="multfilm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981200"/>
            <a:ext cx="4337050" cy="4021138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-590550" y="44450"/>
            <a:ext cx="973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rgbClr val="FF3300"/>
                </a:solidFill>
                <a:latin typeface="Times New Roman" pitchFamily="18" charset="0"/>
              </a:rPr>
              <a:t>Внимание, природа в опасности!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81000" y="1066800"/>
            <a:ext cx="5943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ru-RU">
                <a:solidFill>
                  <a:schemeClr val="tx2"/>
                </a:solidFill>
              </a:rPr>
              <a:t>Как лучше использовать землю?</a:t>
            </a:r>
            <a:endParaRPr lang="en-US">
              <a:solidFill>
                <a:schemeClr val="tx2"/>
              </a:solidFill>
            </a:endParaRPr>
          </a:p>
          <a:p>
            <a:pPr algn="l">
              <a:buFontTx/>
              <a:buChar char="-"/>
            </a:pPr>
            <a:r>
              <a:rPr lang="ru-RU">
                <a:solidFill>
                  <a:schemeClr val="tx2"/>
                </a:solidFill>
              </a:rPr>
              <a:t>Как сберечь леса, пашни, растения и животных?</a:t>
            </a:r>
            <a:endParaRPr lang="en-US">
              <a:solidFill>
                <a:schemeClr val="tx2"/>
              </a:solidFill>
            </a:endParaRPr>
          </a:p>
          <a:p>
            <a:pPr algn="l">
              <a:buFontTx/>
              <a:buChar char="-"/>
            </a:pPr>
            <a:r>
              <a:rPr lang="ru-RU">
                <a:solidFill>
                  <a:schemeClr val="tx2"/>
                </a:solidFill>
              </a:rPr>
              <a:t>Как уменьшить потери воды?</a:t>
            </a:r>
            <a:r>
              <a:rPr lang="ru-RU"/>
              <a:t> </a:t>
            </a:r>
            <a:endParaRPr lang="en-US"/>
          </a:p>
          <a:p>
            <a:pPr algn="l">
              <a:buFontTx/>
              <a:buChar char="-"/>
            </a:pPr>
            <a:r>
              <a:rPr lang="ru-RU"/>
              <a:t>Как вы понимаете выражение: </a:t>
            </a:r>
            <a:r>
              <a:rPr lang="en-US"/>
              <a:t/>
            </a:r>
            <a:br>
              <a:rPr lang="en-US"/>
            </a:br>
            <a:r>
              <a:rPr lang="ru-RU"/>
              <a:t>«Лес</a:t>
            </a:r>
            <a:r>
              <a:rPr lang="en-US"/>
              <a:t> </a:t>
            </a:r>
            <a:r>
              <a:rPr lang="ru-RU"/>
              <a:t>- друг человека» ?</a:t>
            </a:r>
            <a:endParaRPr lang="en-US"/>
          </a:p>
          <a:p>
            <a:pPr algn="l">
              <a:buFontTx/>
              <a:buChar char="-"/>
            </a:pPr>
            <a:r>
              <a:rPr lang="ru-RU"/>
              <a:t>Почему многие растения не оставят потомства, если вы будете ловить бабочек?</a:t>
            </a:r>
          </a:p>
          <a:p>
            <a:pPr algn="l">
              <a:buFontTx/>
              <a:buChar char="-"/>
            </a:pPr>
            <a:r>
              <a:rPr lang="ru-RU"/>
              <a:t>Почему многие растения и животные становятся редкими?</a:t>
            </a:r>
          </a:p>
          <a:p>
            <a:pPr algn="l">
              <a:buFontTx/>
              <a:buChar char="-"/>
            </a:pPr>
            <a:r>
              <a:rPr lang="ru-RU"/>
              <a:t>Что </a:t>
            </a:r>
            <a:r>
              <a:rPr lang="ru-RU" u="sng"/>
              <a:t>вы</a:t>
            </a:r>
            <a:r>
              <a:rPr lang="ru-RU"/>
              <a:t> можете сделать по охране природы?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9000" cy="8562975"/>
          </a:xfrm>
          <a:prstGeom prst="rect">
            <a:avLst/>
          </a:prstGeo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4803775" cy="47894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Любите родную природу –</a:t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Озёра, леса и поля.</a:t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Ведь это же наша с тобою</a:t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Навеки родная земля.</a:t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На ней мы с тобою родились,</a:t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Живём мы с тобою на ней.</a:t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Так будем же, люди, все вместе</a:t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Мы к ней относиться добрей.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i="1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_2c82_25178d83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3" name="Picture 5" descr="0_2d66_20243a3b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0_2d67_ada07a47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5" name="Picture 7" descr="0_2e83_f4053a36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6" name="Picture 8" descr="0_2e84_44c6a61_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7" name="Picture 9" descr="EPIDE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267200"/>
          </a:xfrm>
        </p:spPr>
        <p:txBody>
          <a:bodyPr/>
          <a:lstStyle/>
          <a:p>
            <a:r>
              <a:rPr lang="ru-RU" sz="4800">
                <a:solidFill>
                  <a:srgbClr val="008080"/>
                </a:solidFill>
              </a:rPr>
              <a:t>Экология</a:t>
            </a:r>
            <a:r>
              <a:rPr lang="en-US" sz="4800">
                <a:solidFill>
                  <a:schemeClr val="accent1"/>
                </a:solidFill>
              </a:rPr>
              <a:t> </a:t>
            </a:r>
            <a:r>
              <a:rPr lang="ru-RU" sz="4800">
                <a:solidFill>
                  <a:schemeClr val="accent2"/>
                </a:solidFill>
              </a:rPr>
              <a:t>- </a:t>
            </a:r>
            <a:r>
              <a:rPr lang="ru-RU" sz="4400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наука об отношениях растительных и животных организмов друг к другу и к окружающей их среде.</a:t>
            </a:r>
            <a:endParaRPr lang="ru-RU" sz="4800">
              <a:solidFill>
                <a:schemeClr val="accent2"/>
              </a:solidFill>
            </a:endParaRPr>
          </a:p>
        </p:txBody>
      </p:sp>
      <p:pic>
        <p:nvPicPr>
          <p:cNvPr id="6149" name="Picture 5" descr="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6629400" cy="19224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CC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792163"/>
            <a:ext cx="88900" cy="523875"/>
          </a:xfrm>
        </p:spPr>
        <p:txBody>
          <a:bodyPr/>
          <a:lstStyle/>
          <a:p>
            <a:endParaRPr lang="ru-RU" sz="3600" b="0">
              <a:solidFill>
                <a:srgbClr val="00808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19250" y="549275"/>
            <a:ext cx="5638800" cy="91440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 i="1">
                <a:solidFill>
                  <a:srgbClr val="FFFF00"/>
                </a:solidFill>
                <a:latin typeface="Times New Roman" pitchFamily="18" charset="0"/>
              </a:rPr>
              <a:t>Живая природа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755650" y="1484313"/>
            <a:ext cx="2808288" cy="2305050"/>
            <a:chOff x="288" y="1776"/>
            <a:chExt cx="1776" cy="912"/>
          </a:xfrm>
        </p:grpSpPr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 flipH="1">
              <a:off x="1296" y="1776"/>
              <a:ext cx="76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288" y="2256"/>
              <a:ext cx="1536" cy="432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50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3600" b="0">
                  <a:solidFill>
                    <a:srgbClr val="FFFF00"/>
                  </a:solidFill>
                  <a:latin typeface="Times New Roman" pitchFamily="18" charset="0"/>
                </a:rPr>
                <a:t>Растения</a:t>
              </a:r>
            </a:p>
            <a:p>
              <a:r>
                <a:rPr lang="ru-RU" sz="3600" b="0">
                  <a:solidFill>
                    <a:srgbClr val="009900"/>
                  </a:solidFill>
                  <a:latin typeface="Times New Roman" pitchFamily="18" charset="0"/>
                </a:rPr>
                <a:t>(флора)</a:t>
              </a:r>
            </a:p>
          </p:txBody>
        </p:sp>
      </p:grp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5508625" y="1557338"/>
            <a:ext cx="2808288" cy="2232025"/>
            <a:chOff x="3456" y="1776"/>
            <a:chExt cx="1824" cy="912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3456" y="1776"/>
              <a:ext cx="72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600" y="2208"/>
              <a:ext cx="1680" cy="480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50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3600" b="0">
                  <a:solidFill>
                    <a:srgbClr val="FFFF00"/>
                  </a:solidFill>
                  <a:latin typeface="Times New Roman" pitchFamily="18" charset="0"/>
                </a:rPr>
                <a:t>Животные</a:t>
              </a:r>
            </a:p>
            <a:p>
              <a:r>
                <a:rPr lang="ru-RU" sz="3600" b="0">
                  <a:solidFill>
                    <a:srgbClr val="009900"/>
                  </a:solidFill>
                  <a:latin typeface="Times New Roman" pitchFamily="18" charset="0"/>
                </a:rPr>
                <a:t>(фауна)</a:t>
              </a:r>
            </a:p>
          </p:txBody>
        </p:sp>
      </p:grpSp>
      <p:pic>
        <p:nvPicPr>
          <p:cNvPr id="29706" name="Picture 10" descr="be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005263"/>
            <a:ext cx="1924050" cy="1309687"/>
          </a:xfrm>
          <a:prstGeom prst="rect">
            <a:avLst/>
          </a:prstGeom>
          <a:noFill/>
        </p:spPr>
      </p:pic>
      <p:pic>
        <p:nvPicPr>
          <p:cNvPr id="29707" name="Picture 11" descr="sir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300663"/>
            <a:ext cx="1828800" cy="1371600"/>
          </a:xfrm>
          <a:prstGeom prst="rect">
            <a:avLst/>
          </a:prstGeom>
          <a:noFill/>
        </p:spPr>
      </p:pic>
      <p:pic>
        <p:nvPicPr>
          <p:cNvPr id="29708" name="Picture 12" descr="19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005263"/>
            <a:ext cx="1981200" cy="1250950"/>
          </a:xfrm>
          <a:prstGeom prst="rect">
            <a:avLst/>
          </a:prstGeom>
          <a:noFill/>
        </p:spPr>
      </p:pic>
      <p:pic>
        <p:nvPicPr>
          <p:cNvPr id="29709" name="Picture 13" descr="butterfly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2425786">
            <a:off x="4500563" y="2205038"/>
            <a:ext cx="952500" cy="952500"/>
          </a:xfrm>
          <a:prstGeom prst="rect">
            <a:avLst/>
          </a:prstGeom>
          <a:noFill/>
        </p:spPr>
      </p:pic>
      <p:pic>
        <p:nvPicPr>
          <p:cNvPr id="29710" name="Picture 14" descr="butterfliesflowe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781300"/>
            <a:ext cx="1223963" cy="1223963"/>
          </a:xfrm>
          <a:prstGeom prst="rect">
            <a:avLst/>
          </a:prstGeom>
          <a:noFill/>
        </p:spPr>
      </p:pic>
      <p:pic>
        <p:nvPicPr>
          <p:cNvPr id="29711" name="Picture 15" descr="butterfly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742543">
            <a:off x="7540625" y="1690688"/>
            <a:ext cx="719138" cy="465137"/>
          </a:xfrm>
          <a:prstGeom prst="rect">
            <a:avLst/>
          </a:prstGeom>
          <a:noFill/>
        </p:spPr>
      </p:pic>
      <p:pic>
        <p:nvPicPr>
          <p:cNvPr id="29712" name="Picture 16" descr="butterfly1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567682">
            <a:off x="313532" y="1520031"/>
            <a:ext cx="938212" cy="815975"/>
          </a:xfrm>
          <a:prstGeom prst="rect">
            <a:avLst/>
          </a:prstGeom>
          <a:noFill/>
        </p:spPr>
      </p:pic>
      <p:pic>
        <p:nvPicPr>
          <p:cNvPr id="29713" name="Picture 17" descr="flwr07_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813" y="4724400"/>
            <a:ext cx="1728787" cy="1296988"/>
          </a:xfrm>
          <a:prstGeom prst="rect">
            <a:avLst/>
          </a:prstGeom>
          <a:noFill/>
        </p:spPr>
      </p:pic>
      <p:pic>
        <p:nvPicPr>
          <p:cNvPr id="29714" name="Picture 18" descr="b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4868863"/>
            <a:ext cx="1657350" cy="1104900"/>
          </a:xfrm>
          <a:prstGeom prst="rect">
            <a:avLst/>
          </a:prstGeom>
          <a:noFill/>
        </p:spPr>
      </p:pic>
      <p:pic>
        <p:nvPicPr>
          <p:cNvPr id="29715" name="Picture 19" descr="img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5373688"/>
            <a:ext cx="1657350" cy="12430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sz="2400"/>
              <a:t>Природные богатства, находящиеся в глубине земли.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Деятельность человека, нацеленная на защиту живой и неживой природы.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Распространённое вещество, встречающееся на Земле в трёх состояниях.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Верхний плодородный слой земли. 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Живое существо, активно и сознательно воздействующее на живую и неживую природу.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23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Конкурс  капитанов.</a:t>
            </a:r>
          </a:p>
        </p:txBody>
      </p:sp>
      <p:pic>
        <p:nvPicPr>
          <p:cNvPr id="11269" name="Picture 5" descr="PE0316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895600"/>
            <a:ext cx="1968500" cy="2076450"/>
          </a:xfrm>
          <a:prstGeom prst="rect">
            <a:avLst/>
          </a:prstGeom>
          <a:noFill/>
        </p:spPr>
      </p:pic>
      <p:pic>
        <p:nvPicPr>
          <p:cNvPr id="11285" name="Picture 21" descr="PE0316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0" y="2895600"/>
            <a:ext cx="1968500" cy="2076450"/>
          </a:xfrm>
          <a:prstGeom prst="rect">
            <a:avLst/>
          </a:prstGeom>
          <a:noFill/>
        </p:spPr>
      </p:pic>
      <p:pic>
        <p:nvPicPr>
          <p:cNvPr id="11286" name="Picture 22" descr="PE0316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0" y="2895600"/>
            <a:ext cx="1968500" cy="2076450"/>
          </a:xfrm>
          <a:prstGeom prst="rect">
            <a:avLst/>
          </a:prstGeom>
          <a:noFill/>
        </p:spPr>
      </p:pic>
      <p:pic>
        <p:nvPicPr>
          <p:cNvPr id="11289" name="Picture 25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517525" cy="590550"/>
          </a:xfrm>
          <a:prstGeom prst="rect">
            <a:avLst/>
          </a:prstGeom>
          <a:noFill/>
        </p:spPr>
      </p:pic>
      <p:pic>
        <p:nvPicPr>
          <p:cNvPr id="11290" name="Picture 26" descr="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514600"/>
            <a:ext cx="561975" cy="590550"/>
          </a:xfrm>
          <a:prstGeom prst="rect">
            <a:avLst/>
          </a:prstGeom>
          <a:noFill/>
        </p:spPr>
      </p:pic>
      <p:pic>
        <p:nvPicPr>
          <p:cNvPr id="11291" name="Picture 27" descr="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352800"/>
            <a:ext cx="522288" cy="666750"/>
          </a:xfrm>
          <a:prstGeom prst="rect">
            <a:avLst/>
          </a:prstGeom>
          <a:noFill/>
        </p:spPr>
      </p:pic>
      <p:pic>
        <p:nvPicPr>
          <p:cNvPr id="11292" name="Picture 28" descr="4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267200"/>
            <a:ext cx="533400" cy="666750"/>
          </a:xfrm>
          <a:prstGeom prst="rect">
            <a:avLst/>
          </a:prstGeom>
          <a:noFill/>
        </p:spPr>
      </p:pic>
      <p:pic>
        <p:nvPicPr>
          <p:cNvPr id="11293" name="Picture 29" descr="5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105400"/>
            <a:ext cx="495300" cy="6667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382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ru-RU" i="1"/>
              <a:t>Организмы, встречающиеся во всех природных зонах, которые не могут жить без света, воды и воздуха.</a:t>
            </a:r>
          </a:p>
          <a:p>
            <a:pPr marL="609600" indent="-609600" algn="l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ru-RU" i="1"/>
              <a:t>Учебный предмет, изучаемый в школе и связанный с природой.</a:t>
            </a:r>
          </a:p>
          <a:p>
            <a:pPr marL="609600" indent="-609600" algn="l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ru-RU" i="1"/>
              <a:t>Как называется умение находить стороны горизонта? </a:t>
            </a:r>
          </a:p>
          <a:p>
            <a:pPr marL="609600" indent="-609600" algn="l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ru-RU" i="1"/>
              <a:t>С помощью какого прибора можно ориентироваться в любую погоду?</a:t>
            </a:r>
          </a:p>
          <a:p>
            <a:pPr marL="609600" indent="-609600" algn="l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ru-RU" i="1"/>
              <a:t>Какую сторону горизонта можно найти с помощью мха на стволе дерева?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Конкурс  капитанов.</a:t>
            </a:r>
          </a:p>
        </p:txBody>
      </p:sp>
      <p:pic>
        <p:nvPicPr>
          <p:cNvPr id="14342" name="Picture 6" descr="line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324600"/>
            <a:ext cx="4857750" cy="228600"/>
          </a:xfrm>
          <a:prstGeom prst="rect">
            <a:avLst/>
          </a:prstGeom>
          <a:noFill/>
        </p:spPr>
      </p:pic>
      <p:pic>
        <p:nvPicPr>
          <p:cNvPr id="14344" name="Picture 8" descr="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512763" cy="666750"/>
          </a:xfrm>
          <a:prstGeom prst="rect">
            <a:avLst/>
          </a:prstGeom>
          <a:noFill/>
        </p:spPr>
      </p:pic>
      <p:pic>
        <p:nvPicPr>
          <p:cNvPr id="14345" name="Picture 9" descr="7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743200"/>
            <a:ext cx="544513" cy="666750"/>
          </a:xfrm>
          <a:prstGeom prst="rect">
            <a:avLst/>
          </a:prstGeom>
          <a:noFill/>
        </p:spPr>
      </p:pic>
      <p:pic>
        <p:nvPicPr>
          <p:cNvPr id="14346" name="Picture 10" descr="8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657600"/>
            <a:ext cx="533400" cy="666750"/>
          </a:xfrm>
          <a:prstGeom prst="rect">
            <a:avLst/>
          </a:prstGeom>
          <a:noFill/>
        </p:spPr>
      </p:pic>
      <p:pic>
        <p:nvPicPr>
          <p:cNvPr id="14347" name="Picture 11" descr="9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95800"/>
            <a:ext cx="481013" cy="666750"/>
          </a:xfrm>
          <a:prstGeom prst="rect">
            <a:avLst/>
          </a:prstGeom>
          <a:noFill/>
        </p:spPr>
      </p:pic>
      <p:pic>
        <p:nvPicPr>
          <p:cNvPr id="14348" name="Picture 12" descr="1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334000"/>
            <a:ext cx="517525" cy="590550"/>
          </a:xfrm>
          <a:prstGeom prst="rect">
            <a:avLst/>
          </a:prstGeom>
          <a:noFill/>
        </p:spPr>
      </p:pic>
      <p:pic>
        <p:nvPicPr>
          <p:cNvPr id="14349" name="Picture 13" descr="0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334000"/>
            <a:ext cx="573088" cy="5905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100000">
              <a:srgbClr val="99FF33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2" name="Group 58"/>
          <p:cNvGraphicFramePr>
            <a:graphicFrameLocks noGrp="1"/>
          </p:cNvGraphicFramePr>
          <p:nvPr/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Животное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Колосится в поле рожь.</a:t>
                      </a:r>
                      <a:b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Там, во ржи, цветок найдёшь:</a:t>
                      </a:r>
                      <a:b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Ярко-синий и пушистый,</a:t>
                      </a:r>
                      <a:b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Только жаль, что не душистый.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Это хищное животное, небольших размеров. Обитает в лесах, в запущенных садах. Ест жуков, дождевиков, лягушек, змей. В случае опасности сворачивается в клубок.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3" name="WordArt 39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Конкурс    " Угадайка."</a:t>
            </a:r>
          </a:p>
        </p:txBody>
      </p:sp>
      <p:pic>
        <p:nvPicPr>
          <p:cNvPr id="16426" name="Picture 42" descr="ez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72000"/>
            <a:ext cx="2362200" cy="1752600"/>
          </a:xfrm>
          <a:prstGeom prst="rect">
            <a:avLst/>
          </a:prstGeom>
          <a:noFill/>
        </p:spPr>
      </p:pic>
      <p:pic>
        <p:nvPicPr>
          <p:cNvPr id="16427" name="Picture 43" descr="vasili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648200"/>
            <a:ext cx="2492375" cy="16621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Конкурс    " Угадайка."</a:t>
            </a: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Чей пух по городу летает? </a:t>
                      </a:r>
                      <a:b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Среди июля- снегопад. </a:t>
                      </a:r>
                      <a:b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Прохожие его ругают, </a:t>
                      </a:r>
                      <a:b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это ветер виноват.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Посадили зёрнышко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Вырастили солнышко.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58" name="Picture 1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716338"/>
            <a:ext cx="3121025" cy="2341562"/>
          </a:xfrm>
          <a:prstGeom prst="rect">
            <a:avLst/>
          </a:prstGeom>
          <a:noFill/>
        </p:spPr>
      </p:pic>
      <p:pic>
        <p:nvPicPr>
          <p:cNvPr id="31759" name="Picture 15" descr="Populus_alba_12_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789363"/>
            <a:ext cx="1365250" cy="2311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Конкурс    " Угадайка."</a:t>
            </a: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/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Животное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Крохотная девочка </a:t>
                      </a:r>
                      <a:b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Вышла на лужок: </a:t>
                      </a:r>
                      <a:b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Желтая головушка,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Беленький венок!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Зубы остры, хвост - лопатой,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Что за славные ребята?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Строят хаты и плотины,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Валят толстые осины.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82" name="Picture 14" descr="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860800"/>
            <a:ext cx="3132137" cy="2349500"/>
          </a:xfrm>
          <a:prstGeom prst="rect">
            <a:avLst/>
          </a:prstGeom>
          <a:noFill/>
        </p:spPr>
      </p:pic>
      <p:pic>
        <p:nvPicPr>
          <p:cNvPr id="32783" name="Picture 1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860800"/>
            <a:ext cx="2062162" cy="23447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574</Words>
  <Application>Microsoft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Оформление по умолчанию</vt:lpstr>
      <vt:lpstr>Лист Microsoft Excel</vt:lpstr>
      <vt:lpstr>Интеллектуально-развивающая игра по экологии «Судьба природы — наша судьба»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«Красная книга»</vt:lpstr>
      <vt:lpstr>Слайд 13</vt:lpstr>
      <vt:lpstr>Слайд 14</vt:lpstr>
      <vt:lpstr>Слайд 15</vt:lpstr>
      <vt:lpstr>Что ты делаешь, человек?</vt:lpstr>
      <vt:lpstr>Слайд 17</vt:lpstr>
      <vt:lpstr> </vt:lpstr>
      <vt:lpstr>Слайд 19</vt:lpstr>
    </vt:vector>
  </TitlesOfParts>
  <Company>MCIO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Интеллектуально-развивающая игра по экологии «Судьба природы — наша судьба»</dc:title>
  <dc:creator>BoganskayaMO</dc:creator>
  <cp:lastModifiedBy>Алена</cp:lastModifiedBy>
  <cp:revision>33</cp:revision>
  <dcterms:created xsi:type="dcterms:W3CDTF">2004-03-17T13:45:03Z</dcterms:created>
  <dcterms:modified xsi:type="dcterms:W3CDTF">2011-11-28T19:10:46Z</dcterms:modified>
</cp:coreProperties>
</file>