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93" r:id="rId2"/>
    <p:sldId id="256" r:id="rId3"/>
    <p:sldId id="260" r:id="rId4"/>
    <p:sldId id="259" r:id="rId5"/>
    <p:sldId id="262" r:id="rId6"/>
    <p:sldId id="261" r:id="rId7"/>
    <p:sldId id="263" r:id="rId8"/>
    <p:sldId id="265" r:id="rId9"/>
    <p:sldId id="269" r:id="rId10"/>
    <p:sldId id="267" r:id="rId11"/>
    <p:sldId id="268" r:id="rId12"/>
    <p:sldId id="257" r:id="rId13"/>
    <p:sldId id="266" r:id="rId14"/>
    <p:sldId id="278" r:id="rId15"/>
    <p:sldId id="264" r:id="rId16"/>
    <p:sldId id="277" r:id="rId17"/>
    <p:sldId id="290" r:id="rId18"/>
    <p:sldId id="271" r:id="rId19"/>
    <p:sldId id="270" r:id="rId20"/>
    <p:sldId id="276" r:id="rId21"/>
    <p:sldId id="274" r:id="rId22"/>
    <p:sldId id="280" r:id="rId23"/>
    <p:sldId id="279" r:id="rId24"/>
    <p:sldId id="282" r:id="rId25"/>
    <p:sldId id="292" r:id="rId26"/>
    <p:sldId id="275" r:id="rId27"/>
    <p:sldId id="291" r:id="rId28"/>
    <p:sldId id="281" r:id="rId29"/>
    <p:sldId id="273" r:id="rId30"/>
    <p:sldId id="283" r:id="rId31"/>
    <p:sldId id="284" r:id="rId32"/>
    <p:sldId id="289" r:id="rId33"/>
    <p:sldId id="286" r:id="rId34"/>
    <p:sldId id="288" r:id="rId35"/>
    <p:sldId id="258" r:id="rId36"/>
    <p:sldId id="27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em" initials="o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1EA5-949F-4192-B8E5-45F4EE3C4716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4B9B-58FD-4847-BA6F-4BCD90D76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1EA5-949F-4192-B8E5-45F4EE3C4716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4B9B-58FD-4847-BA6F-4BCD90D76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1EA5-949F-4192-B8E5-45F4EE3C4716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4B9B-58FD-4847-BA6F-4BCD90D76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1EA5-949F-4192-B8E5-45F4EE3C4716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4B9B-58FD-4847-BA6F-4BCD90D76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1EA5-949F-4192-B8E5-45F4EE3C4716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4B9B-58FD-4847-BA6F-4BCD90D76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1EA5-949F-4192-B8E5-45F4EE3C4716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4B9B-58FD-4847-BA6F-4BCD90D76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1EA5-949F-4192-B8E5-45F4EE3C4716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4B9B-58FD-4847-BA6F-4BCD90D76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1EA5-949F-4192-B8E5-45F4EE3C4716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4B9B-58FD-4847-BA6F-4BCD90D76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1EA5-949F-4192-B8E5-45F4EE3C4716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4B9B-58FD-4847-BA6F-4BCD90D76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1EA5-949F-4192-B8E5-45F4EE3C4716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4B9B-58FD-4847-BA6F-4BCD90D76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1EA5-949F-4192-B8E5-45F4EE3C4716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4B9B-58FD-4847-BA6F-4BCD90D76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01EA5-949F-4192-B8E5-45F4EE3C4716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94B9B-58FD-4847-BA6F-4BCD90D76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hyperlink" Target="http://ru.wikipedia.org/wiki/%D0%A0%D0%B0%D0%B9%D1%82,_%D0%9E%D1%80%D0%B2%D0%B8%D0%BB%D0%BB" TargetMode="External"/><Relationship Id="rId7" Type="http://schemas.openxmlformats.org/officeDocument/2006/relationships/image" Target="../media/image2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hyperlink" Target="http://ru.wikipedia.org/wiki/1903" TargetMode="External"/><Relationship Id="rId4" Type="http://schemas.openxmlformats.org/officeDocument/2006/relationships/hyperlink" Target="http://ru.wikipedia.org/wiki/17_%D0%B4%D0%B5%D0%BA%D0%B0%D0%B1%D1%80%D1%8F" TargetMode="External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00438"/>
            <a:ext cx="7772400" cy="1714512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Погорелая  Наталья Владимировна</a:t>
            </a:r>
            <a:endParaRPr lang="ru-RU" sz="4400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214422"/>
            <a:ext cx="7772400" cy="1928825"/>
          </a:xfrm>
        </p:spPr>
        <p:txBody>
          <a:bodyPr>
            <a:normAutofit lnSpcReduction="1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Учитель начальных классов</a:t>
            </a:r>
          </a:p>
          <a:p>
            <a:pPr algn="ctr"/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МОУ СОШ № 14</a:t>
            </a:r>
          </a:p>
          <a:p>
            <a:pPr algn="ctr"/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г. Новороссийска</a:t>
            </a:r>
          </a:p>
          <a:p>
            <a:pPr algn="ctr"/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Краснодарского края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Освоение космоса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5643578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Первый искусственный спутник Земли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5643578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Космический корабль Восток - первый в мире космический аппарат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Picture 2" descr="C:\Documents and Settings\Пользователь\Рабочий стол\Космос-50лет\732px-Sputnik_as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928802"/>
            <a:ext cx="3747638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 descr="C:\Documents and Settings\Пользователь\Рабочий стол\Космос-50лет\kosmonavtprazdnik_7mКосмический корабль Восток - первый в мире космический аппарат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39064" y="2071678"/>
            <a:ext cx="4155068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Белка и Стрелка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11" name="Содержимое 6" descr="belka-strelka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770713" y="1928802"/>
            <a:ext cx="5691661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143372" y="3357562"/>
            <a:ext cx="4500562" cy="425448"/>
          </a:xfrm>
        </p:spPr>
        <p:txBody>
          <a:bodyPr>
            <a:noAutofit/>
          </a:bodyPr>
          <a:lstStyle/>
          <a:p>
            <a:pPr algn="ctr"/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Космический корабль «Восток»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Содержимое 9" descr="2Космический корабль Восток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357686" y="3786190"/>
            <a:ext cx="4143404" cy="2854582"/>
          </a:xfrm>
        </p:spPr>
      </p:pic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285720" y="500042"/>
            <a:ext cx="3571900" cy="785818"/>
          </a:xfrm>
        </p:spPr>
        <p:txBody>
          <a:bodyPr>
            <a:noAutofit/>
          </a:bodyPr>
          <a:lstStyle/>
          <a:p>
            <a:pPr algn="ctr"/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Ракета «Спутник» – первая ракета в космосе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6" name="Содержимое 15" descr="raketa-sputnik первая ракета в космосе.jpg"/>
          <p:cNvPicPr>
            <a:picLocks noGrp="1" noChangeAspect="1"/>
          </p:cNvPicPr>
          <p:nvPr>
            <p:ph sz="quarter" idx="4"/>
          </p:nvPr>
        </p:nvPicPr>
        <p:blipFill>
          <a:blip r:embed="rId4" cstate="email"/>
          <a:stretch>
            <a:fillRect/>
          </a:stretch>
        </p:blipFill>
        <p:spPr>
          <a:xfrm>
            <a:off x="357158" y="1500173"/>
            <a:ext cx="3500462" cy="4664367"/>
          </a:xfrm>
        </p:spPr>
      </p:pic>
      <p:pic>
        <p:nvPicPr>
          <p:cNvPr id="8195" name="Picture 3" descr="C:\Documents and Settings\Пользователь\Рабочий стол\Космос-50лет\Ворота в космос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6380" y="714356"/>
            <a:ext cx="2286016" cy="262931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072066" y="285728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Ворота в космос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2869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Гагарин Юрий Алексеевич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5357826"/>
            <a:ext cx="4040188" cy="114300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Детские годы. Юрий Гагарин (сидит в центре), его старший брат Валентин, младший брат Борис и сестра Зоя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5572140"/>
            <a:ext cx="4041775" cy="496886"/>
          </a:xfrm>
        </p:spPr>
        <p:txBody>
          <a:bodyPr/>
          <a:lstStyle/>
          <a:p>
            <a:pPr algn="ctr"/>
            <a:r>
              <a:rPr lang="ru-RU" dirty="0" smtClean="0"/>
              <a:t>Гагарин - спортсмен</a:t>
            </a:r>
            <a:endParaRPr lang="ru-RU" dirty="0"/>
          </a:p>
        </p:txBody>
      </p:sp>
      <p:pic>
        <p:nvPicPr>
          <p:cNvPr id="8" name="Содержимое 7" descr="гагарин - спортсмен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899278" y="1285860"/>
            <a:ext cx="3419816" cy="4071966"/>
          </a:xfrm>
        </p:spPr>
      </p:pic>
      <p:pic>
        <p:nvPicPr>
          <p:cNvPr id="10" name="Содержимое 9" descr="vkl02Детские годы. Юрий Гагарин (сидит в центре), его старший брат Валентин, младший брат Борис и сестра Зоя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714348" y="1214422"/>
            <a:ext cx="2786082" cy="41134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571480"/>
            <a:ext cx="5614998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Лётчик-испытатель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5929330"/>
            <a:ext cx="4040188" cy="63976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Курсант Саратовского аэроклуба Юрий Гагарин к полету готов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29124" y="1571612"/>
            <a:ext cx="4041775" cy="63976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На этом самолёте в 1955 году учился летать Ю.А.Гагарин</a:t>
            </a:r>
            <a:endParaRPr lang="ru-RU" dirty="0"/>
          </a:p>
        </p:txBody>
      </p:sp>
      <p:pic>
        <p:nvPicPr>
          <p:cNvPr id="10" name="Содержимое 9" descr="Gagarin_01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785786" y="500042"/>
            <a:ext cx="2286016" cy="129540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6" descr="vkl07.jpg"/>
          <p:cNvPicPr>
            <a:picLocks noGrp="1" noChangeAspect="1"/>
          </p:cNvPicPr>
          <p:nvPr>
            <p:ph sz="quarter" idx="4"/>
          </p:nvPr>
        </p:nvPicPr>
        <p:blipFill>
          <a:blip r:embed="rId4" cstate="email"/>
          <a:stretch>
            <a:fillRect/>
          </a:stretch>
        </p:blipFill>
        <p:spPr>
          <a:xfrm>
            <a:off x="3967518" y="2357430"/>
            <a:ext cx="4830431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2" name="Picture 2" descr="C:\Documents and Settings\Пользователь\Рабочий стол\Космос-50лет\Курсант Саратовского аэроклуба Юрий Гагарин к полету готов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00100" y="2214554"/>
            <a:ext cx="2500330" cy="365071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00562" y="5786454"/>
            <a:ext cx="4040188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Гагарин в скафандре перед стартом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" name="Содержимое 14" descr="40807583_1236675799_AllDayru_33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429124" y="357166"/>
            <a:ext cx="4041775" cy="357943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Содержимое 13" descr="017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642910" y="285728"/>
            <a:ext cx="2786082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5" name="Picture 5" descr="C:\Documents and Settings\Пользователь\Рабочий стол\Космос-50лет\Гагарин в скафандре перед стартом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2857496"/>
            <a:ext cx="3429024" cy="364749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428604"/>
            <a:ext cx="4929222" cy="92869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952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Поехали!</a:t>
            </a:r>
            <a:endParaRPr lang="ru-RU" sz="5400" b="1" spc="50" dirty="0">
              <a:ln w="9525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571612"/>
            <a:ext cx="4040188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Космический корабль </a:t>
            </a:r>
            <a:b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«Восток 1»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643050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Космический корабль Юрия Гагарина «Восток-1»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Содержимое 11" descr="Космический корабль Юрия Гагарина Восток-1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143372" y="3000372"/>
            <a:ext cx="4668070" cy="2857520"/>
          </a:xfrm>
        </p:spPr>
      </p:pic>
      <p:pic>
        <p:nvPicPr>
          <p:cNvPr id="11" name="Содержимое 7" descr="Космический корабль ВОСТОК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1071538" y="2174875"/>
            <a:ext cx="2504214" cy="45039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Космос-50лет\j8q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19" y="2285992"/>
            <a:ext cx="5810291" cy="4357718"/>
          </a:xfrm>
          <a:prstGeom prst="rect">
            <a:avLst/>
          </a:prstGeom>
          <a:noFill/>
        </p:spPr>
      </p:pic>
      <p:pic>
        <p:nvPicPr>
          <p:cNvPr id="1027" name="Picture 3" descr="C:\Documents and Settings\Пользователь\Рабочий стол\Космос-50лет\i-27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285728"/>
            <a:ext cx="2556169" cy="3843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643570" y="285728"/>
            <a:ext cx="268604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108 минут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266" name="Picture 2" descr="C:\Documents and Settings\Пользователь\Рабочий стол\Космос-50лет\40807567_1236675123_AllDayru_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4929198"/>
            <a:ext cx="1563670" cy="1172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772400" cy="1470025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Первый  полёт</a:t>
            </a:r>
            <a:b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человека  в  космос</a:t>
            </a:r>
            <a:endParaRPr lang="ru-RU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429000"/>
            <a:ext cx="6400800" cy="107157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oftRound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50 лет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84" y="4500570"/>
            <a:ext cx="4572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История 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покорения космоса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3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74638"/>
            <a:ext cx="4143404" cy="65403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Встреча героя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428736"/>
            <a:ext cx="3357618" cy="639762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Корабль Восток после приземления</a:t>
            </a:r>
            <a:endParaRPr lang="ru-RU" sz="2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29256" y="1071546"/>
            <a:ext cx="3613147" cy="1497018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/>
              <a:t>Ю. А. Гагарин после успешного приземления космического корабля Восток</a:t>
            </a:r>
            <a:endParaRPr lang="ru-RU" sz="2200" dirty="0"/>
          </a:p>
        </p:txBody>
      </p:sp>
      <p:pic>
        <p:nvPicPr>
          <p:cNvPr id="12290" name="Picture 2" descr="C:\Documents and Settings\Пользователь\Рабочий стол\Космос-50лет\Корабль Восток после приземлен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2786058"/>
            <a:ext cx="3686175" cy="253365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1" name="Picture 3" descr="C:\Documents and Settings\Пользователь\Рабочий стол\Космос-50лет\Ю. А. Гагарин после успешного приземления космического корабля Восток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15140" y="2571744"/>
            <a:ext cx="2009775" cy="298132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2" name="Picture 4" descr="C:\Documents and Settings\Пользователь\Рабочий стол\Космос-50лет\40807608_1236676088_AllDayru_4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00496" y="3214686"/>
            <a:ext cx="2428892" cy="3309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43438" y="5643578"/>
            <a:ext cx="4040188" cy="103663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Москва. 14 апреля 1961 года. Митинг трудящихся </a:t>
            </a:r>
          </a:p>
          <a:p>
            <a:pPr algn="ctr"/>
            <a:r>
              <a:rPr lang="ru-RU" dirty="0" smtClean="0"/>
              <a:t>на Красной площади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285728"/>
            <a:ext cx="4041775" cy="78581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Юрий Гагарин на трибуне</a:t>
            </a:r>
          </a:p>
          <a:p>
            <a:pPr algn="ctr"/>
            <a:r>
              <a:rPr lang="ru-RU" dirty="0" smtClean="0"/>
              <a:t>Мавзолея</a:t>
            </a:r>
            <a:endParaRPr lang="ru-RU" dirty="0"/>
          </a:p>
        </p:txBody>
      </p:sp>
      <p:pic>
        <p:nvPicPr>
          <p:cNvPr id="10" name="Содержимое 9" descr="Юрий Гагарин на трибуне Мавзолея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786314" y="1214422"/>
            <a:ext cx="3705225" cy="25622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4028493"/>
            <a:ext cx="3786214" cy="26516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1214422"/>
            <a:ext cx="3714750" cy="25622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TextBox 13"/>
          <p:cNvSpPr txBox="1"/>
          <p:nvPr/>
        </p:nvSpPr>
        <p:spPr>
          <a:xfrm>
            <a:off x="571472" y="285728"/>
            <a:ext cx="35719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Торжественный кортеж</a:t>
            </a:r>
            <a:br>
              <a:rPr lang="ru-RU" sz="2200" b="1" dirty="0" smtClean="0"/>
            </a:br>
            <a:r>
              <a:rPr lang="ru-RU" sz="2200" b="1" dirty="0" smtClean="0"/>
              <a:t>на улицах Москвы</a:t>
            </a:r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43438" y="6357958"/>
            <a:ext cx="3929090" cy="32225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sz="1600" dirty="0" smtClean="0"/>
              <a:t>Ю. А. Гагарин в Финляндии (г. Турку)</a:t>
            </a: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42852"/>
            <a:ext cx="4041775" cy="50006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/>
            <a:r>
              <a:rPr lang="ru-RU" dirty="0" smtClean="0"/>
              <a:t>Ю. А. Гагарин в средней школе г. Бергена </a:t>
            </a:r>
            <a:br>
              <a:rPr lang="ru-RU" dirty="0" smtClean="0"/>
            </a:br>
            <a:r>
              <a:rPr lang="ru-RU" dirty="0" smtClean="0"/>
              <a:t>в Норвегии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00034" y="142852"/>
            <a:ext cx="35719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Столица Чехословакии Прага встречает первого в мире летчика-космонавта</a:t>
            </a:r>
            <a:endParaRPr lang="ru-RU" sz="1400" b="1" dirty="0"/>
          </a:p>
        </p:txBody>
      </p:sp>
      <p:pic>
        <p:nvPicPr>
          <p:cNvPr id="14338" name="Picture 2" descr="C:\Documents and Settings\Пользователь\Рабочий стол\Космос-50лет\Столица Чехословакии Прага встречает первого в мире летчика-космонавт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857232"/>
            <a:ext cx="3643338" cy="24504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3571876"/>
            <a:ext cx="3643338" cy="25259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/>
          <p:cNvSpPr txBox="1"/>
          <p:nvPr/>
        </p:nvSpPr>
        <p:spPr>
          <a:xfrm>
            <a:off x="571472" y="6357958"/>
            <a:ext cx="328614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Ю. А. Гагарин в Лондоне</a:t>
            </a:r>
            <a:endParaRPr lang="ru-RU" b="1" dirty="0"/>
          </a:p>
        </p:txBody>
      </p:sp>
      <p:pic>
        <p:nvPicPr>
          <p:cNvPr id="14340" name="Picture 4" descr="C:\Documents and Settings\Пользователь\Рабочий стол\Космос-50лет\Ю. А. Гагарин в средней школе г. Бергена в Норвегии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857232"/>
            <a:ext cx="3605212" cy="2512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341" name="Picture 5" descr="C:\Documents and Settings\Пользователь\Рабочий стол\Космос-50лет\Ю. А. Гагарин в Финляндии (г. Турку)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7752" y="3643315"/>
            <a:ext cx="3571874" cy="2445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40807547_1236674928_AllDayru_14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643570" y="357166"/>
            <a:ext cx="2977423" cy="3951288"/>
          </a:xfrm>
        </p:spPr>
      </p:pic>
      <p:pic>
        <p:nvPicPr>
          <p:cNvPr id="8" name="Содержимое 7" descr="40807523_1236674447_AllDayru_8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571472" y="357166"/>
            <a:ext cx="2796771" cy="3951288"/>
          </a:xfrm>
        </p:spPr>
      </p:pic>
      <p:pic>
        <p:nvPicPr>
          <p:cNvPr id="15362" name="Picture 2" descr="C:\Documents and Settings\Пользователь\Рабочий стол\Космос-50лет\Ю. А. Гагарин и академик С. П. Королев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28926" y="3714752"/>
            <a:ext cx="3724275" cy="25527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00298" y="6357958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Ю. А. Гагарин и академик С. П. Королев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71538" y="6143644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Аллея космонавтов в Москве</a:t>
            </a:r>
          </a:p>
        </p:txBody>
      </p:sp>
      <p:pic>
        <p:nvPicPr>
          <p:cNvPr id="10" name="Содержимое 9" descr="521854437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214282" y="1142984"/>
            <a:ext cx="3322698" cy="4429156"/>
          </a:xfrm>
        </p:spPr>
      </p:pic>
      <p:pic>
        <p:nvPicPr>
          <p:cNvPr id="19458" name="Picture 2" descr="C:\Documents and Settings\Пользователь\Рабочий стол\Космос-50лет\0_1f91e_9bf413a8_X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2285992"/>
            <a:ext cx="2530319" cy="4381504"/>
          </a:xfrm>
          <a:prstGeom prst="rect">
            <a:avLst/>
          </a:prstGeom>
          <a:noFill/>
        </p:spPr>
      </p:pic>
      <p:pic>
        <p:nvPicPr>
          <p:cNvPr id="14" name="Содержимое 11" descr="216515843.jpg"/>
          <p:cNvPicPr>
            <a:picLocks noGrp="1" noChangeAspect="1"/>
          </p:cNvPicPr>
          <p:nvPr>
            <p:ph sz="quarter" idx="4"/>
          </p:nvPr>
        </p:nvPicPr>
        <p:blipFill>
          <a:blip r:embed="rId5" cstate="email"/>
          <a:stretch>
            <a:fillRect/>
          </a:stretch>
        </p:blipFill>
        <p:spPr>
          <a:xfrm>
            <a:off x="3786182" y="428604"/>
            <a:ext cx="4191030" cy="3143272"/>
          </a:xfrm>
        </p:spPr>
      </p:pic>
      <p:pic>
        <p:nvPicPr>
          <p:cNvPr id="19459" name="Picture 3" descr="C:\Documents and Settings\Пользователь\Рабочий стол\Космос-50лет\марка Спутник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6248" y="4000504"/>
            <a:ext cx="1285884" cy="1821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Gagarin_06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285984" y="214290"/>
            <a:ext cx="4357718" cy="64348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428604"/>
            <a:ext cx="4040188" cy="460387"/>
          </a:xfrm>
        </p:spPr>
        <p:txBody>
          <a:bodyPr>
            <a:normAutofit fontScale="92500"/>
          </a:bodyPr>
          <a:lstStyle/>
          <a:p>
            <a:pPr algn="ctr"/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Гагарин Ю.А. и Терешкова В.В.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Содержимое 6" descr="40807565_1236675105_AllDayru_23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28596" y="1000108"/>
            <a:ext cx="3901440" cy="253593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428604"/>
            <a:ext cx="4041775" cy="107157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Первая женщина-космонавт , </a:t>
            </a:r>
            <a:b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Герой Советского Союза - Терешкова Валентина Владимировна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8" y="1928802"/>
            <a:ext cx="2462218" cy="349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728" y="3714752"/>
            <a:ext cx="2071702" cy="297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786182" y="5572140"/>
            <a:ext cx="3071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Савицкая Светлана Евгеньевна – Дважды Герой Советского Союза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40807549_1236674950_AllDayru_15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285720" y="357166"/>
            <a:ext cx="5286412" cy="3593108"/>
          </a:xfrm>
        </p:spPr>
      </p:pic>
      <p:pic>
        <p:nvPicPr>
          <p:cNvPr id="12" name="Содержимое 11" descr="40807533_1236674597_AllDayru_5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2357422" y="4071942"/>
            <a:ext cx="5195490" cy="2500330"/>
          </a:xfrm>
        </p:spPr>
      </p:pic>
      <p:pic>
        <p:nvPicPr>
          <p:cNvPr id="2050" name="Picture 2" descr="C:\Documents and Settings\Пользователь\Рабочий стол\Космос-50лет\i-6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5008" y="1142984"/>
            <a:ext cx="3143252" cy="2357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Космонавты Кубани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857364"/>
            <a:ext cx="2714644" cy="64294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Горбатко Виктор Васильевич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" name="Содержимое 13" descr="Горбатко Виктор Васильевич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714348" y="3000372"/>
            <a:ext cx="2159000" cy="30734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143240" y="1357298"/>
            <a:ext cx="2714644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Березовой Анатолий Николаевич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" name="Содержимое 14" descr="Березовой Анатолий Николаевич.jpg"/>
          <p:cNvPicPr>
            <a:picLocks noGrp="1" noChangeAspect="1"/>
          </p:cNvPicPr>
          <p:nvPr>
            <p:ph sz="quarter" idx="4"/>
          </p:nvPr>
        </p:nvPicPr>
        <p:blipFill>
          <a:blip r:embed="rId4" cstate="email"/>
          <a:stretch>
            <a:fillRect/>
          </a:stretch>
        </p:blipFill>
        <p:spPr>
          <a:xfrm>
            <a:off x="3500430" y="2500306"/>
            <a:ext cx="2159000" cy="3060700"/>
          </a:xfrm>
        </p:spPr>
      </p:pic>
      <p:sp>
        <p:nvSpPr>
          <p:cNvPr id="10" name="TextBox 9"/>
          <p:cNvSpPr txBox="1"/>
          <p:nvPr/>
        </p:nvSpPr>
        <p:spPr>
          <a:xfrm>
            <a:off x="6143636" y="1857364"/>
            <a:ext cx="2500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Падалка Геннадий Иванович</a:t>
            </a:r>
            <a:endParaRPr lang="ru-RU" sz="2200" dirty="0"/>
          </a:p>
        </p:txBody>
      </p:sp>
      <p:pic>
        <p:nvPicPr>
          <p:cNvPr id="17410" name="Picture 2" descr="C:\Documents and Settings\Пользователь\Рабочий стол\Космос-50лет\Падалка Геннадий Иванович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2" y="3000372"/>
            <a:ext cx="2258701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0"/>
            <a:ext cx="4040188" cy="568324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Искусственный спутник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Содержимое 6" descr="0003-004-Pervyj-poljot-v-kosmos (фото 4)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28596" y="642918"/>
            <a:ext cx="4040188" cy="323215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6314" y="142852"/>
            <a:ext cx="4041775" cy="496886"/>
          </a:xfrm>
        </p:spPr>
        <p:txBody>
          <a:bodyPr/>
          <a:lstStyle/>
          <a:p>
            <a:pPr algn="ctr"/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Выход в открытый космос</a:t>
            </a:r>
          </a:p>
        </p:txBody>
      </p:sp>
      <p:pic>
        <p:nvPicPr>
          <p:cNvPr id="8" name="Содержимое 7" descr="0004-005-Vykhod-v-otkrytyj-kosmos (фото 5).jpg"/>
          <p:cNvPicPr>
            <a:picLocks noGrp="1" noChangeAspect="1"/>
          </p:cNvPicPr>
          <p:nvPr>
            <p:ph sz="quarter" idx="4"/>
          </p:nvPr>
        </p:nvPicPr>
        <p:blipFill>
          <a:blip r:embed="rId4" cstate="email"/>
          <a:stretch>
            <a:fillRect/>
          </a:stretch>
        </p:blipFill>
        <p:spPr>
          <a:xfrm>
            <a:off x="4714876" y="642918"/>
            <a:ext cx="4041775" cy="3233420"/>
          </a:xfrm>
        </p:spPr>
      </p:pic>
      <p:pic>
        <p:nvPicPr>
          <p:cNvPr id="18434" name="Picture 2" descr="C:\Documents and Settings\Пользователь\Рабочий стол\Космос-50лет\Открытый космос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90" y="3929066"/>
            <a:ext cx="3714776" cy="2786082"/>
          </a:xfrm>
          <a:prstGeom prst="rect">
            <a:avLst/>
          </a:prstGeom>
          <a:noFill/>
        </p:spPr>
      </p:pic>
      <p:pic>
        <p:nvPicPr>
          <p:cNvPr id="18435" name="Picture 3" descr="C:\Documents and Settings\Пользователь\Рабочий стол\Космос-50лет\stereo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1538" y="3857628"/>
            <a:ext cx="2881316" cy="2881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14348" y="214290"/>
            <a:ext cx="4143404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Икар и Дедал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Содержимое 11" descr="ikar1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214282" y="1714488"/>
            <a:ext cx="4793259" cy="3714776"/>
          </a:xfrm>
        </p:spPr>
      </p:pic>
      <p:pic>
        <p:nvPicPr>
          <p:cNvPr id="15" name="Содержимое 14" descr="Дрейпер-Оплакивание Икара. 1898 а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5072066" y="285728"/>
            <a:ext cx="3892343" cy="3643338"/>
          </a:xfrm>
        </p:spPr>
      </p:pic>
      <p:pic>
        <p:nvPicPr>
          <p:cNvPr id="1026" name="Picture 2" descr="C:\Documents and Settings\Пользователь\Рабочий стол\Космос-50лет\Икар\Дедал и Икар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14942" y="4000504"/>
            <a:ext cx="3643338" cy="2738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5107408_83f10584.jpg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1214414" y="214290"/>
            <a:ext cx="6480366" cy="6429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Содержимое 14" descr="5107438_6977d8e6.jpg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1357290" y="214290"/>
            <a:ext cx="6583671" cy="65008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Пользователь\Рабочий стол\Космос-50лет\fee46401026b8f9637f7cc1be09c058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571480"/>
            <a:ext cx="8096306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Пользователь\Рабочий стол\Космос-50лет\снимок из космос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500042"/>
            <a:ext cx="8539236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Пользователь\Рабочий стол\Космос-50лет\Снегопад из космос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66" y="571480"/>
            <a:ext cx="6072230" cy="60722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0298" y="142852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Снегопад из космоса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Юрий Гагарин-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Герой, Космонавт, Человек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Содержимое 6" descr="Юрий Гагарин, 1962 год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714612" y="1571612"/>
            <a:ext cx="3671675" cy="50435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Облетев Землю в корабле-спутнике, я увидел, как прекрасна наша планета. Люди, будем хранить и преумножать эту красоту, а не разрушать её! 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4643446"/>
            <a:ext cx="36480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8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САМЫЙ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ДРЕВНИЙ  ЛЕТАТЕЛЬНЫЙ АППАРАТ  НА  ЗЕМЛЕ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85720" y="1928802"/>
            <a:ext cx="8501122" cy="822317"/>
          </a:xfrm>
        </p:spPr>
        <p:txBody>
          <a:bodyPr>
            <a:noAutofit/>
          </a:bodyPr>
          <a:lstStyle/>
          <a:p>
            <a:pPr algn="ctr"/>
            <a:r>
              <a:rPr lang="ru-RU" sz="2300" dirty="0">
                <a:ln w="317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changelsk" pitchFamily="2" charset="0"/>
              </a:rPr>
              <a:t>П</a:t>
            </a:r>
            <a:r>
              <a:rPr lang="ru-RU" sz="2300" dirty="0" smtClean="0">
                <a:ln w="317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changelsk" pitchFamily="2" charset="0"/>
              </a:rPr>
              <a:t>олеты человека с помощью воздушного змея осуществлялись ещё в VI в.</a:t>
            </a:r>
            <a:endParaRPr lang="ru-RU" sz="2300" dirty="0">
              <a:ln w="3175" cmpd="sng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changelsk" pitchFamily="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857224" y="3214686"/>
            <a:ext cx="33337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/>
          <a:stretch>
            <a:fillRect/>
          </a:stretch>
        </p:blipFill>
        <p:spPr bwMode="auto">
          <a:xfrm>
            <a:off x="4929190" y="3143248"/>
            <a:ext cx="333375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/>
              <a:t>Братья Монгольфье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071546"/>
            <a:ext cx="3757610" cy="889015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Первая публичная демонстрация полета воздушного шара в 1783 г. в Анноне (Франция)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42984"/>
            <a:ext cx="4141817" cy="785818"/>
          </a:xfrm>
        </p:spPr>
        <p:txBody>
          <a:bodyPr>
            <a:noAutofit/>
          </a:bodyPr>
          <a:lstStyle/>
          <a:p>
            <a:pPr algn="ctr"/>
            <a:r>
              <a:rPr lang="ru-RU" sz="1900" dirty="0"/>
              <a:t>Первый полет человека на воздушном </a:t>
            </a:r>
            <a:r>
              <a:rPr lang="ru-RU" sz="1900" dirty="0" smtClean="0"/>
              <a:t>шаре. </a:t>
            </a:r>
            <a:r>
              <a:rPr lang="ru-RU" sz="1900" dirty="0"/>
              <a:t>21 ноября 1783 </a:t>
            </a:r>
            <a:r>
              <a:rPr lang="ru-RU" sz="1900" dirty="0" smtClean="0"/>
              <a:t>г. </a:t>
            </a:r>
            <a:r>
              <a:rPr lang="ru-RU" sz="1900" dirty="0"/>
              <a:t>Корзина с двумя </a:t>
            </a:r>
            <a:r>
              <a:rPr lang="ru-RU" sz="1900" dirty="0" smtClean="0"/>
              <a:t>пассажирами.</a:t>
            </a:r>
            <a:endParaRPr lang="ru-RU" sz="19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979540"/>
            <a:ext cx="3214709" cy="4506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67538" y="2000240"/>
            <a:ext cx="3290676" cy="442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14290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Несколько полётов </a:t>
            </a:r>
          </a:p>
          <a:p>
            <a:pPr algn="ctr"/>
            <a:r>
              <a:rPr lang="ru-RU" sz="2000" dirty="0" smtClean="0"/>
              <a:t>с 1866 по 1869 г.</a:t>
            </a:r>
            <a:endParaRPr lang="ru-RU" sz="2000" dirty="0"/>
          </a:p>
        </p:txBody>
      </p:sp>
      <p:pic>
        <p:nvPicPr>
          <p:cNvPr id="7" name="Содержимое 6" descr="Jan_Wnek_Model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357158" y="928670"/>
            <a:ext cx="4040188" cy="195545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42852"/>
            <a:ext cx="4041775" cy="71438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/>
              <a:t>Летающая машина, Альбатрос II,</a:t>
            </a:r>
          </a:p>
          <a:p>
            <a:pPr algn="ctr"/>
            <a:r>
              <a:rPr lang="ru-RU" dirty="0" smtClean="0"/>
              <a:t>1868 г.</a:t>
            </a:r>
            <a:endParaRPr lang="ru-RU" dirty="0"/>
          </a:p>
        </p:txBody>
      </p:sp>
      <p:pic>
        <p:nvPicPr>
          <p:cNvPr id="8" name="Содержимое 7" descr="Жан-Мари Ле Бри и его летающая машина, Альбатрос II, 1868.jpg"/>
          <p:cNvPicPr>
            <a:picLocks noGrp="1" noChangeAspect="1"/>
          </p:cNvPicPr>
          <p:nvPr>
            <p:ph sz="quarter" idx="4"/>
          </p:nvPr>
        </p:nvPicPr>
        <p:blipFill>
          <a:blip r:embed="rId4" cstate="email"/>
          <a:stretch>
            <a:fillRect/>
          </a:stretch>
        </p:blipFill>
        <p:spPr>
          <a:xfrm>
            <a:off x="4714876" y="785794"/>
            <a:ext cx="4041775" cy="2555562"/>
          </a:xfrm>
        </p:spPr>
      </p:pic>
      <p:pic>
        <p:nvPicPr>
          <p:cNvPr id="3074" name="Picture 2" descr="C:\Documents and Settings\Пользователь\Рабочий стол\Космос-50лет\Самые первые летательные аппараты\Эскиз Дика Хауэлла, 14 августа 19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3500438"/>
            <a:ext cx="4411423" cy="297656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00034" y="621508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1901 г.</a:t>
            </a:r>
            <a:endParaRPr lang="ru-RU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29322" y="3643314"/>
            <a:ext cx="1905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4357718" cy="71438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Немецкий моноплан </a:t>
            </a:r>
            <a:r>
              <a:rPr lang="ru-RU" dirty="0" err="1" smtClean="0"/>
              <a:t>Taube</a:t>
            </a:r>
            <a:r>
              <a:rPr lang="ru-RU" dirty="0" smtClean="0"/>
              <a:t>, изображение 1917 года. (1 мировая война)</a:t>
            </a:r>
            <a:endParaRPr lang="ru-RU" dirty="0"/>
          </a:p>
        </p:txBody>
      </p:sp>
      <p:pic>
        <p:nvPicPr>
          <p:cNvPr id="4098" name="Picture 2" descr="C:\Documents and Settings\Пользователь\Рабочий стол\Космос-50лет\Самые первые летательные аппараты\Немецкий моноплан Taube, изображение 1917 года.(1 мировая война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714356"/>
            <a:ext cx="2739299" cy="3951288"/>
          </a:xfrm>
          <a:prstGeom prst="rect">
            <a:avLst/>
          </a:prstGeom>
          <a:noFill/>
        </p:spPr>
      </p:pic>
      <p:pic>
        <p:nvPicPr>
          <p:cNvPr id="4099" name="Picture 3" descr="C:\Documents and Settings\Пользователь\Рабочий стол\Космос-50лет\Самые первые летательные аппараты\avia_10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142852"/>
            <a:ext cx="3775116" cy="3951288"/>
          </a:xfrm>
          <a:prstGeom prst="rect">
            <a:avLst/>
          </a:prstGeom>
          <a:noFill/>
        </p:spPr>
      </p:pic>
      <p:pic>
        <p:nvPicPr>
          <p:cNvPr id="4100" name="Picture 4" descr="C:\Documents and Settings\Пользователь\Рабочий стол\Космос-50лет\Самые первые летательные аппараты\avia_06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1857364"/>
            <a:ext cx="3941386" cy="2857505"/>
          </a:xfrm>
          <a:prstGeom prst="rect">
            <a:avLst/>
          </a:prstGeom>
          <a:noFill/>
        </p:spPr>
      </p:pic>
      <p:pic>
        <p:nvPicPr>
          <p:cNvPr id="4101" name="Picture 5" descr="C:\Documents and Settings\Пользователь\Рабочий стол\Космос-50лет\Самые первые летательные аппараты\avia_14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23828" y="4286256"/>
            <a:ext cx="3305849" cy="2352662"/>
          </a:xfrm>
          <a:prstGeom prst="rect">
            <a:avLst/>
          </a:prstGeom>
          <a:noFill/>
        </p:spPr>
      </p:pic>
      <p:pic>
        <p:nvPicPr>
          <p:cNvPr id="4102" name="Picture 6" descr="C:\Documents and Settings\Пользователь\Рабочий стол\Космос-50лет\Самые первые летательные аппараты\avia_02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57224" y="4286256"/>
            <a:ext cx="4051451" cy="242411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205536" y="3244334"/>
            <a:ext cx="2732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Выход в открытый космос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0" y="214290"/>
            <a:ext cx="8858312" cy="428628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Дирижабли графа Фердинанда фон Цеппелина</a:t>
            </a:r>
            <a:endParaRPr lang="ru-RU" dirty="0"/>
          </a:p>
        </p:txBody>
      </p:sp>
      <p:pic>
        <p:nvPicPr>
          <p:cNvPr id="12" name="Содержимое 11" descr="Zeppelin_09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42844" y="571480"/>
            <a:ext cx="2464609" cy="3951288"/>
          </a:xfr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3805233"/>
            <a:ext cx="2682939" cy="305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 descr="C:\Documents and Settings\Пользователь\Рабочий стол\Космос-50лет\Дирижабль\Zeppelin_1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13248" y="642918"/>
            <a:ext cx="4730752" cy="2993890"/>
          </a:xfrm>
          <a:prstGeom prst="rect">
            <a:avLst/>
          </a:prstGeom>
          <a:noFill/>
        </p:spPr>
      </p:pic>
      <p:pic>
        <p:nvPicPr>
          <p:cNvPr id="6150" name="Picture 6" descr="C:\Documents and Settings\Пользователь\Рабочий стол\Космос-50лет\Дирижабль\Zeppelin_0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71736" y="714356"/>
            <a:ext cx="1785950" cy="2757895"/>
          </a:xfrm>
          <a:prstGeom prst="rect">
            <a:avLst/>
          </a:prstGeom>
          <a:noFill/>
        </p:spPr>
      </p:pic>
      <p:pic>
        <p:nvPicPr>
          <p:cNvPr id="21" name="Picture 5" descr="C:\Documents and Settings\Пользователь\Рабочий стол\Космос-50лет\Дирижабль\Дирижабли графа Фердинанда фон Цеппелин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00430" y="3571876"/>
            <a:ext cx="4786346" cy="3172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5857892"/>
            <a:ext cx="4040188" cy="857256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/>
              <a:t>Флайер-1 братьев Райт - первый подтверждённый полёт управляемого самолёта с двигателем совершил </a:t>
            </a:r>
            <a:br>
              <a:rPr lang="ru-RU" sz="1600" dirty="0" smtClean="0"/>
            </a:br>
            <a:r>
              <a:rPr lang="ru-RU" sz="1600" dirty="0" err="1" smtClean="0">
                <a:hlinkClick r:id="rId3" tooltip="Райт, Орвилл"/>
              </a:rPr>
              <a:t>Орвилл</a:t>
            </a:r>
            <a:r>
              <a:rPr lang="ru-RU" sz="1600" dirty="0" smtClean="0">
                <a:hlinkClick r:id="rId3" tooltip="Райт, Орвилл"/>
              </a:rPr>
              <a:t> Райт</a:t>
            </a:r>
            <a:r>
              <a:rPr lang="ru-RU" sz="1600" dirty="0" smtClean="0"/>
              <a:t>  </a:t>
            </a:r>
            <a:r>
              <a:rPr lang="ru-RU" sz="1600" dirty="0" smtClean="0">
                <a:hlinkClick r:id="rId4"/>
              </a:rPr>
              <a:t>17 декабря</a:t>
            </a:r>
            <a:r>
              <a:rPr lang="ru-RU" sz="1600" dirty="0" smtClean="0"/>
              <a:t> </a:t>
            </a:r>
            <a:r>
              <a:rPr lang="ru-RU" sz="1600" dirty="0" smtClean="0">
                <a:hlinkClick r:id="rId5" tooltip="1903"/>
              </a:rPr>
              <a:t>1903</a:t>
            </a:r>
            <a:r>
              <a:rPr lang="ru-RU" sz="1600" dirty="0" smtClean="0"/>
              <a:t> г., преодолев 37 м за 12 секунд.</a:t>
            </a:r>
            <a:endParaRPr lang="ru-RU" sz="1600" dirty="0"/>
          </a:p>
        </p:txBody>
      </p:sp>
      <p:pic>
        <p:nvPicPr>
          <p:cNvPr id="8" name="Содержимое 7" descr="Флайер-1 братьев Райт- первый подтверждённый полёт управляемого самолёта с двигателем.jpg"/>
          <p:cNvPicPr>
            <a:picLocks noGrp="1" noChangeAspect="1"/>
          </p:cNvPicPr>
          <p:nvPr>
            <p:ph sz="quarter" idx="4"/>
          </p:nvPr>
        </p:nvPicPr>
        <p:blipFill>
          <a:blip r:embed="rId6" cstate="email"/>
          <a:stretch>
            <a:fillRect/>
          </a:stretch>
        </p:blipFill>
        <p:spPr>
          <a:xfrm>
            <a:off x="428596" y="3000372"/>
            <a:ext cx="4041775" cy="2409908"/>
          </a:xfrm>
        </p:spPr>
      </p:pic>
      <p:pic>
        <p:nvPicPr>
          <p:cNvPr id="10" name="Содержимое 9" descr="B-29 Superfortress, тяжёлый бомбардировщик.jpg"/>
          <p:cNvPicPr>
            <a:picLocks noGrp="1" noChangeAspect="1"/>
          </p:cNvPicPr>
          <p:nvPr>
            <p:ph sz="half" idx="2"/>
          </p:nvPr>
        </p:nvPicPr>
        <p:blipFill>
          <a:blip r:embed="rId7" cstate="email"/>
          <a:stretch>
            <a:fillRect/>
          </a:stretch>
        </p:blipFill>
        <p:spPr>
          <a:xfrm>
            <a:off x="4857752" y="3929066"/>
            <a:ext cx="4040188" cy="2757428"/>
          </a:xfrm>
        </p:spPr>
      </p:pic>
      <p:pic>
        <p:nvPicPr>
          <p:cNvPr id="6" name="Picture 3" descr="C:\Documents and Settings\Пользователь\Рабочий стол\Космос-50лет\Самые первые летательные аппараты\Вертолёт Поля Корню, построенный в 1907, был первой летающей машиной, которая поднялась над землёй, используя крутящиеся лопасти вместо крыльев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4282" y="285728"/>
            <a:ext cx="4643438" cy="144704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1714488"/>
            <a:ext cx="3857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Вертолёт Поля Корню, построенный в 1907, был первой летающей машиной, которая поднялась над землёй, используя крутящиеся лопасти вместо крыльев.</a:t>
            </a:r>
            <a:endParaRPr lang="ru-RU" sz="1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500694" y="285728"/>
            <a:ext cx="3005141" cy="342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</TotalTime>
  <Words>394</Words>
  <Application>Microsoft Office PowerPoint</Application>
  <PresentationFormat>Экран (4:3)</PresentationFormat>
  <Paragraphs>68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Погорелая  Наталья Владимировна</vt:lpstr>
      <vt:lpstr>Первый  полёт человека  в  космос</vt:lpstr>
      <vt:lpstr>Икар и Дедал</vt:lpstr>
      <vt:lpstr>САМЫЙ  ДРЕВНИЙ  ЛЕТАТЕЛЬНЫЙ АППАРАТ  НА  ЗЕМЛЕ</vt:lpstr>
      <vt:lpstr>Братья Монгольфье</vt:lpstr>
      <vt:lpstr>Слайд 6</vt:lpstr>
      <vt:lpstr>Слайд 7</vt:lpstr>
      <vt:lpstr>Слайд 8</vt:lpstr>
      <vt:lpstr>Слайд 9</vt:lpstr>
      <vt:lpstr>Освоение космоса</vt:lpstr>
      <vt:lpstr>Белка и Стрелка</vt:lpstr>
      <vt:lpstr>Слайд 12</vt:lpstr>
      <vt:lpstr>Гагарин Юрий Алексеевич</vt:lpstr>
      <vt:lpstr>Лётчик-испытатель</vt:lpstr>
      <vt:lpstr>Слайд 15</vt:lpstr>
      <vt:lpstr>Поехали!</vt:lpstr>
      <vt:lpstr>Слайд 17</vt:lpstr>
      <vt:lpstr>108 минут</vt:lpstr>
      <vt:lpstr>Слайд 19</vt:lpstr>
      <vt:lpstr>Встреча героя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Космонавты Кубани</vt:lpstr>
      <vt:lpstr>Слайд 29</vt:lpstr>
      <vt:lpstr>Слайд 30</vt:lpstr>
      <vt:lpstr>Слайд 31</vt:lpstr>
      <vt:lpstr>Слайд 32</vt:lpstr>
      <vt:lpstr>Слайд 33</vt:lpstr>
      <vt:lpstr>Слайд 34</vt:lpstr>
      <vt:lpstr>Юрий Гагарин- Герой, Космонавт, Человек</vt:lpstr>
      <vt:lpstr>Облетев Землю в корабле-спутнике, я увидел, как прекрасна наша планета. Люди, будем хранить и преумножать эту красоту, а не разрушать её!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oem</dc:creator>
  <cp:lastModifiedBy>Олег</cp:lastModifiedBy>
  <cp:revision>83</cp:revision>
  <dcterms:created xsi:type="dcterms:W3CDTF">2011-04-10T22:00:36Z</dcterms:created>
  <dcterms:modified xsi:type="dcterms:W3CDTF">2011-04-13T23:38:52Z</dcterms:modified>
</cp:coreProperties>
</file>