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8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800000"/>
    <a:srgbClr val="CC0000"/>
    <a:srgbClr val="FF6600"/>
    <a:srgbClr val="CC3300"/>
    <a:srgbClr val="FF0000"/>
    <a:srgbClr val="00009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926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926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926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9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9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9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9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929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92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2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2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2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2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931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931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1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9313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93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3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932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2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2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2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2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2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2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33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93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3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933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33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33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60C4A5-5E47-4BF1-85FC-54972C4093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B2723-9D1E-4700-98F2-18836B893C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B7266-CE81-4126-8BEB-00F8F825C5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34498-0E2F-4656-A6ED-96514F812F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856CA-F026-4844-9D51-68C5B05529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0B88B-F433-4C94-8F8E-980C61FD7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916CF-097A-4479-81A3-76BF664E17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AEC8-A79A-45F4-BB34-E3E7F60730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EAA96-F7CE-40D1-A52B-8F5CAA4047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461AC-07B6-4C1A-9B25-60556C52C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A7C8-1B93-4EC4-B8F0-84A9786E52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824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824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824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4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4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4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4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5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26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8270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827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7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7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7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7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7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7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7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7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828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828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8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828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829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9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829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30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30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30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30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30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30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30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8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30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830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831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CA2E177-D364-4BD7-B7E5-0264A5CC984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831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836613"/>
          </a:xfrm>
          <a:ln/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endParaRPr lang="ru-RU" sz="600">
              <a:solidFill>
                <a:srgbClr val="66FF66"/>
              </a:solidFill>
              <a:latin typeface="Algerian" pitchFamily="82" charset="0"/>
            </a:endParaRPr>
          </a:p>
          <a:p>
            <a:pPr>
              <a:lnSpc>
                <a:spcPct val="80000"/>
              </a:lnSpc>
            </a:pPr>
            <a:r>
              <a:rPr lang="ru-RU" sz="4400">
                <a:solidFill>
                  <a:srgbClr val="66FF66"/>
                </a:solidFill>
                <a:latin typeface="Algerian" pitchFamily="82" charset="0"/>
              </a:rPr>
              <a:t>Животный и растительный мир</a:t>
            </a:r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395288" y="1000109"/>
            <a:ext cx="8137525" cy="321471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Южной Америки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0430" y="5500702"/>
            <a:ext cx="564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 Учитель географии высшей категории МОУ «Средняя общеобразовательная школа №24 города </a:t>
            </a:r>
            <a:r>
              <a:rPr lang="ru-RU" b="1" smtClean="0"/>
              <a:t>Йошкар-Ола»,</a:t>
            </a:r>
          </a:p>
          <a:p>
            <a:r>
              <a:rPr lang="ru-RU" b="1" smtClean="0"/>
              <a:t> </a:t>
            </a:r>
            <a:r>
              <a:rPr lang="ru-RU" b="1" dirty="0" smtClean="0"/>
              <a:t>Республика Марий Эл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ya_502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20938"/>
            <a:ext cx="3859213" cy="4437062"/>
          </a:xfrm>
          <a:prstGeom prst="rect">
            <a:avLst/>
          </a:prstGeom>
          <a:noFill/>
        </p:spPr>
      </p:pic>
      <p:pic>
        <p:nvPicPr>
          <p:cNvPr id="125957" name="Picture 5" descr="ja01044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3211513"/>
            <a:ext cx="5292725" cy="3646487"/>
          </a:xfrm>
          <a:prstGeom prst="rect">
            <a:avLst/>
          </a:prstGeom>
          <a:noFill/>
        </p:spPr>
      </p:pic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4140200" y="2565400"/>
            <a:ext cx="1584325" cy="1295400"/>
          </a:xfrm>
          <a:prstGeom prst="cloudCallout">
            <a:avLst>
              <a:gd name="adj1" fmla="val -48097"/>
              <a:gd name="adj2" fmla="val 13811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>
                <a:solidFill>
                  <a:schemeClr val="tx2"/>
                </a:solidFill>
              </a:rPr>
              <a:t>Ягуар </a:t>
            </a:r>
          </a:p>
          <a:p>
            <a:pPr algn="ctr"/>
            <a:r>
              <a:rPr lang="ru-RU" sz="2000">
                <a:solidFill>
                  <a:schemeClr val="tx2"/>
                </a:solidFill>
              </a:rPr>
              <a:t>или </a:t>
            </a:r>
          </a:p>
          <a:p>
            <a:pPr algn="ctr"/>
            <a:r>
              <a:rPr lang="ru-RU" sz="2000">
                <a:solidFill>
                  <a:schemeClr val="tx2"/>
                </a:solidFill>
              </a:rPr>
              <a:t>пума</a:t>
            </a:r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516688" cy="1462088"/>
          </a:xfrm>
        </p:spPr>
        <p:txBody>
          <a:bodyPr/>
          <a:lstStyle/>
          <a:p>
            <a:r>
              <a:rPr lang="ru-RU" sz="2000">
                <a:solidFill>
                  <a:schemeClr val="tx1"/>
                </a:solidFill>
              </a:rPr>
              <a:t>Это хищное животное-обитатель амазонской сельвы. В длину достигает 2 м, весит до 120 кг. Имеет сильное тело, крепкие, стройные ноги. Отлично бегает и плавает, хорошо залезает на деревья, охотится на любых животных.</a:t>
            </a:r>
            <a:br>
              <a:rPr lang="ru-RU" sz="2000">
                <a:solidFill>
                  <a:schemeClr val="tx1"/>
                </a:solidFill>
              </a:rPr>
            </a:b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V="1">
            <a:off x="4140200" y="4581525"/>
            <a:ext cx="3095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H="1" flipV="1">
            <a:off x="2555875" y="4941888"/>
            <a:ext cx="15843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4140200" y="50133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p00027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839788"/>
            <a:ext cx="7991475" cy="6018212"/>
          </a:xfrm>
          <a:prstGeom prst="rect">
            <a:avLst/>
          </a:prstGeom>
          <a:noFill/>
        </p:spPr>
      </p:pic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0"/>
            <a:ext cx="9467850" cy="18446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Эта рыба, имея небольшие размеры, красивую золотисто-чёрную окраску, наводит ужас на любого, кто видит её в Амазонке и притоках реки. Имеет тяжеловесную нижнюю челюсть, на которой 77 острых зубов, на верхней челюсти  их 66. Охотится за всем, что движется в воде, со дна не берёт ничего. Очень агрессивна, нападает стаей, атака её молниеносна. В считанные секунды от жертвы остаётся всего лишь скелет! </a:t>
            </a:r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179388" y="2924175"/>
            <a:ext cx="2663825" cy="1223963"/>
          </a:xfrm>
          <a:prstGeom prst="cloudCallout">
            <a:avLst>
              <a:gd name="adj1" fmla="val 132060"/>
              <a:gd name="adj2" fmla="val 9604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2000">
              <a:solidFill>
                <a:schemeClr val="tx2"/>
              </a:solidFill>
            </a:endParaRPr>
          </a:p>
          <a:p>
            <a:pPr algn="ctr"/>
            <a:r>
              <a:rPr lang="ru-RU" sz="2000">
                <a:solidFill>
                  <a:schemeClr val="tx2"/>
                </a:solidFill>
              </a:rPr>
              <a:t>ПИРАНЬЯ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0_8297_9763ea02_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0"/>
            <a:ext cx="6627812" cy="6858000"/>
          </a:xfrm>
          <a:prstGeom prst="rect">
            <a:avLst/>
          </a:prstGeom>
          <a:noFill/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Броненосец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0_7f48_3122434b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7575" y="260350"/>
            <a:ext cx="8226425" cy="1143000"/>
          </a:xfrm>
        </p:spPr>
        <p:txBody>
          <a:bodyPr/>
          <a:lstStyle/>
          <a:p>
            <a:r>
              <a:rPr lang="ru-RU" sz="6000"/>
              <a:t>ленивец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 descr="0_6718_d35e5385_-1-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-1588"/>
            <a:ext cx="7235825" cy="6859588"/>
          </a:xfrm>
          <a:prstGeom prst="rect">
            <a:avLst/>
          </a:prstGeom>
          <a:noFill/>
        </p:spPr>
      </p:pic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r>
              <a:rPr lang="ru-RU" sz="6000"/>
              <a:t>Попугай 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9" name="Picture 5" descr="0_9263_dbefd4c0_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львица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колибри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wallpaper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ягуар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051050" y="1989138"/>
            <a:ext cx="5083175" cy="2397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940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1 часть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0_7065_77cc387f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41588"/>
            <a:ext cx="5580063" cy="4316412"/>
          </a:xfrm>
          <a:prstGeom prst="rect">
            <a:avLst/>
          </a:prstGeom>
          <a:noFill/>
        </p:spPr>
      </p:pic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5508625" y="2349500"/>
            <a:ext cx="3025775" cy="609600"/>
          </a:xfrm>
          <a:prstGeom prst="cloudCallout">
            <a:avLst>
              <a:gd name="adj1" fmla="val -80116"/>
              <a:gd name="adj2" fmla="val 11692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муравьед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323850" y="0"/>
            <a:ext cx="9467850" cy="1557338"/>
          </a:xfrm>
        </p:spPr>
        <p:txBody>
          <a:bodyPr/>
          <a:lstStyle/>
          <a:p>
            <a:pPr>
              <a:lnSpc>
                <a:spcPct val="128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2000"/>
              <a:t>     Длина тела гигантского муравьеда может превышать 1,2 м, длина хвоста — 60-90 см, масса — 20-25 кг. Длина тела карликового муравьеда — 15-18 см, хвоста — около 20 см, масса — около 350 г.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>
            <a:off x="2700338" y="3357563"/>
            <a:ext cx="1871662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3500" name="Picture 12" descr="m6910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8638" y="2924175"/>
            <a:ext cx="3535362" cy="3933825"/>
          </a:xfrm>
          <a:prstGeom prst="rect">
            <a:avLst/>
          </a:prstGeom>
          <a:noFill/>
        </p:spPr>
      </p:pic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572000" y="3357563"/>
            <a:ext cx="252095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6" name="Picture 12" descr="04A0506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08275"/>
            <a:ext cx="4859338" cy="4149725"/>
          </a:xfrm>
          <a:prstGeom prst="rect">
            <a:avLst/>
          </a:prstGeom>
          <a:noFill/>
        </p:spPr>
      </p:pic>
      <p:sp>
        <p:nvSpPr>
          <p:cNvPr id="113669" name="AutoShape 5" descr="nandu"/>
          <p:cNvSpPr>
            <a:spLocks noChangeAspect="1" noChangeArrowheads="1"/>
          </p:cNvSpPr>
          <p:nvPr/>
        </p:nvSpPr>
        <p:spPr bwMode="auto">
          <a:xfrm>
            <a:off x="5195888" y="3846513"/>
            <a:ext cx="1181100" cy="13144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13671" name="Picture 7" descr="nand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4450" y="2609850"/>
            <a:ext cx="4019550" cy="4248150"/>
          </a:xfrm>
          <a:prstGeom prst="rect">
            <a:avLst/>
          </a:prstGeom>
          <a:noFill/>
        </p:spPr>
      </p:pic>
      <p:sp>
        <p:nvSpPr>
          <p:cNvPr id="1136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-252413" y="0"/>
            <a:ext cx="9396413" cy="1484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</a:t>
            </a:r>
            <a:r>
              <a:rPr lang="ru-RU" sz="2000"/>
              <a:t>Отряд бескилевых птиц.</a:t>
            </a:r>
            <a:br>
              <a:rPr lang="ru-RU" sz="2000"/>
            </a:br>
            <a:r>
              <a:rPr lang="ru-RU" sz="2000"/>
              <a:t>Высота до 170 см. 2 вида, в пампасах и саваннах Юж Америки. </a:t>
            </a:r>
            <a:br>
              <a:rPr lang="ru-RU" sz="2000"/>
            </a:br>
            <a:r>
              <a:rPr lang="ru-RU" sz="2000"/>
              <a:t>Яйца насиживает и выводит птенцов самец. Сохранились в глухих районах</a:t>
            </a:r>
            <a:r>
              <a:rPr lang="ru-RU" sz="2400"/>
              <a:t>. </a:t>
            </a:r>
            <a:br>
              <a:rPr lang="ru-RU" sz="2400"/>
            </a:br>
            <a:endParaRPr lang="ru-RU" sz="2400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 flipH="1">
            <a:off x="3419475" y="4076700"/>
            <a:ext cx="17287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H="1">
            <a:off x="2339975" y="4076700"/>
            <a:ext cx="28082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5148263" y="4076700"/>
            <a:ext cx="16557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3492500" y="1628775"/>
            <a:ext cx="2881313" cy="1295400"/>
          </a:xfrm>
          <a:prstGeom prst="cloudCallout">
            <a:avLst>
              <a:gd name="adj1" fmla="val 7412"/>
              <a:gd name="adj2" fmla="val 14130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нанду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l6786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908050"/>
            <a:ext cx="5345113" cy="5949950"/>
          </a:xfrm>
          <a:prstGeom prst="rect">
            <a:avLst/>
          </a:prstGeom>
          <a:noFill/>
        </p:spPr>
      </p:pic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1547813" y="2205038"/>
            <a:ext cx="2881312" cy="792162"/>
          </a:xfrm>
          <a:prstGeom prst="cloudCallout">
            <a:avLst>
              <a:gd name="adj1" fmla="val 74847"/>
              <a:gd name="adj2" fmla="val 6703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лама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-396875" y="0"/>
            <a:ext cx="9540875" cy="1412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Род парнокопытных животных семейства верблюдовых. Длина 1,2-1,75 м. 2 вида гуанако и викунья, обитают в высокогорьях; оба одомашнены собственно лама (одомашненный гуанако) и альпака (гуанако, скрещенный с викуньей). Лам используют как вьючных животных; очень ценится шерсть.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875" y="0"/>
            <a:ext cx="9145588" cy="17002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 Хищная птица подотряда американских грифов. Длина св. 1 м, крылья в размахе до 3 м (самая крупная из современных хищных птиц). Голова и шея голые. Альпийский пояс Анд (Юж. Америка). В Калифорнии обитает находящийся на грани исчезновения калифорнийский кондор или гриф; в Красной книге Международного совета охраны природы и природных ресурсов (МСОП). </a:t>
            </a:r>
          </a:p>
        </p:txBody>
      </p:sp>
      <p:pic>
        <p:nvPicPr>
          <p:cNvPr id="116740" name="Picture 4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2706688"/>
            <a:ext cx="4429125" cy="4151312"/>
          </a:xfrm>
          <a:prstGeom prst="rect">
            <a:avLst/>
          </a:prstGeom>
          <a:noFill/>
        </p:spPr>
      </p:pic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5651500" y="1341438"/>
            <a:ext cx="2879725" cy="936625"/>
          </a:xfrm>
          <a:prstGeom prst="cloudCallout">
            <a:avLst>
              <a:gd name="adj1" fmla="val -74588"/>
              <a:gd name="adj2" fmla="val 6101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кондор</a:t>
            </a:r>
          </a:p>
        </p:txBody>
      </p:sp>
      <p:pic>
        <p:nvPicPr>
          <p:cNvPr id="116743" name="Picture 7" descr="04A0491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675"/>
            <a:ext cx="4505325" cy="5013325"/>
          </a:xfrm>
          <a:prstGeom prst="rect">
            <a:avLst/>
          </a:prstGeom>
          <a:noFill/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H="1">
            <a:off x="1619250" y="2349500"/>
            <a:ext cx="32400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4932363" y="2349500"/>
            <a:ext cx="5762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0"/>
            <a:ext cx="7559675" cy="1484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Млекопитающее отряда грызунов. Длина тела до 66 см, хвоста до 20 см. Обитает в пампасах Аргентины и на юге Парагвая. Объект охоты (мясо, шкурка). </a:t>
            </a:r>
          </a:p>
        </p:txBody>
      </p:sp>
      <p:pic>
        <p:nvPicPr>
          <p:cNvPr id="117764" name="Picture 4" descr="04A0688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1306513"/>
            <a:ext cx="6840537" cy="5551487"/>
          </a:xfrm>
          <a:prstGeom prst="rect">
            <a:avLst/>
          </a:prstGeom>
          <a:noFill/>
        </p:spPr>
      </p:pic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0" y="1844675"/>
            <a:ext cx="2771775" cy="1152525"/>
          </a:xfrm>
          <a:prstGeom prst="cloudCallout">
            <a:avLst>
              <a:gd name="adj1" fmla="val 113801"/>
              <a:gd name="adj2" fmla="val 4958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ГОРНЫЕ ВИСКАЧИ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o01065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531813"/>
            <a:ext cx="7920037" cy="6326187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0"/>
            <a:ext cx="9467850" cy="1412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Хищное млекопитающее семейства медведей. Длина тела до 1,8 м. Вокруг глаз по светлому кольцу (отсюда название). В горных лесах и высокогорьях Юж Америки. Хорошо лазает по деревьям. Под угрозой исчезновения. В Красной книге Международного союза охраны природы и природных ресурсов (МСОП). </a:t>
            </a:r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-252413" y="2420938"/>
            <a:ext cx="4967288" cy="1008062"/>
          </a:xfrm>
          <a:prstGeom prst="cloudCallout">
            <a:avLst>
              <a:gd name="adj1" fmla="val 89884"/>
              <a:gd name="adj2" fmla="val 6732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2400">
                <a:solidFill>
                  <a:schemeClr val="tx2"/>
                </a:solidFill>
              </a:rPr>
              <a:t>ОЧКОВЫЙ МЕДВЕДЬ</a:t>
            </a:r>
          </a:p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0_6b78_58fd5b38_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703263"/>
            <a:ext cx="8135937" cy="6154737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96875" y="0"/>
            <a:ext cx="9540875" cy="1412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Семейство птиц отряда дятлообразных. Длина 30-60 см. Клюв большой, зазубренный. В окрасе преобладают черные тона с яркими участками желтого, зеленого, красного и других цветов. Ок. 40 видов, в тропических лесах Америки (от Мексики до Аргентины). В неволе легко приручаются. 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1619250" y="3068638"/>
            <a:ext cx="1944688" cy="863600"/>
          </a:xfrm>
          <a:prstGeom prst="cloudCallout">
            <a:avLst>
              <a:gd name="adj1" fmla="val 118815"/>
              <a:gd name="adj2" fmla="val -11691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тукан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2">
      <a:dk1>
        <a:srgbClr val="000066"/>
      </a:dk1>
      <a:lt1>
        <a:srgbClr val="FFFFFF"/>
      </a:lt1>
      <a:dk2>
        <a:srgbClr val="000066"/>
      </a:dk2>
      <a:lt2>
        <a:srgbClr val="B2B8C8"/>
      </a:lt2>
      <a:accent1>
        <a:srgbClr val="008080"/>
      </a:accent1>
      <a:accent2>
        <a:srgbClr val="00004E"/>
      </a:accent2>
      <a:accent3>
        <a:srgbClr val="AAAAB8"/>
      </a:accent3>
      <a:accent4>
        <a:srgbClr val="DADADA"/>
      </a:accent4>
      <a:accent5>
        <a:srgbClr val="AAC0C0"/>
      </a:accent5>
      <a:accent6>
        <a:srgbClr val="000046"/>
      </a:accent6>
      <a:hlink>
        <a:srgbClr val="00FFCC"/>
      </a:hlink>
      <a:folHlink>
        <a:srgbClr val="6699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262</TotalTime>
  <Words>461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Сетка с тенью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Это хищное животное-обитатель амазонской сельвы. В длину достигает 2 м, весит до 120 кг. Имеет сильное тело, крепкие, стройные ноги. Отлично бегает и плавает, хорошо залезает на деревья, охотится на любых животных. </vt:lpstr>
      <vt:lpstr>Слайд 11</vt:lpstr>
      <vt:lpstr>Броненосец</vt:lpstr>
      <vt:lpstr>ленивец</vt:lpstr>
      <vt:lpstr>Попугай ара</vt:lpstr>
      <vt:lpstr>львица</vt:lpstr>
      <vt:lpstr>колибри</vt:lpstr>
      <vt:lpstr>ягуар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БОТАНИК</dc:creator>
  <cp:lastModifiedBy>Олег</cp:lastModifiedBy>
  <cp:revision>13</cp:revision>
  <dcterms:created xsi:type="dcterms:W3CDTF">2008-02-09T17:23:34Z</dcterms:created>
  <dcterms:modified xsi:type="dcterms:W3CDTF">2011-04-14T17:49:49Z</dcterms:modified>
</cp:coreProperties>
</file>