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80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2CA0539-9264-4540-997A-4E865E9C102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844B07F-2388-4D09-A023-76490755C1A6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0539-9264-4540-997A-4E865E9C102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B07F-2388-4D09-A023-76490755C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0539-9264-4540-997A-4E865E9C102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B07F-2388-4D09-A023-76490755C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0539-9264-4540-997A-4E865E9C102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B07F-2388-4D09-A023-76490755C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0539-9264-4540-997A-4E865E9C102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B07F-2388-4D09-A023-76490755C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0539-9264-4540-997A-4E865E9C102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B07F-2388-4D09-A023-76490755C1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0539-9264-4540-997A-4E865E9C102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B07F-2388-4D09-A023-76490755C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0539-9264-4540-997A-4E865E9C102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B07F-2388-4D09-A023-76490755C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0539-9264-4540-997A-4E865E9C102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B07F-2388-4D09-A023-76490755C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0539-9264-4540-997A-4E865E9C102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B07F-2388-4D09-A023-76490755C1A6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A0539-9264-4540-997A-4E865E9C102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4B07F-2388-4D09-A023-76490755C1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2CA0539-9264-4540-997A-4E865E9C1027}" type="datetimeFigureOut">
              <a:rPr lang="ru-RU" smtClean="0"/>
              <a:t>20.02.2013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844B07F-2388-4D09-A023-76490755C1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0"/>
            <a:ext cx="3456384" cy="2132856"/>
          </a:xfrm>
        </p:spPr>
        <p:txBody>
          <a:bodyPr>
            <a:normAutofit/>
          </a:bodyPr>
          <a:lstStyle/>
          <a:p>
            <a:r>
              <a:rPr lang="ru-RU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Современные представления о возникновении жизни</a:t>
            </a:r>
            <a:endParaRPr lang="ru-RU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Проверочная работа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30889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496352" cy="5486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Выполните тест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76064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sz="2800" b="1" dirty="0" smtClean="0"/>
              <a:t>9. </a:t>
            </a:r>
            <a:r>
              <a:rPr lang="ru-RU" b="1" dirty="0"/>
              <a:t>В чем заключается вклад А.И.Опарина в развитие представлений о происхождении жизни на Земле?</a:t>
            </a:r>
          </a:p>
          <a:p>
            <a:pPr marL="68580" indent="0">
              <a:buNone/>
            </a:pPr>
            <a:r>
              <a:rPr lang="ru-RU" b="1" dirty="0"/>
              <a:t>1) впервые высказал предположение о соста­ве первичной атмосферы Земли и о возможности образования органических со­единений из неорганических под действи­ем мощных электрических разрядов</a:t>
            </a:r>
          </a:p>
          <a:p>
            <a:pPr marL="68580" indent="0">
              <a:buNone/>
            </a:pPr>
            <a:r>
              <a:rPr lang="ru-RU" b="1" dirty="0"/>
              <a:t>2) впервые экспериментально доказал воз­можность образования аминокислот из не­органических соединений</a:t>
            </a:r>
          </a:p>
          <a:p>
            <a:pPr marL="68580" indent="0">
              <a:buNone/>
            </a:pPr>
            <a:r>
              <a:rPr lang="ru-RU" b="1" dirty="0"/>
              <a:t>3) доказал невозможность самозарождения микроорганизмов</a:t>
            </a:r>
          </a:p>
          <a:p>
            <a:pPr marL="68580" indent="0">
              <a:buNone/>
            </a:pPr>
            <a:r>
              <a:rPr lang="ru-RU" b="1" dirty="0"/>
              <a:t>4) доказал невозможность непосредственно­го возникновения высокоорганизованных живых существ из неживой природы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86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528392" cy="476672"/>
          </a:xfrm>
        </p:spPr>
        <p:txBody>
          <a:bodyPr>
            <a:normAutofit/>
          </a:bodyPr>
          <a:lstStyle/>
          <a:p>
            <a:r>
              <a:rPr lang="ru-RU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Ответьте на вопросы</a:t>
            </a:r>
            <a:endParaRPr lang="ru-RU" sz="2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764704"/>
            <a:ext cx="8064896" cy="5688632"/>
          </a:xfrm>
        </p:spPr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ru-RU" b="1" dirty="0"/>
              <a:t>Какие космические факторы на ранних этапах развития Земли явились предпосылками для возникновения органических соединений?</a:t>
            </a:r>
          </a:p>
          <a:p>
            <a:pPr marL="525780" indent="-457200">
              <a:buFont typeface="+mj-lt"/>
              <a:buAutoNum type="arabicPeriod"/>
            </a:pPr>
            <a:r>
              <a:rPr lang="ru-RU" b="1" dirty="0"/>
              <a:t>Назовите основные стадии возникновения жизни согласно теории </a:t>
            </a:r>
            <a:r>
              <a:rPr lang="ru-RU" b="1" dirty="0" err="1" smtClean="0"/>
              <a:t>биопоэза</a:t>
            </a:r>
            <a:r>
              <a:rPr lang="ru-RU" b="1" dirty="0" smtClean="0"/>
              <a:t>.</a:t>
            </a:r>
            <a:endParaRPr lang="ru-RU" b="1" dirty="0"/>
          </a:p>
          <a:p>
            <a:pPr marL="525780" indent="-457200">
              <a:buFont typeface="+mj-lt"/>
              <a:buAutoNum type="arabicPeriod"/>
            </a:pPr>
            <a:r>
              <a:rPr lang="ru-RU" b="1" dirty="0"/>
              <a:t>Как образовывались, какими свойствами обладали и в </a:t>
            </a:r>
            <a:r>
              <a:rPr lang="ru-RU" b="1"/>
              <a:t>каком </a:t>
            </a:r>
            <a:r>
              <a:rPr lang="ru-RU" b="1" smtClean="0"/>
              <a:t>направлении </a:t>
            </a:r>
            <a:r>
              <a:rPr lang="ru-RU" b="1" dirty="0"/>
              <a:t>эволюционировали коацерваты?</a:t>
            </a:r>
          </a:p>
          <a:p>
            <a:pPr marL="525780" indent="-457200">
              <a:buFont typeface="+mj-lt"/>
              <a:buAutoNum type="arabicPeriod"/>
            </a:pPr>
            <a:r>
              <a:rPr lang="ru-RU" b="1" dirty="0"/>
              <a:t>Расскажите, как возникли </a:t>
            </a:r>
            <a:r>
              <a:rPr lang="ru-RU" b="1" dirty="0" err="1"/>
              <a:t>пробионты</a:t>
            </a:r>
            <a:r>
              <a:rPr lang="ru-RU" b="1" dirty="0"/>
              <a:t>.</a:t>
            </a:r>
          </a:p>
          <a:p>
            <a:pPr marL="525780" indent="-457200">
              <a:buFont typeface="+mj-lt"/>
              <a:buAutoNum type="arabicPeriod"/>
            </a:pPr>
            <a:r>
              <a:rPr lang="ru-RU" b="1" dirty="0"/>
              <a:t>Опишите, как могло происходить усложнение внутреннего строения </a:t>
            </a:r>
            <a:r>
              <a:rPr lang="ru-RU" b="1" dirty="0" smtClean="0"/>
              <a:t>первых </a:t>
            </a:r>
            <a:r>
              <a:rPr lang="ru-RU" b="1" dirty="0"/>
              <a:t>гетеротрофов.</a:t>
            </a:r>
          </a:p>
          <a:p>
            <a:pPr marL="525780" indent="-457200">
              <a:buFont typeface="+mj-lt"/>
              <a:buAutoNum type="arabicPeriod"/>
            </a:pPr>
            <a:r>
              <a:rPr lang="ru-RU" b="1" dirty="0"/>
              <a:t>Почему невозможно самозарождение жизни в современных условиях?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237592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496352" cy="5486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Выполните тест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80728"/>
            <a:ext cx="7992888" cy="5472608"/>
          </a:xfrm>
        </p:spPr>
        <p:txBody>
          <a:bodyPr/>
          <a:lstStyle/>
          <a:p>
            <a:pPr marL="68580" indent="0">
              <a:buNone/>
            </a:pPr>
            <a:r>
              <a:rPr lang="ru-RU" sz="2800" b="1" dirty="0"/>
              <a:t>1. В состав первичной атмосферы Земли входи­ли пары воды и несколько газов. Укажите смесь ос­новных газов, входящих в состав первичной атмо­сферы Земли.</a:t>
            </a:r>
          </a:p>
          <a:p>
            <a:pPr marL="68580" indent="0">
              <a:buNone/>
            </a:pPr>
            <a:r>
              <a:rPr lang="ru-RU" sz="2800" b="1" dirty="0"/>
              <a:t>1) </a:t>
            </a:r>
            <a:r>
              <a:rPr lang="en-US" sz="2800" b="1" dirty="0"/>
              <a:t>N</a:t>
            </a:r>
            <a:r>
              <a:rPr lang="ru-RU" sz="2800" b="1" dirty="0"/>
              <a:t>2, Н2, СО, СО2, СН4, </a:t>
            </a:r>
            <a:r>
              <a:rPr lang="en-US" sz="2800" b="1" dirty="0"/>
              <a:t>N</a:t>
            </a:r>
            <a:r>
              <a:rPr lang="ru-RU" sz="2800" b="1" dirty="0"/>
              <a:t>Н3, Н2</a:t>
            </a:r>
            <a:r>
              <a:rPr lang="en-US" sz="2800" b="1" dirty="0"/>
              <a:t>S</a:t>
            </a:r>
            <a:endParaRPr lang="ru-RU" sz="2800" b="1" dirty="0"/>
          </a:p>
          <a:p>
            <a:pPr marL="68580" indent="0">
              <a:buNone/>
            </a:pPr>
            <a:r>
              <a:rPr lang="ru-RU" sz="2800" b="1" dirty="0"/>
              <a:t>2) СО, </a:t>
            </a:r>
            <a:r>
              <a:rPr lang="en-US" sz="2800" b="1" dirty="0"/>
              <a:t>N</a:t>
            </a:r>
            <a:r>
              <a:rPr lang="ru-RU" sz="2800" b="1" dirty="0"/>
              <a:t>Н3, О2, </a:t>
            </a:r>
            <a:r>
              <a:rPr lang="en-US" sz="2800" b="1" dirty="0"/>
              <a:t>H</a:t>
            </a:r>
            <a:r>
              <a:rPr lang="ru-RU" sz="2800" b="1" dirty="0"/>
              <a:t>2О</a:t>
            </a:r>
          </a:p>
          <a:p>
            <a:pPr marL="68580" indent="0">
              <a:buNone/>
            </a:pPr>
            <a:r>
              <a:rPr lang="ru-RU" sz="2800" b="1" dirty="0"/>
              <a:t>3)С</a:t>
            </a:r>
            <a:r>
              <a:rPr lang="en-US" sz="2800" b="1" dirty="0"/>
              <a:t>O</a:t>
            </a:r>
            <a:r>
              <a:rPr lang="ru-RU" sz="2800" b="1" dirty="0"/>
              <a:t>2, СО, Н2</a:t>
            </a:r>
            <a:r>
              <a:rPr lang="en-US" sz="2800" b="1" dirty="0"/>
              <a:t>S</a:t>
            </a:r>
            <a:r>
              <a:rPr lang="ru-RU" sz="2800" b="1" dirty="0"/>
              <a:t>, </a:t>
            </a:r>
            <a:r>
              <a:rPr lang="en-US" sz="2800" b="1" dirty="0"/>
              <a:t>N</a:t>
            </a:r>
            <a:r>
              <a:rPr lang="ru-RU" sz="2800" b="1" dirty="0"/>
              <a:t>Н3, СН4</a:t>
            </a:r>
          </a:p>
          <a:p>
            <a:pPr marL="68580" indent="0">
              <a:buNone/>
            </a:pPr>
            <a:r>
              <a:rPr lang="ru-RU" sz="2800" b="1" dirty="0"/>
              <a:t>4) N</a:t>
            </a:r>
            <a:r>
              <a:rPr lang="en-US" sz="2800" b="1" dirty="0"/>
              <a:t>O</a:t>
            </a:r>
            <a:r>
              <a:rPr lang="ru-RU" sz="2800" b="1" dirty="0"/>
              <a:t>, СО2, СО, О2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1442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496352" cy="5486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Выполните тест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4707885"/>
          </a:xfrm>
        </p:spPr>
        <p:txBody>
          <a:bodyPr/>
          <a:lstStyle/>
          <a:p>
            <a:pPr marL="68580" indent="0">
              <a:buNone/>
            </a:pPr>
            <a:r>
              <a:rPr lang="ru-RU" sz="3200" b="1" dirty="0"/>
              <a:t>2</a:t>
            </a:r>
            <a:r>
              <a:rPr lang="ru-RU" sz="3200" b="1" dirty="0" smtClean="0"/>
              <a:t>. </a:t>
            </a:r>
            <a:r>
              <a:rPr lang="ru-RU" sz="3200" b="1" dirty="0"/>
              <a:t>Какими по способу питания были самые пер­вые примитивные формы жизни?</a:t>
            </a:r>
          </a:p>
          <a:p>
            <a:pPr marL="68580" indent="0">
              <a:buNone/>
            </a:pPr>
            <a:r>
              <a:rPr lang="ru-RU" sz="3200" b="1" dirty="0" smtClean="0"/>
              <a:t>1) автотрофные </a:t>
            </a:r>
            <a:r>
              <a:rPr lang="ru-RU" sz="3200" b="1" dirty="0"/>
              <a:t>		</a:t>
            </a:r>
            <a:endParaRPr lang="ru-RU" sz="3200" b="1" dirty="0" smtClean="0"/>
          </a:p>
          <a:p>
            <a:pPr marL="68580" indent="0">
              <a:buNone/>
            </a:pPr>
            <a:r>
              <a:rPr lang="ru-RU" sz="3200" b="1" dirty="0" smtClean="0"/>
              <a:t>2</a:t>
            </a:r>
            <a:r>
              <a:rPr lang="ru-RU" sz="3200" b="1" dirty="0"/>
              <a:t>) гетеротрофные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884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496352" cy="5486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Выполните тест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064896" cy="5400600"/>
          </a:xfrm>
        </p:spPr>
        <p:txBody>
          <a:bodyPr/>
          <a:lstStyle/>
          <a:p>
            <a:pPr marL="68580" indent="0">
              <a:buNone/>
            </a:pPr>
            <a:r>
              <a:rPr lang="ru-RU" sz="2800" b="1" dirty="0"/>
              <a:t>3</a:t>
            </a:r>
            <a:r>
              <a:rPr lang="ru-RU" sz="2800" b="1" dirty="0" smtClean="0"/>
              <a:t>. </a:t>
            </a:r>
            <a:r>
              <a:rPr lang="ru-RU" sz="2800" b="1" dirty="0"/>
              <a:t>Назовите ученого, которому принадлежит сле­дующее определение понятия «жизнь»: «Жизнь есть способ существования белковых тел, существенным моментом которого является постоянный обмен ве­ществ с окружающей их внешней природой».</a:t>
            </a:r>
          </a:p>
          <a:p>
            <a:pPr marL="68580" indent="0">
              <a:buNone/>
            </a:pPr>
            <a:r>
              <a:rPr lang="ru-RU" sz="2800" b="1" dirty="0"/>
              <a:t>1) Л. Пастер </a:t>
            </a:r>
          </a:p>
          <a:p>
            <a:pPr marL="68580" indent="0">
              <a:buNone/>
            </a:pPr>
            <a:r>
              <a:rPr lang="ru-RU" sz="2800" b="1" dirty="0"/>
              <a:t>2) Ф. Энгельс </a:t>
            </a:r>
          </a:p>
          <a:p>
            <a:pPr marL="68580" indent="0">
              <a:buNone/>
            </a:pPr>
            <a:r>
              <a:rPr lang="ru-RU" sz="2800" b="1" dirty="0"/>
              <a:t>3) Ф. </a:t>
            </a:r>
            <a:r>
              <a:rPr lang="ru-RU" sz="2800" b="1" dirty="0" err="1"/>
              <a:t>Реди</a:t>
            </a:r>
            <a:endParaRPr lang="ru-RU" sz="2800" b="1" dirty="0"/>
          </a:p>
          <a:p>
            <a:pPr marL="68580" indent="0">
              <a:buNone/>
            </a:pPr>
            <a:r>
              <a:rPr lang="ru-RU" sz="2800" b="1" dirty="0"/>
              <a:t>4) А. И. Опарин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150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496352" cy="5486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Выполните тест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4726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b="1" dirty="0"/>
              <a:t>4</a:t>
            </a:r>
            <a:r>
              <a:rPr lang="ru-RU" sz="2800" b="1" dirty="0" smtClean="0"/>
              <a:t>. </a:t>
            </a:r>
            <a:r>
              <a:rPr lang="ru-RU" sz="2800" b="1" dirty="0"/>
              <a:t>В процессе возникновения жизни на Земле различают несколько основных этапов. Назовите первый из них.</a:t>
            </a:r>
          </a:p>
          <a:p>
            <a:pPr marL="68580" indent="0">
              <a:buNone/>
            </a:pPr>
            <a:r>
              <a:rPr lang="ru-RU" sz="2800" b="1" dirty="0"/>
              <a:t>1) концентрирование органических соедине­ний и образование биополимеров</a:t>
            </a:r>
          </a:p>
          <a:p>
            <a:pPr marL="68580" indent="0">
              <a:buNone/>
            </a:pPr>
            <a:r>
              <a:rPr lang="ru-RU" sz="2800" b="1" dirty="0"/>
              <a:t>2) абиогенный синтез низкомолекулярных органических соединений из неорганиче­ских</a:t>
            </a:r>
          </a:p>
          <a:p>
            <a:pPr marL="68580" indent="0">
              <a:buNone/>
            </a:pPr>
            <a:r>
              <a:rPr lang="ru-RU" sz="2800" b="1" dirty="0"/>
              <a:t>3) возникновение самовоспроизводящихся молекул</a:t>
            </a:r>
          </a:p>
          <a:p>
            <a:pPr marL="68580" indent="0">
              <a:buNone/>
            </a:pPr>
            <a:r>
              <a:rPr lang="ru-RU" sz="2800" b="1" dirty="0"/>
              <a:t>4) возникновение фотосинтеза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8706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496352" cy="5486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Выполните тест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4726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b="1" dirty="0" smtClean="0"/>
              <a:t>5. </a:t>
            </a:r>
            <a:r>
              <a:rPr lang="ru-RU" sz="2800" b="1" dirty="0"/>
              <a:t>Что служило основным источником энергии для самых первых примитивных форм жизни на Зем­ле?</a:t>
            </a:r>
          </a:p>
          <a:p>
            <a:pPr marL="68580" indent="0">
              <a:buNone/>
            </a:pPr>
            <a:r>
              <a:rPr lang="ru-RU" sz="2800" b="1" dirty="0"/>
              <a:t>1) энергия солнечных лучей</a:t>
            </a:r>
          </a:p>
          <a:p>
            <a:pPr marL="68580" indent="0">
              <a:buNone/>
            </a:pPr>
            <a:r>
              <a:rPr lang="ru-RU" sz="2800" b="1" dirty="0"/>
              <a:t>2) электрические разряды</a:t>
            </a:r>
          </a:p>
          <a:p>
            <a:pPr marL="68580" indent="0">
              <a:buNone/>
            </a:pPr>
            <a:r>
              <a:rPr lang="ru-RU" sz="2800" b="1" dirty="0"/>
              <a:t>3) химическая энергия органических соеди­нений</a:t>
            </a:r>
          </a:p>
          <a:p>
            <a:pPr marL="68580" indent="0">
              <a:buNone/>
            </a:pPr>
            <a:r>
              <a:rPr lang="ru-RU" sz="2800" b="1" dirty="0"/>
              <a:t>4) тепловая энергия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817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496352" cy="5486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Выполните тест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4726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b="1" dirty="0" smtClean="0"/>
              <a:t>6. </a:t>
            </a:r>
            <a:r>
              <a:rPr lang="ru-RU" sz="2800" b="1" dirty="0"/>
              <a:t>Академик А. И. Опарин предположил, что один из этапов возникновения жизни на Земле происходил путем образования особых капелек, со­стоящих из высокомолекулярных органических ве­ществ. Как называются эти капельки?</a:t>
            </a:r>
          </a:p>
          <a:p>
            <a:pPr marL="68580" indent="0">
              <a:buNone/>
            </a:pPr>
            <a:r>
              <a:rPr lang="ru-RU" sz="2800" b="1" dirty="0"/>
              <a:t>1) микросферы </a:t>
            </a:r>
          </a:p>
          <a:p>
            <a:pPr marL="68580" indent="0">
              <a:buNone/>
            </a:pPr>
            <a:r>
              <a:rPr lang="ru-RU" sz="2800" b="1" dirty="0"/>
              <a:t>2) коацерваты </a:t>
            </a:r>
          </a:p>
          <a:p>
            <a:pPr marL="68580" indent="0">
              <a:buNone/>
            </a:pPr>
            <a:r>
              <a:rPr lang="ru-RU" sz="2800" b="1" dirty="0"/>
              <a:t>3) мицеллы</a:t>
            </a:r>
          </a:p>
          <a:p>
            <a:pPr marL="68580" indent="0">
              <a:buNone/>
            </a:pPr>
            <a:r>
              <a:rPr lang="ru-RU" sz="2800" b="1" dirty="0"/>
              <a:t>4) </a:t>
            </a:r>
            <a:r>
              <a:rPr lang="ru-RU" sz="2800" b="1" dirty="0" err="1"/>
              <a:t>протобионты</a:t>
            </a:r>
            <a:r>
              <a:rPr lang="ru-RU" sz="2800" b="1" dirty="0"/>
              <a:t> 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8209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496352" cy="5486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Выполните тест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472608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ru-RU" sz="2800" b="1" dirty="0" smtClean="0"/>
              <a:t>7. </a:t>
            </a:r>
            <a:r>
              <a:rPr lang="ru-RU" sz="2800" b="1" dirty="0"/>
              <a:t>Назовите ученого, который впервые экспери­ментально доказал возможность образования ами­нокислот из неорганических соединений на ранних этапах становления жизни на Земле.</a:t>
            </a:r>
          </a:p>
          <a:p>
            <a:pPr marL="68580" indent="0">
              <a:buNone/>
            </a:pPr>
            <a:r>
              <a:rPr lang="ru-RU" sz="2800" b="1" dirty="0"/>
              <a:t>1) А. И. Опарин</a:t>
            </a:r>
          </a:p>
          <a:p>
            <a:pPr marL="68580" indent="0">
              <a:buNone/>
            </a:pPr>
            <a:r>
              <a:rPr lang="ru-RU" sz="2800" b="1" dirty="0"/>
              <a:t>2) С. Миллер</a:t>
            </a:r>
          </a:p>
          <a:p>
            <a:pPr marL="68580" indent="0">
              <a:buNone/>
            </a:pPr>
            <a:r>
              <a:rPr lang="ru-RU" sz="2800" b="1" dirty="0"/>
              <a:t>3) В. М. </a:t>
            </a:r>
            <a:r>
              <a:rPr lang="ru-RU" sz="2800" b="1" dirty="0" err="1"/>
              <a:t>Волькенштейн</a:t>
            </a:r>
            <a:endParaRPr lang="ru-RU" sz="2800" b="1" dirty="0"/>
          </a:p>
          <a:p>
            <a:pPr marL="68580" indent="0">
              <a:buNone/>
            </a:pPr>
            <a:r>
              <a:rPr lang="ru-RU" sz="2800" b="1" dirty="0"/>
              <a:t>4) Л. Пастер</a:t>
            </a:r>
          </a:p>
          <a:p>
            <a:pPr marL="68580" indent="0">
              <a:buNone/>
            </a:pPr>
            <a:r>
              <a:rPr lang="ru-RU" sz="2800" b="1" dirty="0"/>
              <a:t>5) Ф. </a:t>
            </a:r>
            <a:r>
              <a:rPr lang="ru-RU" sz="2800" b="1" dirty="0" err="1"/>
              <a:t>Реди</a:t>
            </a:r>
            <a:endParaRPr lang="ru-RU" sz="2800" b="1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413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496352" cy="5486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Выполните тест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08912" cy="576064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sz="2800" b="1" dirty="0" smtClean="0"/>
              <a:t>8. </a:t>
            </a:r>
            <a:r>
              <a:rPr lang="ru-RU" sz="2800" b="1" dirty="0"/>
              <a:t>Назовите ученого, которому принадлежит следующее определение понятия «жизнь»: «Живые тела, существующие на Земле, представляют собой открытые, саморегулирующиеся и самовоспроизво­дящиеся системы, построенные из биополимеров — белков и нуклеиновых кислот».</a:t>
            </a:r>
          </a:p>
          <a:p>
            <a:pPr marL="68580" indent="0">
              <a:buNone/>
            </a:pPr>
            <a:r>
              <a:rPr lang="ru-RU" sz="2800" b="1" dirty="0"/>
              <a:t>1) Л. Пастер </a:t>
            </a:r>
          </a:p>
          <a:p>
            <a:pPr marL="68580" indent="0">
              <a:buNone/>
            </a:pPr>
            <a:r>
              <a:rPr lang="ru-RU" sz="2800" b="1" dirty="0"/>
              <a:t>2) Ф. Энгельс </a:t>
            </a:r>
          </a:p>
          <a:p>
            <a:pPr marL="68580" indent="0">
              <a:buNone/>
            </a:pPr>
            <a:r>
              <a:rPr lang="ru-RU" sz="2800" b="1" dirty="0"/>
              <a:t>3) Ф. </a:t>
            </a:r>
            <a:r>
              <a:rPr lang="ru-RU" sz="2800" b="1" dirty="0" err="1"/>
              <a:t>Реди</a:t>
            </a:r>
            <a:endParaRPr lang="ru-RU" sz="2800" b="1" dirty="0"/>
          </a:p>
          <a:p>
            <a:pPr marL="68580" indent="0">
              <a:buNone/>
            </a:pPr>
            <a:r>
              <a:rPr lang="ru-RU" sz="2800" b="1" dirty="0"/>
              <a:t>4) А. И. Опарин</a:t>
            </a:r>
          </a:p>
          <a:p>
            <a:pPr marL="68580" indent="0">
              <a:buNone/>
            </a:pPr>
            <a:r>
              <a:rPr lang="ru-RU" sz="2800" b="1" dirty="0"/>
              <a:t>5) В. М. </a:t>
            </a:r>
            <a:r>
              <a:rPr lang="ru-RU" sz="2800" b="1" dirty="0" err="1"/>
              <a:t>Волькенштейн</a:t>
            </a:r>
            <a:endParaRPr lang="ru-RU" sz="2800" b="1" dirty="0"/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8184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</TotalTime>
  <Words>574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Остин</vt:lpstr>
      <vt:lpstr>Современные представления о возникновении жизни</vt:lpstr>
      <vt:lpstr>1. Выполните тест</vt:lpstr>
      <vt:lpstr>1. Выполните тест</vt:lpstr>
      <vt:lpstr>1. Выполните тест</vt:lpstr>
      <vt:lpstr>1. Выполните тест</vt:lpstr>
      <vt:lpstr>1. Выполните тест</vt:lpstr>
      <vt:lpstr>1. Выполните тест</vt:lpstr>
      <vt:lpstr>1. Выполните тест</vt:lpstr>
      <vt:lpstr>1. Выполните тест</vt:lpstr>
      <vt:lpstr>1. Выполните тест</vt:lpstr>
      <vt:lpstr>2. Ответьте на вопросы</vt:lpstr>
    </vt:vector>
  </TitlesOfParts>
  <Company>*Питер-Company*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представления о возникновении жизни</dc:title>
  <dc:creator>Дмитрий Каленюк</dc:creator>
  <cp:lastModifiedBy>Дмитрий Каленюк</cp:lastModifiedBy>
  <cp:revision>4</cp:revision>
  <dcterms:created xsi:type="dcterms:W3CDTF">2013-02-20T14:03:29Z</dcterms:created>
  <dcterms:modified xsi:type="dcterms:W3CDTF">2013-02-20T14:52:17Z</dcterms:modified>
</cp:coreProperties>
</file>