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57" r:id="rId4"/>
    <p:sldId id="263" r:id="rId5"/>
    <p:sldId id="265" r:id="rId6"/>
    <p:sldId id="266" r:id="rId7"/>
    <p:sldId id="270" r:id="rId8"/>
    <p:sldId id="258" r:id="rId9"/>
    <p:sldId id="269" r:id="rId10"/>
    <p:sldId id="271" r:id="rId11"/>
    <p:sldId id="272" r:id="rId12"/>
    <p:sldId id="273" r:id="rId13"/>
    <p:sldId id="303" r:id="rId14"/>
    <p:sldId id="264"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773" autoAdjust="0"/>
    <p:restoredTop sz="94660"/>
  </p:normalViewPr>
  <p:slideViewPr>
    <p:cSldViewPr>
      <p:cViewPr>
        <p:scale>
          <a:sx n="45" d="100"/>
          <a:sy n="45" d="100"/>
        </p:scale>
        <p:origin x="-1728"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DDB8997-759C-4228-AAB9-F042CD4E7499}" type="datetimeFigureOut">
              <a:rPr lang="ru-RU"/>
              <a:pPr>
                <a:defRPr/>
              </a:pPr>
              <a:t>08.11.2012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2969D8-8686-489C-A915-D2796451698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67D31CE-9477-473A-BC21-4E17E3597452}" type="datetimeFigureOut">
              <a:rPr lang="ru-RU"/>
              <a:pPr>
                <a:defRPr/>
              </a:pPr>
              <a:t>08.11.2012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4E42D0-22D6-4122-8853-2566B6A9A26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181BB7C-4E26-4905-8C77-DA3A9FA9C203}" type="datetimeFigureOut">
              <a:rPr lang="ru-RU"/>
              <a:pPr>
                <a:defRPr/>
              </a:pPr>
              <a:t>08.11.2012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1FAD1A1-7A27-4DFA-B5B6-2C64E0117D4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F15F17F-85E3-4644-80EF-3D4AE4F905D8}" type="datetimeFigureOut">
              <a:rPr lang="ru-RU"/>
              <a:pPr>
                <a:defRPr/>
              </a:pPr>
              <a:t>08.11.2012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E9E629-B638-4D5B-A2AF-930847D4A7E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3058390-670C-4AC3-8993-FD86A3188866}" type="datetimeFigureOut">
              <a:rPr lang="ru-RU"/>
              <a:pPr>
                <a:defRPr/>
              </a:pPr>
              <a:t>08.11.2012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5CD356-C98E-4F79-8CE7-3533FA9A03A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585FB16-6DEC-4558-815F-E8742716E1BE}" type="datetimeFigureOut">
              <a:rPr lang="ru-RU"/>
              <a:pPr>
                <a:defRPr/>
              </a:pPr>
              <a:t>08.11.2012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3631AC-BD7C-4889-953C-7320D4DEA79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A9C1BC5-DBD9-4932-8980-166413866966}" type="datetimeFigureOut">
              <a:rPr lang="ru-RU"/>
              <a:pPr>
                <a:defRPr/>
              </a:pPr>
              <a:t>08.11.2012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ACD1C23-E530-4377-B4F6-D7DE9DB3BA8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946CF13-4CD9-4C2F-8C72-2B740DACD86E}" type="datetimeFigureOut">
              <a:rPr lang="ru-RU"/>
              <a:pPr>
                <a:defRPr/>
              </a:pPr>
              <a:t>08.11.2012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2137F7A-1A80-4818-AE8F-CC984BA06C4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41E14CA-9D43-4FBA-8353-88CBD6D08A97}" type="datetimeFigureOut">
              <a:rPr lang="ru-RU"/>
              <a:pPr>
                <a:defRPr/>
              </a:pPr>
              <a:t>08.11.2012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2D8D11D-7F3B-4E09-98C6-CF0080179DC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D20EDC2-6281-4788-938F-BE03A4BC5EED}" type="datetimeFigureOut">
              <a:rPr lang="ru-RU"/>
              <a:pPr>
                <a:defRPr/>
              </a:pPr>
              <a:t>08.11.2012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F38C0B2-E147-4946-AAC0-D3F27762CA2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D7315EC-6B63-41FE-ACEF-519805F59535}" type="datetimeFigureOut">
              <a:rPr lang="ru-RU"/>
              <a:pPr>
                <a:defRPr/>
              </a:pPr>
              <a:t>08.11.2012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D9A9DAE-3594-4998-A644-1549B7D53A8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64E3928-58D8-44AF-BBB6-C56A79F0CF2C}" type="datetimeFigureOut">
              <a:rPr lang="ru-RU"/>
              <a:pPr>
                <a:defRPr/>
              </a:pPr>
              <a:t>08.11.2012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1873B3B-9A0D-4E1D-A657-D7686338F510}"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ru.wikipedia.org/wiki/%D0%A4%D0%B8%D0%BB%D0%BE%D1%81%D0%BE%D1%84%D0%B8%D1%8F" TargetMode="External"/><Relationship Id="rId13" Type="http://schemas.openxmlformats.org/officeDocument/2006/relationships/hyperlink" Target="http://ru.wikipedia.org/wiki/%D0%93%D0%B5%D0%BB%D0%B8%D0%BE%D1%86%D0%B5%D0%BD%D1%82%D1%80%D0%B8%D1%87%D0%B5%D1%81%D0%BA%D0%B0%D1%8F_%D1%81%D0%B8%D1%81%D1%82%D0%B5%D0%BC%D0%B0" TargetMode="External"/><Relationship Id="rId3" Type="http://schemas.openxmlformats.org/officeDocument/2006/relationships/hyperlink" Target="http://ru.wikipedia.org/wiki/1564" TargetMode="External"/><Relationship Id="rId7" Type="http://schemas.openxmlformats.org/officeDocument/2006/relationships/hyperlink" Target="http://ru.wikipedia.org/wiki/%D0%90%D1%81%D1%82%D1%80%D0%BE%D0%BD%D0%BE%D0%BC%D0%B8%D1%8F" TargetMode="External"/><Relationship Id="rId12" Type="http://schemas.openxmlformats.org/officeDocument/2006/relationships/hyperlink" Target="http://ru.wikipedia.org/wiki/%D0%9A%D0%BB%D0%B0%D1%81%D1%81%D0%B8%D1%87%D0%B5%D1%81%D0%BA%D0%B0%D1%8F_%D0%BC%D0%B5%D1%85%D0%B0%D0%BD%D0%B8%D0%BA%D0%B0" TargetMode="External"/><Relationship Id="rId2" Type="http://schemas.openxmlformats.org/officeDocument/2006/relationships/hyperlink" Target="http://ru.wikipedia.org/wiki/15_%D1%84%D0%B5%D0%B2%D1%80%D0%B0%D0%BB%D1%8F" TargetMode="External"/><Relationship Id="rId1" Type="http://schemas.openxmlformats.org/officeDocument/2006/relationships/slideLayout" Target="../slideLayouts/slideLayout2.xml"/><Relationship Id="rId6" Type="http://schemas.openxmlformats.org/officeDocument/2006/relationships/hyperlink" Target="http://ru.wikipedia.org/wiki/%D0%9C%D0%B5%D1%85%D0%B0%D0%BD%D0%B8%D0%BA%D0%B0" TargetMode="External"/><Relationship Id="rId11" Type="http://schemas.openxmlformats.org/officeDocument/2006/relationships/hyperlink" Target="http://ru.wikipedia.org/wiki/%D0%AD%D0%BA%D1%81%D0%BF%D0%B5%D1%80%D0%B8%D0%BC%D0%B5%D0%BD%D1%82%D0%B0%D0%BB%D1%8C%D0%BD%D0%B0%D1%8F_%D1%84%D0%B8%D0%B7%D0%B8%D0%BA%D0%B0" TargetMode="External"/><Relationship Id="rId5" Type="http://schemas.openxmlformats.org/officeDocument/2006/relationships/hyperlink" Target="http://ru.wikipedia.org/wiki/%D0%A4%D0%B8%D0%B7%D0%B8%D0%BA%D0%B0" TargetMode="External"/><Relationship Id="rId15" Type="http://schemas.openxmlformats.org/officeDocument/2006/relationships/image" Target="../media/image8.jpeg"/><Relationship Id="rId10" Type="http://schemas.openxmlformats.org/officeDocument/2006/relationships/hyperlink" Target="http://ru.wikipedia.org/wiki/%D0%A2%D0%B5%D0%BB%D0%B5%D1%81%D0%BA%D0%BE%D0%BF" TargetMode="External"/><Relationship Id="rId4" Type="http://schemas.openxmlformats.org/officeDocument/2006/relationships/hyperlink" Target="http://ru.wikipedia.org/wiki/%D0%98%D1%82%D0%B0%D0%BB%D0%B8%D1%8F" TargetMode="External"/><Relationship Id="rId9" Type="http://schemas.openxmlformats.org/officeDocument/2006/relationships/hyperlink" Target="http://ru.wikipedia.org/wiki/%D0%9C%D0%B0%D1%82%D0%B5%D0%BC%D0%B0%D1%82%D0%B8%D0%BA" TargetMode="External"/><Relationship Id="rId14" Type="http://schemas.openxmlformats.org/officeDocument/2006/relationships/slide" Target="slide8.xml"/></Relationships>
</file>

<file path=ppt/slides/_rels/slide11.xml.rels><?xml version="1.0" encoding="UTF-8" standalone="yes"?>
<Relationships xmlns="http://schemas.openxmlformats.org/package/2006/relationships"><Relationship Id="rId8" Type="http://schemas.openxmlformats.org/officeDocument/2006/relationships/hyperlink" Target="http://ru.wikipedia.org/wiki/%D0%97%D0%B0%D0%BA%D0%BE%D0%BD%D1%8B_%D0%9D%D1%8C%D1%8E%D1%82%D0%BE%D0%BD%D0%B0" TargetMode="External"/><Relationship Id="rId13" Type="http://schemas.openxmlformats.org/officeDocument/2006/relationships/image" Target="../media/image9.jpeg"/><Relationship Id="rId3" Type="http://schemas.openxmlformats.org/officeDocument/2006/relationships/hyperlink" Target="http://ru.wikipedia.org/wiki/%D0%A4%D0%B8%D0%B7%D0%B8%D0%BA" TargetMode="External"/><Relationship Id="rId7" Type="http://schemas.openxmlformats.org/officeDocument/2006/relationships/hyperlink" Target="http://ru.wikipedia.org/wiki/%D0%97%D0%B0%D0%BA%D0%BE%D0%BD_%D0%B2%D1%81%D0%B5%D0%BC%D0%B8%D1%80%D0%BD%D0%BE%D0%B3%D0%BE_%D1%82%D1%8F%D0%B3%D0%BE%D1%82%D0%B5%D0%BD%D0%B8%D1%8F" TargetMode="External"/><Relationship Id="rId12" Type="http://schemas.openxmlformats.org/officeDocument/2006/relationships/slide" Target="slide8.xml"/><Relationship Id="rId2" Type="http://schemas.openxmlformats.org/officeDocument/2006/relationships/hyperlink" Target="http://ru.wikipedia.org/wiki/%D0%90%D0%BD%D0%B3%D0%BB%D0%B8%D1%8F" TargetMode="External"/><Relationship Id="rId1" Type="http://schemas.openxmlformats.org/officeDocument/2006/relationships/slideLayout" Target="../slideLayouts/slideLayout2.xml"/><Relationship Id="rId6" Type="http://schemas.openxmlformats.org/officeDocument/2006/relationships/hyperlink" Target="http://ru.wikipedia.org/wiki/%D0%9C%D0%B0%D1%82%D0%B5%D0%BC%D0%B0%D1%82%D0%B8%D1%87%D0%B5%D1%81%D0%BA%D0%B8%D0%B5_%D0%BD%D0%B0%D1%87%D0%B0%D0%BB%D0%B0_%D0%BD%D0%B0%D1%82%D1%83%D1%80%D0%B0%D0%BB%D1%8C%D0%BD%D0%BE%D0%B9_%D1%84%D0%B8%D0%BB%D0%BE%D1%81%D0%BE%D1%84%D0%B8%D0%B8" TargetMode="External"/><Relationship Id="rId11" Type="http://schemas.openxmlformats.org/officeDocument/2006/relationships/hyperlink" Target="http://ru.wikipedia.org/wiki/%D0%A6%D0%B2%D0%B5%D1%82" TargetMode="External"/><Relationship Id="rId5" Type="http://schemas.openxmlformats.org/officeDocument/2006/relationships/hyperlink" Target="http://ru.wikipedia.org/wiki/%D0%90%D1%81%D1%82%D1%80%D0%BE%D0%BD%D0%BE%D0%BC" TargetMode="External"/><Relationship Id="rId10" Type="http://schemas.openxmlformats.org/officeDocument/2006/relationships/hyperlink" Target="http://ru.wikipedia.org/wiki/%D0%9C%D0%B0%D1%82%D0%B5%D0%BC%D0%B0%D1%82%D0%B8%D1%87%D0%B5%D1%81%D0%BA%D0%B8%D0%B9_%D0%B0%D0%BD%D0%B0%D0%BB%D0%B8%D0%B7" TargetMode="External"/><Relationship Id="rId4" Type="http://schemas.openxmlformats.org/officeDocument/2006/relationships/hyperlink" Target="http://ru.wikipedia.org/wiki/%D0%9C%D0%B0%D1%82%D0%B5%D0%BC%D0%B0%D1%82%D0%B8%D0%BA" TargetMode="External"/><Relationship Id="rId9" Type="http://schemas.openxmlformats.org/officeDocument/2006/relationships/hyperlink" Target="http://ru.wikipedia.org/wiki/%D0%9A%D0%BB%D0%B0%D1%81%D1%81%D0%B8%D1%87%D0%B5%D1%81%D0%BA%D0%B0%D1%8F_%D0%BC%D0%B5%D1%85%D0%B0%D0%BD%D0%B8%D0%BA%D0%B0"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ru.wikipedia.org/wiki/%D0%A4%D0%B8%D0%B7%D0%B8%D0%BA%D0%B0" TargetMode="External"/><Relationship Id="rId13" Type="http://schemas.openxmlformats.org/officeDocument/2006/relationships/hyperlink" Target="http://ru.wikipedia.org/wiki/%D0%A2%D0%B5%D1%80%D0%BC%D0%BE%D0%B4%D0%B8%D0%BD%D0%B0%D0%BC%D0%B8%D0%BA%D0%B0" TargetMode="External"/><Relationship Id="rId18" Type="http://schemas.openxmlformats.org/officeDocument/2006/relationships/hyperlink" Target="http://ru.wikipedia.org/wiki/%D0%93%D0%B5%D0%BE%D0%BB%D0%BE%D0%B3%D0%B8%D1%8F" TargetMode="External"/><Relationship Id="rId3" Type="http://schemas.openxmlformats.org/officeDocument/2006/relationships/hyperlink" Target="http://ru.wikipedia.org/wiki/1711_%D0%B3%D0%BE%D0%B4" TargetMode="External"/><Relationship Id="rId21" Type="http://schemas.openxmlformats.org/officeDocument/2006/relationships/hyperlink" Target="http://ru.wikipedia.org/wiki/%D0%90%D0%BA%D0%B0%D0%B4%D0%B5%D0%BC%D0%B8%D0%BA" TargetMode="External"/><Relationship Id="rId7" Type="http://schemas.openxmlformats.org/officeDocument/2006/relationships/hyperlink" Target="http://ru.wikipedia.org/wiki/%D0%A5%D0%B8%D0%BC%D0%B8%D1%8F" TargetMode="External"/><Relationship Id="rId12" Type="http://schemas.openxmlformats.org/officeDocument/2006/relationships/hyperlink" Target="http://ru.wikipedia.org/wiki/%D0%92%D1%82%D0%BE%D1%80%D0%BE%D0%B5_%D0%BD%D0%B0%D1%87%D0%B0%D0%BB%D0%BE_%D1%82%D0%B5%D1%80%D0%BC%D0%BE%D0%B4%D0%B8%D0%BD%D0%B0%D0%BC%D0%B8%D0%BA%D0%B8" TargetMode="External"/><Relationship Id="rId17" Type="http://schemas.openxmlformats.org/officeDocument/2006/relationships/hyperlink" Target="http://ru.wikipedia.org/wiki/%D0%9C%D0%B5%D1%82%D0%B0%D0%BB%D0%BB%D1%83%D1%80%D0%B3%D0%B8%D1%8F" TargetMode="External"/><Relationship Id="rId25" Type="http://schemas.openxmlformats.org/officeDocument/2006/relationships/image" Target="../media/image10.png"/><Relationship Id="rId2" Type="http://schemas.openxmlformats.org/officeDocument/2006/relationships/hyperlink" Target="http://ru.wikipedia.org/wiki/19_%D0%BD%D0%BE%D1%8F%D0%B1%D1%80%D1%8F" TargetMode="External"/><Relationship Id="rId16" Type="http://schemas.openxmlformats.org/officeDocument/2006/relationships/hyperlink" Target="http://ru.wikipedia.org/wiki/%D0%93%D0%B5%D0%BE%D0%B3%D1%80%D0%B0%D1%84%D0%B8%D1%8F" TargetMode="External"/><Relationship Id="rId20" Type="http://schemas.openxmlformats.org/officeDocument/2006/relationships/hyperlink" Target="http://ru.wikipedia.org/wiki/%D0%92%D0%B5%D0%BD%D0%B5%D1%80%D0%B0" TargetMode="External"/><Relationship Id="rId1" Type="http://schemas.openxmlformats.org/officeDocument/2006/relationships/slideLayout" Target="../slideLayouts/slideLayout2.xml"/><Relationship Id="rId6" Type="http://schemas.openxmlformats.org/officeDocument/2006/relationships/hyperlink" Target="http://ru.wikipedia.org/wiki/%D0%95%D1%81%D1%82%D0%B5%D1%81%D1%82%D0%B2%D0%BE%D0%B7%D0%BD%D0%B0%D0%BD%D0%B8%D0%B5" TargetMode="External"/><Relationship Id="rId11" Type="http://schemas.openxmlformats.org/officeDocument/2006/relationships/hyperlink" Target="http://ru.wikipedia.org/wiki/%D0%A4%D1%83%D0%BD%D0%B4%D0%B0%D0%BC%D0%B5%D0%BD%D1%82%D0%B0%D0%BB%D1%8C%D0%BD%D0%B0%D1%8F_%D0%BD%D0%B0%D1%83%D0%BA%D0%B0" TargetMode="External"/><Relationship Id="rId24" Type="http://schemas.openxmlformats.org/officeDocument/2006/relationships/slide" Target="slide8.xml"/><Relationship Id="rId5" Type="http://schemas.openxmlformats.org/officeDocument/2006/relationships/hyperlink" Target="http://ru.wikipedia.org/wiki/%D0%A3%D1%87%D1%91%D0%BD%D1%8B%D0%B9" TargetMode="External"/><Relationship Id="rId15" Type="http://schemas.openxmlformats.org/officeDocument/2006/relationships/hyperlink" Target="http://ru.wikipedia.org/wiki/%D0%9F%D1%80%D0%B8%D0%B1%D0%BE%D1%80%D0%BE%D1%81%D1%82%D1%80%D0%BE%D0%B5%D0%BD%D0%B8%D0%B5" TargetMode="External"/><Relationship Id="rId23" Type="http://schemas.openxmlformats.org/officeDocument/2006/relationships/hyperlink" Target="http://ru.wikipedia.org/wiki/%D0%9F%D1%80%D0%BE%D1%84%D0%B5%D1%81%D1%81%D0%BE%D1%80" TargetMode="External"/><Relationship Id="rId10" Type="http://schemas.openxmlformats.org/officeDocument/2006/relationships/hyperlink" Target="http://ru.wikipedia.org/wiki/%D0%9C%D0%BE%D0%BB%D0%B5%D0%BA%D1%83%D0%BB%D1%8F%D1%80%D0%BD%D0%BE-%D0%BA%D0%B8%D0%BD%D0%B5%D1%82%D0%B8%D1%87%D0%B5%D1%81%D0%BA%D0%B0%D1%8F_%D1%82%D0%B5%D0%BE%D1%80%D0%B8%D1%8F" TargetMode="External"/><Relationship Id="rId19" Type="http://schemas.openxmlformats.org/officeDocument/2006/relationships/hyperlink" Target="http://ru.wikipedia.org/wiki/%D0%9F%D0%BE%D1%8D%D1%82" TargetMode="External"/><Relationship Id="rId4" Type="http://schemas.openxmlformats.org/officeDocument/2006/relationships/hyperlink" Target="http://ru.wikipedia.org/wiki/%D0%A0%D1%83%D1%81%D1%81%D0%BA%D0%B8%D0%B5" TargetMode="External"/><Relationship Id="rId9" Type="http://schemas.openxmlformats.org/officeDocument/2006/relationships/hyperlink" Target="http://ru.wikipedia.org/wiki/%D0%A4%D0%B8%D0%B7%D0%B8%D1%87%D0%B5%D1%81%D0%BA%D0%B0%D1%8F_%D1%85%D0%B8%D0%BC%D0%B8%D1%8F" TargetMode="External"/><Relationship Id="rId14" Type="http://schemas.openxmlformats.org/officeDocument/2006/relationships/hyperlink" Target="http://ru.wikipedia.org/wiki/%D0%90%D1%81%D1%82%D1%80%D0%BE%D0%BD%D0%BE%D0%BC" TargetMode="External"/><Relationship Id="rId22" Type="http://schemas.openxmlformats.org/officeDocument/2006/relationships/hyperlink" Target="http://ru.wikipedia.org/wiki/%D0%9F%D0%B5%D1%82%D0%B5%D1%80%D0%B1%D1%83%D1%80%D0%B3%D1%81%D0%BA%D0%B0%D1%8F_%D0%B0%D0%BA%D0%B0%D0%B4%D0%B5%D0%BC%D0%B8%D1%8F_%D0%BD%D0%B0%D1%83%D0%B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ru.wikipedia.org/wiki/%D0%9D%D1%8C%D1%8E%D1%82%D0%BE%D0%BD,_%D0%98%D1%81%D0%B0%D0%B0%D0%BA" TargetMode="External"/><Relationship Id="rId13" Type="http://schemas.openxmlformats.org/officeDocument/2006/relationships/hyperlink" Target="http://ru.wikipedia.org/wiki/%D0%9C%D0%B5%D0%BD%D0%B4%D0%B5%D0%BB%D0%B5%D0%B5%D0%B2,_%D0%94%D0%BC%D0%B8%D1%82%D1%80%D0%B8%D0%B9_%D0%98%D0%B2%D0%B0%D0%BD%D0%BE%D0%B2%D0%B8%D1%87" TargetMode="External"/><Relationship Id="rId3" Type="http://schemas.openxmlformats.org/officeDocument/2006/relationships/hyperlink" Target="http://ru.wikipedia.org/wiki/%D0%94%D0%B5%D0%BC%D0%BE%D0%BA%D1%80%D0%B8%D1%82" TargetMode="External"/><Relationship Id="rId7" Type="http://schemas.openxmlformats.org/officeDocument/2006/relationships/hyperlink" Target="http://ru.wikipedia.org/wiki/%D0%93%D0%B0%D0%BB%D0%B8%D0%BB%D0%B5%D0%B9" TargetMode="External"/><Relationship Id="rId12" Type="http://schemas.openxmlformats.org/officeDocument/2006/relationships/hyperlink" Target="http://ru.wikipedia.org/wiki/%D0%94%D0%B6%D0%B5%D0%B9%D0%BC%D1%81_%D0%9C%D0%B0%D0%BA%D1%81%D0%B2%D0%B5%D0%BB%D0%BB" TargetMode="External"/><Relationship Id="rId2" Type="http://schemas.openxmlformats.org/officeDocument/2006/relationships/hyperlink" Target="http://ru.wikipedia.org/wiki/%D0%90%D1%80%D0%B8%D1%81%D1%82%D0%BE%D1%82%D0%B5%D0%BB%D1%8C" TargetMode="External"/><Relationship Id="rId1" Type="http://schemas.openxmlformats.org/officeDocument/2006/relationships/slideLayout" Target="../slideLayouts/slideLayout2.xml"/><Relationship Id="rId6" Type="http://schemas.openxmlformats.org/officeDocument/2006/relationships/hyperlink" Target="http://ru.wikipedia.org/wiki/%D0%9A%D0%BE%D0%BF%D0%B5%D1%80%D0%BD%D0%B8%D0%BA" TargetMode="External"/><Relationship Id="rId11" Type="http://schemas.openxmlformats.org/officeDocument/2006/relationships/hyperlink" Target="http://ru.wikipedia.org/wiki/%D0%9C%D0%B0%D0%B9%D0%BA%D0%BB_%D0%A4%D0%B0%D1%80%D0%B0%D0%B4%D0%B5%D0%B9" TargetMode="External"/><Relationship Id="rId5" Type="http://schemas.openxmlformats.org/officeDocument/2006/relationships/hyperlink" Target="http://ru.wikipedia.org/wiki/%D0%9F%D1%82%D0%BE%D0%BB%D0%B5%D0%BC%D0%B5%D0%B9" TargetMode="External"/><Relationship Id="rId15" Type="http://schemas.openxmlformats.org/officeDocument/2006/relationships/hyperlink" Target="http://ru.wikipedia.org/wiki/%D0%93%D0%B5%D1%80%D1%86,_%D0%93%D0%B5%D0%BD%D1%80%D0%B8%D1%85_%D0%A0%D1%83%D0%B4%D0%BE%D0%BB%D1%8C%D1%84" TargetMode="External"/><Relationship Id="rId10" Type="http://schemas.openxmlformats.org/officeDocument/2006/relationships/hyperlink" Target="http://ru.wikipedia.org/wiki/%D0%A2%D0%BE%D0%BC%D0%B0%D1%81_%D0%AE%D0%BD%D0%B3" TargetMode="External"/><Relationship Id="rId4" Type="http://schemas.openxmlformats.org/officeDocument/2006/relationships/hyperlink" Target="http://ru.wikipedia.org/wiki/%D0%9B%D0%B5%D0%B2%D0%BA%D0%B8%D0%BF%D0%BF" TargetMode="External"/><Relationship Id="rId9" Type="http://schemas.openxmlformats.org/officeDocument/2006/relationships/hyperlink" Target="http://ru.wikipedia.org/wiki/%D0%9B%D0%BE%D0%BC%D0%BE%D0%BD%D0%BE%D1%81%D0%BE%D0%B2,_%D0%9C%D0%B8%D1%85%D0%B0%D0%B8%D0%BB_%D0%92%D0%B0%D1%81%D0%B8%D0%BB%D1%8C%D0%B5%D0%B2%D0%B8%D1%87" TargetMode="External"/><Relationship Id="rId14" Type="http://schemas.openxmlformats.org/officeDocument/2006/relationships/hyperlink" Target="http://ru.wikipedia.org/wiki/%D0%91%D0%B5%D0%BA%D0%BA%D0%B5%D1%80%D0%B5%D0%BB%D1%8C,_%D0%90%D0%BD%D1%82%D1%83%D0%B0%D0%BD_%D0%90%D0%BD%D1%80%D0%B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image" Target="../media/image4.png"/><Relationship Id="rId10" Type="http://schemas.openxmlformats.org/officeDocument/2006/relationships/slide" Target="slide8.xml"/><Relationship Id="rId4" Type="http://schemas.openxmlformats.org/officeDocument/2006/relationships/slide" Target="slide5.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hyperlink" Target="http://ru.wikipedia.org/wiki/%D0%A4%D0%BE%D1%80%D0%BC%D0%B0%D0%BB%D1%8C%D0%BD%D0%B0%D1%8F_%D0%BB%D0%BE%D0%B3%D0%B8%D0%BA%D0%B0" TargetMode="External"/><Relationship Id="rId3" Type="http://schemas.openxmlformats.org/officeDocument/2006/relationships/hyperlink" Target="http://ru.wikipedia.org/wiki/%D0%A4%D0%B8%D0%BB%D0%BE%D1%81%D0%BE%D1%84" TargetMode="External"/><Relationship Id="rId7" Type="http://schemas.openxmlformats.org/officeDocument/2006/relationships/hyperlink" Target="http://ru.wikipedia.org/wiki/%D0%90%D0%BB%D0%B5%D0%BA%D1%81%D0%B0%D0%BD%D0%B4%D1%80_%D0%9C%D0%B0%D0%BA%D0%B5%D0%B4%D0%BE%D0%BD%D1%81%D0%BA%D0%B8%D0%B9" TargetMode="External"/><Relationship Id="rId2" Type="http://schemas.openxmlformats.org/officeDocument/2006/relationships/hyperlink" Target="http://ru.wikipedia.org/wiki/%D0%94%D1%80%D0%B5%D0%B2%D0%BD%D1%8F%D1%8F_%D0%93%D1%80%D0%B5%D1%86%D0%B8%D1%8F" TargetMode="External"/><Relationship Id="rId1" Type="http://schemas.openxmlformats.org/officeDocument/2006/relationships/slideLayout" Target="../slideLayouts/slideLayout2.xml"/><Relationship Id="rId6" Type="http://schemas.openxmlformats.org/officeDocument/2006/relationships/hyperlink" Target="http://ru.wikipedia.org/wiki/343_%D0%B4%D0%BE_%D0%BD._%D1%8D." TargetMode="External"/><Relationship Id="rId5" Type="http://schemas.openxmlformats.org/officeDocument/2006/relationships/hyperlink" Target="http://ru.wikipedia.org/wiki/%D0%9F%D0%BB%D0%B0%D1%82%D0%BE%D0%BD" TargetMode="External"/><Relationship Id="rId10" Type="http://schemas.openxmlformats.org/officeDocument/2006/relationships/slide" Target="slide3.xml"/><Relationship Id="rId4" Type="http://schemas.openxmlformats.org/officeDocument/2006/relationships/hyperlink" Target="http://ru.wikipedia.org/wiki/384_%D0%B3%D0%BE%D0%B4_%D0%B4%D0%BE_%D0%BD._%D1%8D."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90%D1%82%D0%BE%D0%BC%D0%B8%D1%81%D1%82%D0%B8%D0%BA%D0%B0" TargetMode="External"/><Relationship Id="rId2" Type="http://schemas.openxmlformats.org/officeDocument/2006/relationships/hyperlink" Target="http://ru.wikipedia.org/wiki/%D0%A4%D0%B8%D0%BB%D0%BE%D1%81%D0%BE%D1%84" TargetMode="Externa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4.png"/><Relationship Id="rId4" Type="http://schemas.openxmlformats.org/officeDocument/2006/relationships/hyperlink" Target="http://ru.wikipedia.org/wiki/%D0%94%D0%B5%D0%BC%D0%BE%D0%BA%D1%80%D0%B8%D1%82"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ru.wikipedia.org/wiki/%D0%9B%D0%B5%D0%B2%D0%BA%D0%B8%D0%BF%D0%BF" TargetMode="External"/><Relationship Id="rId7" Type="http://schemas.openxmlformats.org/officeDocument/2006/relationships/image" Target="../media/image5.png"/><Relationship Id="rId2" Type="http://schemas.openxmlformats.org/officeDocument/2006/relationships/hyperlink" Target="http://ru.wikipedia.org/wiki/460_%D0%B3%D0%BE%D0%B4_%D0%B4%D0%BE_%D0%BD._%D1%8D." TargetMode="External"/><Relationship Id="rId1" Type="http://schemas.openxmlformats.org/officeDocument/2006/relationships/slideLayout" Target="../slideLayouts/slideLayout2.xml"/><Relationship Id="rId6" Type="http://schemas.openxmlformats.org/officeDocument/2006/relationships/hyperlink" Target="http://ru.wikipedia.org/wiki/%D0%90%D1%82%D0%BE%D0%BC%D0%B8%D1%81%D1%82%D0%B8%D1%87%D0%B5%D1%81%D0%BA%D0%B8%D0%B9_%D0%BC%D0%B0%D1%82%D0%B5%D1%80%D0%B8%D0%B0%D0%BB%D0%B8%D0%B7%D0%BC" TargetMode="External"/><Relationship Id="rId5" Type="http://schemas.openxmlformats.org/officeDocument/2006/relationships/hyperlink" Target="http://ru.wikipedia.org/wiki/%D0%90%D1%82%D0%BE%D0%BC" TargetMode="External"/><Relationship Id="rId4" Type="http://schemas.openxmlformats.org/officeDocument/2006/relationships/hyperlink" Target="http://ru.wikipedia.org/wiki/%D0%90%D1%82%D0%BE%D0%BC%D0%B8%D1%81%D1%82%D0%B8%D0%BA%D0%B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ru.wikipedia.org/wiki/%D0%93%D0%B8%D0%BF%D0%BF%D0%B0%D1%80%D1%85" TargetMode="External"/><Relationship Id="rId13" Type="http://schemas.openxmlformats.org/officeDocument/2006/relationships/hyperlink" Target="http://ru.wikipedia.org/wiki/%D0%9A%D0%B0%D1%82%D0%B0%D0%BB%D0%BE%D0%B3_%D0%B7%D0%B2%D1%91%D0%B7%D0%B4%D0%BD%D0%BE%D0%B3%D0%BE_%D0%BD%D0%B5%D0%B1%D0%B0" TargetMode="External"/><Relationship Id="rId18" Type="http://schemas.openxmlformats.org/officeDocument/2006/relationships/image" Target="../media/image6.png"/><Relationship Id="rId3" Type="http://schemas.openxmlformats.org/officeDocument/2006/relationships/hyperlink" Target="http://ru.wikipedia.org/wiki/127" TargetMode="External"/><Relationship Id="rId7" Type="http://schemas.openxmlformats.org/officeDocument/2006/relationships/hyperlink" Target="http://ru.wikipedia.org/wiki/%D0%94%D1%80%D0%B5%D0%B2%D0%BD%D0%B8%D0%B9_%D0%92%D0%B0%D0%B2%D0%B8%D0%BB%D0%BE%D0%BD" TargetMode="External"/><Relationship Id="rId12" Type="http://schemas.openxmlformats.org/officeDocument/2006/relationships/hyperlink" Target="http://ru.wikipedia.org/wiki/%D0%9A%D0%BE%D0%BF%D0%B5%D1%80%D0%BD%D0%B8%D0%BA,_%D0%9D%D0%B8%D0%BA%D0%BE%D0%BB%D0%B0%D0%B9" TargetMode="External"/><Relationship Id="rId17" Type="http://schemas.openxmlformats.org/officeDocument/2006/relationships/slide" Target="slide3.xml"/><Relationship Id="rId2" Type="http://schemas.openxmlformats.org/officeDocument/2006/relationships/hyperlink" Target="http://ru.wikipedia.org/wiki/%D0%9C%D0%B0%D1%82%D0%B5%D0%BC%D0%B0%D1%82%D0%B8%D0%BA" TargetMode="External"/><Relationship Id="rId16" Type="http://schemas.openxmlformats.org/officeDocument/2006/relationships/hyperlink" Target="http://ru.wikipedia.org/wiki/%D0%97%D0%B2%D0%B5%D0%B7%D0%B4%D0%B0" TargetMode="External"/><Relationship Id="rId1" Type="http://schemas.openxmlformats.org/officeDocument/2006/relationships/slideLayout" Target="../slideLayouts/slideLayout2.xml"/><Relationship Id="rId6" Type="http://schemas.openxmlformats.org/officeDocument/2006/relationships/hyperlink" Target="http://ru.wikipedia.org/wiki/%D0%94%D1%80%D0%B5%D0%B2%D0%BD%D1%8F%D1%8F_%D0%93%D1%80%D0%B5%D1%86%D0%B8%D1%8F" TargetMode="External"/><Relationship Id="rId11" Type="http://schemas.openxmlformats.org/officeDocument/2006/relationships/hyperlink" Target="http://ru.wikipedia.org/wiki/%D0%93%D0%B5%D0%BB%D0%B8%D0%BE%D1%86%D0%B5%D0%BD%D1%82%D1%80%D0%B8%D1%87%D0%B5%D1%81%D0%BA%D0%B0%D1%8F_%D1%81%D0%B8%D1%81%D1%82%D0%B5%D0%BC%D0%B0_%D0%BC%D0%B8%D1%80%D0%B0" TargetMode="External"/><Relationship Id="rId5" Type="http://schemas.openxmlformats.org/officeDocument/2006/relationships/hyperlink" Target="http://ru.wikipedia.org/wiki/%D0%90%D0%BB%D0%B5%D0%BA%D1%81%D0%B0%D0%BD%D0%B4%D1%80%D0%B8%D1%8F" TargetMode="External"/><Relationship Id="rId15" Type="http://schemas.openxmlformats.org/officeDocument/2006/relationships/hyperlink" Target="http://ru.wikipedia.org/wiki/%D0%9D%D0%B5%D0%B1%D0%B5%D1%81%D0%BD%D0%B0%D1%8F_%D1%81%D1%84%D0%B5%D1%80%D0%B0" TargetMode="External"/><Relationship Id="rId10" Type="http://schemas.openxmlformats.org/officeDocument/2006/relationships/hyperlink" Target="http://ru.wikipedia.org/wiki/%D0%AD%D0%BF%D0%B8%D1%86%D0%B8%D0%BA%D0%BB" TargetMode="External"/><Relationship Id="rId4" Type="http://schemas.openxmlformats.org/officeDocument/2006/relationships/hyperlink" Target="http://ru.wikipedia.org/wiki/151_%D0%B3%D0%BE%D0%B4" TargetMode="External"/><Relationship Id="rId9" Type="http://schemas.openxmlformats.org/officeDocument/2006/relationships/hyperlink" Target="http://ru.wikipedia.org/wiki/%D0%93%D0%B5%D0%BE%D1%86%D0%B5%D0%BD%D1%82%D1%80%D0%B8%D1%87%D0%B5%D1%81%D0%BA%D0%B0%D1%8F_%D1%81%D0%B8%D1%81%D1%82%D0%B5%D0%BC%D0%B0_%D0%BC%D0%B8%D1%80%D0%B0" TargetMode="External"/><Relationship Id="rId14" Type="http://schemas.openxmlformats.org/officeDocument/2006/relationships/hyperlink" Target="http://ru.wikipedia.org/wiki/%D0%A1%D0%BE%D0%B7%D0%B2%D0%B5%D0%B7%D0%B4%D0%B8%D1%8F"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slide" Target="slide9.xml"/><Relationship Id="rId7" Type="http://schemas.openxmlformats.org/officeDocument/2006/relationships/image" Target="../media/image8.jpeg"/><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slide" Target="slide12.xml"/><Relationship Id="rId10" Type="http://schemas.openxmlformats.org/officeDocument/2006/relationships/slide" Target="slide13.xml"/><Relationship Id="rId4" Type="http://schemas.openxmlformats.org/officeDocument/2006/relationships/slide" Target="slide11.xml"/><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7188" y="285750"/>
            <a:ext cx="8429625" cy="6143625"/>
          </a:xfrm>
        </p:spPr>
        <p:txBody>
          <a:bodyPr rtlCol="0">
            <a:normAutofit fontScale="47500" lnSpcReduction="20000"/>
          </a:bodyPr>
          <a:lstStyle/>
          <a:p>
            <a:pPr fontAlgn="auto">
              <a:spcAft>
                <a:spcPts val="0"/>
              </a:spcAft>
              <a:buFont typeface="Arial" pitchFamily="34" charset="0"/>
              <a:buNone/>
              <a:defRPr/>
            </a:pPr>
            <a:r>
              <a:rPr lang="ru-RU" dirty="0" smtClean="0">
                <a:solidFill>
                  <a:schemeClr val="tx2"/>
                </a:solidFill>
              </a:rPr>
              <a:t>Отдел образования администрации </a:t>
            </a:r>
            <a:r>
              <a:rPr lang="ru-RU" dirty="0" err="1" smtClean="0">
                <a:solidFill>
                  <a:schemeClr val="tx2"/>
                </a:solidFill>
              </a:rPr>
              <a:t>Тальменского</a:t>
            </a:r>
            <a:r>
              <a:rPr lang="ru-RU" dirty="0" smtClean="0">
                <a:solidFill>
                  <a:schemeClr val="tx2"/>
                </a:solidFill>
              </a:rPr>
              <a:t> района </a:t>
            </a:r>
          </a:p>
          <a:p>
            <a:pPr fontAlgn="auto">
              <a:spcAft>
                <a:spcPts val="0"/>
              </a:spcAft>
              <a:buFont typeface="Arial" pitchFamily="34" charset="0"/>
              <a:buNone/>
              <a:defRPr/>
            </a:pPr>
            <a:r>
              <a:rPr lang="ru-RU" dirty="0" smtClean="0">
                <a:solidFill>
                  <a:schemeClr val="tx2"/>
                </a:solidFill>
              </a:rPr>
              <a:t>Муниципальное казенное общеобразовательное учреждение </a:t>
            </a:r>
          </a:p>
          <a:p>
            <a:pPr fontAlgn="auto">
              <a:spcAft>
                <a:spcPts val="0"/>
              </a:spcAft>
              <a:buFont typeface="Arial" pitchFamily="34" charset="0"/>
              <a:buNone/>
              <a:defRPr/>
            </a:pPr>
            <a:r>
              <a:rPr lang="ru-RU" dirty="0" smtClean="0">
                <a:solidFill>
                  <a:schemeClr val="tx2"/>
                </a:solidFill>
              </a:rPr>
              <a:t>«</a:t>
            </a:r>
            <a:r>
              <a:rPr lang="ru-RU" dirty="0" err="1" smtClean="0">
                <a:solidFill>
                  <a:schemeClr val="tx2"/>
                </a:solidFill>
              </a:rPr>
              <a:t>Зайцевская</a:t>
            </a:r>
            <a:r>
              <a:rPr lang="ru-RU" dirty="0" smtClean="0">
                <a:solidFill>
                  <a:schemeClr val="tx2"/>
                </a:solidFill>
              </a:rPr>
              <a:t> средняя общеобразовательная школа»  </a:t>
            </a:r>
            <a:r>
              <a:rPr lang="ru-RU" dirty="0" err="1" smtClean="0">
                <a:solidFill>
                  <a:schemeClr val="tx2"/>
                </a:solidFill>
              </a:rPr>
              <a:t>Тальменского</a:t>
            </a:r>
            <a:r>
              <a:rPr lang="ru-RU" dirty="0" smtClean="0">
                <a:solidFill>
                  <a:schemeClr val="tx2"/>
                </a:solidFill>
              </a:rPr>
              <a:t> района Алтайского края.</a:t>
            </a:r>
          </a:p>
          <a:p>
            <a:pPr fontAlgn="auto">
              <a:spcAft>
                <a:spcPts val="0"/>
              </a:spcAft>
              <a:buFont typeface="Arial" pitchFamily="34" charset="0"/>
              <a:buNone/>
              <a:defRPr/>
            </a:pPr>
            <a:endParaRPr lang="ru-RU" sz="7200" b="1" dirty="0" smtClean="0">
              <a:solidFill>
                <a:srgbClr val="FF0000"/>
              </a:solidFill>
            </a:endParaRPr>
          </a:p>
          <a:p>
            <a:pPr fontAlgn="auto">
              <a:spcAft>
                <a:spcPts val="0"/>
              </a:spcAft>
              <a:buFont typeface="Arial" pitchFamily="34" charset="0"/>
              <a:buNone/>
              <a:defRPr/>
            </a:pPr>
            <a:endParaRPr lang="ru-RU" sz="7200" b="1" dirty="0" smtClean="0">
              <a:solidFill>
                <a:srgbClr val="FF0000"/>
              </a:solidFill>
            </a:endParaRPr>
          </a:p>
          <a:p>
            <a:pPr fontAlgn="auto">
              <a:spcAft>
                <a:spcPts val="0"/>
              </a:spcAft>
              <a:buFont typeface="Arial" pitchFamily="34" charset="0"/>
              <a:buNone/>
              <a:defRPr/>
            </a:pPr>
            <a:r>
              <a:rPr lang="ru-RU" sz="7300" b="1" dirty="0" smtClean="0">
                <a:solidFill>
                  <a:srgbClr val="C00000"/>
                </a:solidFill>
              </a:rPr>
              <a:t>Основоположники физики.</a:t>
            </a:r>
            <a:endParaRPr lang="ru-RU" sz="7300" dirty="0" smtClean="0">
              <a:solidFill>
                <a:srgbClr val="C00000"/>
              </a:solidFill>
            </a:endParaRPr>
          </a:p>
          <a:p>
            <a:pPr fontAlgn="auto">
              <a:spcAft>
                <a:spcPts val="0"/>
              </a:spcAft>
              <a:buFont typeface="Arial" pitchFamily="34" charset="0"/>
              <a:buNone/>
              <a:defRPr/>
            </a:pPr>
            <a:r>
              <a:rPr lang="ru-RU" sz="4000" dirty="0" smtClean="0">
                <a:solidFill>
                  <a:schemeClr val="tx2"/>
                </a:solidFill>
              </a:rPr>
              <a:t>Методическая разработка по физике</a:t>
            </a:r>
            <a:r>
              <a:rPr lang="en-US" sz="4000" b="1" dirty="0" smtClean="0">
                <a:solidFill>
                  <a:schemeClr val="tx2"/>
                </a:solidFill>
              </a:rPr>
              <a:t>.</a:t>
            </a:r>
            <a:endParaRPr lang="ru-RU" sz="4000" dirty="0" smtClean="0">
              <a:solidFill>
                <a:schemeClr val="tx2"/>
              </a:solidFill>
            </a:endParaRPr>
          </a:p>
          <a:p>
            <a:pPr algn="r" fontAlgn="auto">
              <a:spcAft>
                <a:spcPts val="0"/>
              </a:spcAft>
              <a:buFont typeface="Arial" pitchFamily="34" charset="0"/>
              <a:buNone/>
              <a:defRPr/>
            </a:pPr>
            <a:r>
              <a:rPr lang="en-US" dirty="0" smtClean="0">
                <a:solidFill>
                  <a:schemeClr val="tx2"/>
                </a:solidFill>
              </a:rPr>
              <a:t>                                           </a:t>
            </a:r>
            <a:endParaRPr lang="ru-RU" dirty="0" smtClean="0">
              <a:solidFill>
                <a:schemeClr val="tx2"/>
              </a:solidFill>
            </a:endParaRPr>
          </a:p>
          <a:p>
            <a:pPr algn="r" fontAlgn="auto">
              <a:spcAft>
                <a:spcPts val="0"/>
              </a:spcAft>
              <a:buFont typeface="Arial" pitchFamily="34" charset="0"/>
              <a:buNone/>
              <a:defRPr/>
            </a:pPr>
            <a:endParaRPr lang="ru-RU" dirty="0" smtClean="0">
              <a:solidFill>
                <a:schemeClr val="tx2"/>
              </a:solidFill>
            </a:endParaRPr>
          </a:p>
          <a:p>
            <a:pPr algn="r" fontAlgn="auto">
              <a:spcAft>
                <a:spcPts val="0"/>
              </a:spcAft>
              <a:buFont typeface="Arial" pitchFamily="34" charset="0"/>
              <a:buNone/>
              <a:defRPr/>
            </a:pPr>
            <a:r>
              <a:rPr lang="en-US" dirty="0" smtClean="0">
                <a:solidFill>
                  <a:schemeClr val="tx2"/>
                </a:solidFill>
              </a:rPr>
              <a:t>                   </a:t>
            </a:r>
            <a:r>
              <a:rPr lang="ru-RU" dirty="0" smtClean="0">
                <a:solidFill>
                  <a:schemeClr val="tx2"/>
                </a:solidFill>
              </a:rPr>
              <a:t>Автор </a:t>
            </a:r>
            <a:r>
              <a:rPr lang="en-US" b="1" dirty="0" smtClean="0">
                <a:solidFill>
                  <a:schemeClr val="tx2"/>
                </a:solidFill>
              </a:rPr>
              <a:t>:</a:t>
            </a:r>
            <a:r>
              <a:rPr lang="ru-RU" b="1" dirty="0" smtClean="0">
                <a:solidFill>
                  <a:schemeClr val="tx2"/>
                </a:solidFill>
              </a:rPr>
              <a:t>                 .</a:t>
            </a:r>
            <a:r>
              <a:rPr lang="en-US" b="1" dirty="0" smtClean="0">
                <a:solidFill>
                  <a:schemeClr val="tx2"/>
                </a:solidFill>
              </a:rPr>
              <a:t> </a:t>
            </a:r>
            <a:endParaRPr lang="ru-RU" dirty="0" smtClean="0">
              <a:solidFill>
                <a:schemeClr val="tx2"/>
              </a:solidFill>
            </a:endParaRPr>
          </a:p>
          <a:p>
            <a:pPr algn="r" fontAlgn="auto">
              <a:spcAft>
                <a:spcPts val="0"/>
              </a:spcAft>
              <a:buFont typeface="Arial" pitchFamily="34" charset="0"/>
              <a:buNone/>
              <a:defRPr/>
            </a:pPr>
            <a:r>
              <a:rPr lang="ru-RU" sz="3600" b="1" dirty="0" smtClean="0">
                <a:solidFill>
                  <a:schemeClr val="tx2"/>
                </a:solidFill>
              </a:rPr>
              <a:t>Кравченко Иван Иванович</a:t>
            </a:r>
            <a:endParaRPr lang="ru-RU" sz="3600" dirty="0" smtClean="0">
              <a:solidFill>
                <a:schemeClr val="tx2"/>
              </a:solidFill>
            </a:endParaRPr>
          </a:p>
          <a:p>
            <a:pPr algn="r" fontAlgn="auto">
              <a:spcAft>
                <a:spcPts val="0"/>
              </a:spcAft>
              <a:buFont typeface="Arial" pitchFamily="34" charset="0"/>
              <a:buNone/>
              <a:defRPr/>
            </a:pPr>
            <a:r>
              <a:rPr lang="ru-RU" sz="3600" dirty="0" smtClean="0">
                <a:solidFill>
                  <a:schemeClr val="tx2"/>
                </a:solidFill>
              </a:rPr>
              <a:t>учитель физики и информатики;</a:t>
            </a:r>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algn="r" fontAlgn="auto">
              <a:spcAft>
                <a:spcPts val="0"/>
              </a:spcAft>
              <a:buFont typeface="Arial" pitchFamily="34" charset="0"/>
              <a:buNone/>
              <a:defRPr/>
            </a:pPr>
            <a:endParaRPr lang="ru-RU" sz="3600" dirty="0" smtClean="0"/>
          </a:p>
          <a:p>
            <a:pPr fontAlgn="auto">
              <a:spcAft>
                <a:spcPts val="0"/>
              </a:spcAft>
              <a:buFont typeface="Arial" pitchFamily="34" charset="0"/>
              <a:buNone/>
              <a:defRPr/>
            </a:pPr>
            <a:r>
              <a:rPr lang="ru-RU" sz="2000" b="1" dirty="0" smtClean="0">
                <a:solidFill>
                  <a:schemeClr val="tx2"/>
                </a:solidFill>
              </a:rPr>
              <a:t>с. Зайцево</a:t>
            </a:r>
            <a:endParaRPr lang="ru-RU" sz="2000" dirty="0" smtClean="0">
              <a:solidFill>
                <a:schemeClr val="tx2"/>
              </a:solidFill>
            </a:endParaRPr>
          </a:p>
          <a:p>
            <a:pPr fontAlgn="auto">
              <a:spcAft>
                <a:spcPts val="0"/>
              </a:spcAft>
              <a:buFont typeface="Arial" pitchFamily="34" charset="0"/>
              <a:buNone/>
              <a:defRPr/>
            </a:pPr>
            <a:r>
              <a:rPr lang="ru-RU" sz="2000" b="1" dirty="0" smtClean="0">
                <a:solidFill>
                  <a:schemeClr val="tx2"/>
                </a:solidFill>
              </a:rPr>
              <a:t>2012 год</a:t>
            </a:r>
            <a:endParaRPr lang="ru-RU" sz="2000" dirty="0" smtClean="0">
              <a:solidFill>
                <a:schemeClr val="tx2"/>
              </a:solidFill>
            </a:endParaRPr>
          </a:p>
          <a:p>
            <a:pPr fontAlgn="auto">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ru-RU" smtClean="0"/>
              <a:t>Галилео Галилей</a:t>
            </a:r>
          </a:p>
        </p:txBody>
      </p:sp>
      <p:sp>
        <p:nvSpPr>
          <p:cNvPr id="22530" name="Содержимое 2"/>
          <p:cNvSpPr>
            <a:spLocks noGrp="1"/>
          </p:cNvSpPr>
          <p:nvPr>
            <p:ph idx="1"/>
          </p:nvPr>
        </p:nvSpPr>
        <p:spPr>
          <a:xfrm>
            <a:off x="3357563" y="1285875"/>
            <a:ext cx="5329237" cy="4929188"/>
          </a:xfrm>
        </p:spPr>
        <p:txBody>
          <a:bodyPr/>
          <a:lstStyle/>
          <a:p>
            <a:r>
              <a:rPr lang="ru-RU" sz="2000" b="1" smtClean="0">
                <a:cs typeface="Times New Roman" pitchFamily="18" charset="0"/>
              </a:rPr>
              <a:t> Дата рождения </a:t>
            </a:r>
            <a:r>
              <a:rPr lang="ru-RU" sz="2000" smtClean="0">
                <a:cs typeface="Times New Roman" pitchFamily="18" charset="0"/>
              </a:rPr>
              <a:t> </a:t>
            </a:r>
            <a:r>
              <a:rPr lang="ru-RU" sz="2000" u="sng" smtClean="0">
                <a:cs typeface="Times New Roman" pitchFamily="18" charset="0"/>
                <a:hlinkClick r:id="rId2"/>
              </a:rPr>
              <a:t>15 февраля</a:t>
            </a:r>
            <a:r>
              <a:rPr lang="ru-RU" sz="2000" smtClean="0">
                <a:cs typeface="Times New Roman" pitchFamily="18" charset="0"/>
              </a:rPr>
              <a:t> </a:t>
            </a:r>
            <a:r>
              <a:rPr lang="ru-RU" sz="2000" u="sng" smtClean="0">
                <a:cs typeface="Times New Roman" pitchFamily="18" charset="0"/>
                <a:hlinkClick r:id="rId3"/>
              </a:rPr>
              <a:t>1564</a:t>
            </a:r>
            <a:r>
              <a:rPr lang="ru-RU" sz="2000" smtClean="0">
                <a:cs typeface="Times New Roman" pitchFamily="18" charset="0"/>
              </a:rPr>
              <a:t>,— </a:t>
            </a:r>
            <a:r>
              <a:rPr lang="ru-RU" sz="2000" u="sng" smtClean="0">
                <a:cs typeface="Times New Roman" pitchFamily="18" charset="0"/>
                <a:hlinkClick r:id="rId4"/>
              </a:rPr>
              <a:t>итальянский</a:t>
            </a:r>
            <a:r>
              <a:rPr lang="ru-RU" sz="2000" smtClean="0">
                <a:cs typeface="Times New Roman" pitchFamily="18" charset="0"/>
              </a:rPr>
              <a:t> </a:t>
            </a:r>
            <a:r>
              <a:rPr lang="ru-RU" sz="2000" u="sng" smtClean="0">
                <a:cs typeface="Times New Roman" pitchFamily="18" charset="0"/>
                <a:hlinkClick r:id="rId5"/>
              </a:rPr>
              <a:t>физик</a:t>
            </a:r>
            <a:r>
              <a:rPr lang="ru-RU" sz="2000" smtClean="0">
                <a:cs typeface="Times New Roman" pitchFamily="18" charset="0"/>
              </a:rPr>
              <a:t>, </a:t>
            </a:r>
            <a:r>
              <a:rPr lang="ru-RU" sz="2000" u="sng" smtClean="0">
                <a:cs typeface="Times New Roman" pitchFamily="18" charset="0"/>
                <a:hlinkClick r:id="rId6"/>
              </a:rPr>
              <a:t>механик</a:t>
            </a:r>
            <a:r>
              <a:rPr lang="ru-RU" sz="2000" smtClean="0">
                <a:cs typeface="Times New Roman" pitchFamily="18" charset="0"/>
              </a:rPr>
              <a:t>, </a:t>
            </a:r>
            <a:r>
              <a:rPr lang="ru-RU" sz="2000" u="sng" smtClean="0">
                <a:cs typeface="Times New Roman" pitchFamily="18" charset="0"/>
                <a:hlinkClick r:id="rId7"/>
              </a:rPr>
              <a:t>астроном</a:t>
            </a:r>
            <a:r>
              <a:rPr lang="ru-RU" sz="2000" smtClean="0">
                <a:cs typeface="Times New Roman" pitchFamily="18" charset="0"/>
              </a:rPr>
              <a:t>, </a:t>
            </a:r>
            <a:r>
              <a:rPr lang="ru-RU" sz="2000" u="sng" smtClean="0">
                <a:cs typeface="Times New Roman" pitchFamily="18" charset="0"/>
                <a:hlinkClick r:id="rId8"/>
              </a:rPr>
              <a:t>философ</a:t>
            </a:r>
            <a:r>
              <a:rPr lang="ru-RU" sz="2000" smtClean="0">
                <a:cs typeface="Times New Roman" pitchFamily="18" charset="0"/>
              </a:rPr>
              <a:t> и </a:t>
            </a:r>
            <a:r>
              <a:rPr lang="ru-RU" sz="2000" u="sng" smtClean="0">
                <a:cs typeface="Times New Roman" pitchFamily="18" charset="0"/>
                <a:hlinkClick r:id="rId9"/>
              </a:rPr>
              <a:t>математик</a:t>
            </a:r>
            <a:r>
              <a:rPr lang="ru-RU" sz="2000" smtClean="0">
                <a:cs typeface="Times New Roman" pitchFamily="18" charset="0"/>
              </a:rPr>
              <a:t>. Он первым использовал </a:t>
            </a:r>
            <a:r>
              <a:rPr lang="ru-RU" sz="2000" u="sng" smtClean="0">
                <a:cs typeface="Times New Roman" pitchFamily="18" charset="0"/>
                <a:hlinkClick r:id="rId10"/>
              </a:rPr>
              <a:t>телескоп</a:t>
            </a:r>
            <a:r>
              <a:rPr lang="ru-RU" sz="2000" smtClean="0">
                <a:cs typeface="Times New Roman" pitchFamily="18" charset="0"/>
              </a:rPr>
              <a:t>  и сделал ряд выдающихся астрономических открытий. Галилей —  снователь  </a:t>
            </a:r>
            <a:r>
              <a:rPr lang="ru-RU" sz="2000" u="sng" smtClean="0">
                <a:cs typeface="Times New Roman" pitchFamily="18" charset="0"/>
                <a:hlinkClick r:id="rId11"/>
              </a:rPr>
              <a:t>экспериментальной физики</a:t>
            </a:r>
            <a:r>
              <a:rPr lang="ru-RU" sz="2000" smtClean="0">
                <a:cs typeface="Times New Roman" pitchFamily="18" charset="0"/>
              </a:rPr>
              <a:t>. Своими экспериментами он   заложил фундамент </a:t>
            </a:r>
            <a:r>
              <a:rPr lang="ru-RU" sz="2000" u="sng" smtClean="0">
                <a:cs typeface="Times New Roman" pitchFamily="18" charset="0"/>
                <a:hlinkClick r:id="rId12"/>
              </a:rPr>
              <a:t>классической механики</a:t>
            </a:r>
            <a:r>
              <a:rPr lang="ru-RU" sz="2000" smtClean="0">
                <a:cs typeface="Times New Roman" pitchFamily="18" charset="0"/>
              </a:rPr>
              <a:t>. Активный  сторонник </a:t>
            </a:r>
            <a:r>
              <a:rPr lang="ru-RU" sz="2000" u="sng" smtClean="0">
                <a:cs typeface="Times New Roman" pitchFamily="18" charset="0"/>
                <a:hlinkClick r:id="rId13"/>
              </a:rPr>
              <a:t>гелиоцентрической системы</a:t>
            </a:r>
            <a:r>
              <a:rPr lang="ru-RU" sz="2000" smtClean="0">
                <a:cs typeface="Times New Roman" pitchFamily="18" charset="0"/>
              </a:rPr>
              <a:t> мира. В своём рассмотрении Галилей приравнивает звёзды к Солнцу, указывает на колоссальное расстояние до них, говорит о бесконечности Вселенной.</a:t>
            </a:r>
          </a:p>
          <a:p>
            <a:pPr algn="ctr">
              <a:buFont typeface="Arial" charset="0"/>
              <a:buNone/>
            </a:pPr>
            <a:endParaRPr lang="ru-RU" sz="6800" smtClean="0">
              <a:cs typeface="Times New Roman" pitchFamily="18" charset="0"/>
            </a:endParaRPr>
          </a:p>
        </p:txBody>
      </p:sp>
      <p:sp>
        <p:nvSpPr>
          <p:cNvPr id="6" name="Прямоугольник 5">
            <a:hlinkClick r:id="rId14" action="ppaction://hlinksldjump"/>
          </p:cNvPr>
          <p:cNvSpPr/>
          <p:nvPr/>
        </p:nvSpPr>
        <p:spPr>
          <a:xfrm>
            <a:off x="277642" y="6143644"/>
            <a:ext cx="4613892"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«Основатели физики»</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22532" name="Рисунок 6" descr="D:\документы\мои файлы\портфолио 2012 год\разработки\рисунки\250px-Galileo.arp.300pix.jpg"/>
          <p:cNvPicPr>
            <a:picLocks noChangeAspect="1" noChangeArrowheads="1"/>
          </p:cNvPicPr>
          <p:nvPr/>
        </p:nvPicPr>
        <p:blipFill>
          <a:blip r:embed="rId15"/>
          <a:srcRect/>
          <a:stretch>
            <a:fillRect/>
          </a:stretch>
        </p:blipFill>
        <p:spPr bwMode="auto">
          <a:xfrm>
            <a:off x="285750" y="1500188"/>
            <a:ext cx="3257550" cy="400050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r>
              <a:rPr lang="ru-RU" smtClean="0"/>
              <a:t>Исаак Ньютон</a:t>
            </a:r>
          </a:p>
        </p:txBody>
      </p:sp>
      <p:sp>
        <p:nvSpPr>
          <p:cNvPr id="23554" name="Содержимое 2"/>
          <p:cNvSpPr>
            <a:spLocks noGrp="1"/>
          </p:cNvSpPr>
          <p:nvPr>
            <p:ph idx="1"/>
          </p:nvPr>
        </p:nvSpPr>
        <p:spPr>
          <a:xfrm>
            <a:off x="3357563" y="1285875"/>
            <a:ext cx="5329237" cy="4929188"/>
          </a:xfrm>
        </p:spPr>
        <p:txBody>
          <a:bodyPr/>
          <a:lstStyle/>
          <a:p>
            <a:r>
              <a:rPr lang="ru-RU" sz="2000" b="1" smtClean="0">
                <a:cs typeface="Times New Roman" pitchFamily="18" charset="0"/>
              </a:rPr>
              <a:t> </a:t>
            </a:r>
            <a:r>
              <a:rPr lang="ru-RU" sz="2000" smtClean="0"/>
              <a:t>Дата рождения 25 декабря 1642 года — </a:t>
            </a:r>
            <a:r>
              <a:rPr lang="ru-RU" sz="2000" u="sng" smtClean="0">
                <a:hlinkClick r:id="rId2"/>
              </a:rPr>
              <a:t>английский</a:t>
            </a:r>
            <a:r>
              <a:rPr lang="ru-RU" sz="2000" smtClean="0"/>
              <a:t> </a:t>
            </a:r>
            <a:r>
              <a:rPr lang="ru-RU" sz="2000" u="sng" smtClean="0">
                <a:hlinkClick r:id="rId3"/>
              </a:rPr>
              <a:t>физик</a:t>
            </a:r>
            <a:r>
              <a:rPr lang="ru-RU" sz="2000" smtClean="0"/>
              <a:t>,</a:t>
            </a:r>
            <a:r>
              <a:rPr lang="ru-RU" sz="2000" u="sng" smtClean="0">
                <a:hlinkClick r:id="rId4"/>
              </a:rPr>
              <a:t>математик</a:t>
            </a:r>
            <a:r>
              <a:rPr lang="ru-RU" sz="2000" smtClean="0"/>
              <a:t> и </a:t>
            </a:r>
            <a:r>
              <a:rPr lang="ru-RU" sz="2000" u="sng" smtClean="0">
                <a:hlinkClick r:id="rId5"/>
              </a:rPr>
              <a:t>астроном</a:t>
            </a:r>
            <a:r>
              <a:rPr lang="ru-RU" sz="2000" smtClean="0"/>
              <a:t>,  один из создателей классической физики. Автор фундаментального труда «</a:t>
            </a:r>
            <a:r>
              <a:rPr lang="ru-RU" sz="2000" u="sng" smtClean="0">
                <a:hlinkClick r:id="rId6"/>
              </a:rPr>
              <a:t>Математические начала натуральной философии</a:t>
            </a:r>
            <a:r>
              <a:rPr lang="ru-RU" sz="2000" smtClean="0"/>
              <a:t>», в котором он изложил </a:t>
            </a:r>
            <a:r>
              <a:rPr lang="ru-RU" sz="2000" u="sng" smtClean="0">
                <a:hlinkClick r:id="rId7"/>
              </a:rPr>
              <a:t>закон всемирного тяготения</a:t>
            </a:r>
            <a:r>
              <a:rPr lang="ru-RU" sz="2000" smtClean="0"/>
              <a:t> и </a:t>
            </a:r>
            <a:r>
              <a:rPr lang="ru-RU" sz="2000" u="sng" smtClean="0">
                <a:hlinkClick r:id="rId8"/>
              </a:rPr>
              <a:t>три закона механики</a:t>
            </a:r>
            <a:r>
              <a:rPr lang="ru-RU" sz="2000" smtClean="0"/>
              <a:t>, ставшие основой </a:t>
            </a:r>
            <a:r>
              <a:rPr lang="ru-RU" sz="2000" u="sng" smtClean="0">
                <a:hlinkClick r:id="rId9"/>
              </a:rPr>
              <a:t>классической механики</a:t>
            </a:r>
            <a:r>
              <a:rPr lang="ru-RU" sz="2000" smtClean="0"/>
              <a:t>. Разработал </a:t>
            </a:r>
            <a:r>
              <a:rPr lang="ru-RU" sz="2000" u="sng" smtClean="0">
                <a:hlinkClick r:id="rId10"/>
              </a:rPr>
              <a:t>дифференциальное и интегральное исчисление</a:t>
            </a:r>
            <a:r>
              <a:rPr lang="ru-RU" sz="2000" smtClean="0"/>
              <a:t>, теорию </a:t>
            </a:r>
            <a:r>
              <a:rPr lang="ru-RU" sz="2000" u="sng" smtClean="0">
                <a:hlinkClick r:id="rId11"/>
              </a:rPr>
              <a:t>цвета</a:t>
            </a:r>
            <a:r>
              <a:rPr lang="ru-RU" sz="2000" smtClean="0"/>
              <a:t> и многие другие математические и физические теории.</a:t>
            </a:r>
            <a:endParaRPr lang="ru-RU" sz="2000" smtClean="0">
              <a:cs typeface="Times New Roman" pitchFamily="18" charset="0"/>
            </a:endParaRPr>
          </a:p>
          <a:p>
            <a:pPr algn="ctr">
              <a:buFont typeface="Arial" charset="0"/>
              <a:buNone/>
            </a:pPr>
            <a:endParaRPr lang="ru-RU" sz="6800" smtClean="0">
              <a:cs typeface="Times New Roman" pitchFamily="18" charset="0"/>
            </a:endParaRPr>
          </a:p>
        </p:txBody>
      </p:sp>
      <p:sp>
        <p:nvSpPr>
          <p:cNvPr id="6" name="Прямоугольник 5">
            <a:hlinkClick r:id="rId12" action="ppaction://hlinksldjump"/>
          </p:cNvPr>
          <p:cNvSpPr/>
          <p:nvPr/>
        </p:nvSpPr>
        <p:spPr>
          <a:xfrm>
            <a:off x="277642" y="6143644"/>
            <a:ext cx="4613892"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«Основатели физики»</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23556" name="Рисунок 7" descr="D:\документы\мои файлы\портфолио 2012 год\разработки\рисунки\200px-GodfreyKneller-IsaacNewton-1689.jpg"/>
          <p:cNvPicPr>
            <a:picLocks noChangeAspect="1" noChangeArrowheads="1"/>
          </p:cNvPicPr>
          <p:nvPr/>
        </p:nvPicPr>
        <p:blipFill>
          <a:blip r:embed="rId13"/>
          <a:srcRect/>
          <a:stretch>
            <a:fillRect/>
          </a:stretch>
        </p:blipFill>
        <p:spPr bwMode="auto">
          <a:xfrm>
            <a:off x="357188" y="1571625"/>
            <a:ext cx="2928937" cy="402748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Михаил Васильевич Ломоносов</a:t>
            </a:r>
            <a:endParaRPr lang="ru-RU" dirty="0"/>
          </a:p>
        </p:txBody>
      </p:sp>
      <p:sp>
        <p:nvSpPr>
          <p:cNvPr id="24578" name="Содержимое 2"/>
          <p:cNvSpPr>
            <a:spLocks noGrp="1"/>
          </p:cNvSpPr>
          <p:nvPr>
            <p:ph idx="1"/>
          </p:nvPr>
        </p:nvSpPr>
        <p:spPr>
          <a:xfrm>
            <a:off x="3357563" y="1285875"/>
            <a:ext cx="5329237" cy="4929188"/>
          </a:xfrm>
        </p:spPr>
        <p:txBody>
          <a:bodyPr/>
          <a:lstStyle/>
          <a:p>
            <a:r>
              <a:rPr lang="ru-RU" sz="2000" b="1" smtClean="0">
                <a:cs typeface="Times New Roman" pitchFamily="18" charset="0"/>
              </a:rPr>
              <a:t> </a:t>
            </a:r>
            <a:r>
              <a:rPr lang="ru-RU" sz="2000" u="sng" smtClean="0">
                <a:cs typeface="Times New Roman" pitchFamily="18" charset="0"/>
                <a:hlinkClick r:id="rId2"/>
              </a:rPr>
              <a:t>Дата рождения 19 ноября</a:t>
            </a:r>
            <a:r>
              <a:rPr lang="ru-RU" sz="2000" smtClean="0">
                <a:cs typeface="Times New Roman" pitchFamily="18" charset="0"/>
              </a:rPr>
              <a:t> </a:t>
            </a:r>
            <a:r>
              <a:rPr lang="ru-RU" sz="2000" u="sng" smtClean="0">
                <a:cs typeface="Times New Roman" pitchFamily="18" charset="0"/>
                <a:hlinkClick r:id="rId3"/>
              </a:rPr>
              <a:t>1711</a:t>
            </a:r>
            <a:r>
              <a:rPr lang="ru-RU" sz="2000" smtClean="0">
                <a:cs typeface="Times New Roman" pitchFamily="18" charset="0"/>
              </a:rPr>
              <a:t>,  первый </a:t>
            </a:r>
            <a:r>
              <a:rPr lang="ru-RU" sz="2000" u="sng" smtClean="0">
                <a:cs typeface="Times New Roman" pitchFamily="18" charset="0"/>
                <a:hlinkClick r:id="rId4"/>
              </a:rPr>
              <a:t>русский</a:t>
            </a:r>
            <a:r>
              <a:rPr lang="ru-RU" sz="2000" smtClean="0">
                <a:cs typeface="Times New Roman" pitchFamily="18" charset="0"/>
              </a:rPr>
              <a:t> </a:t>
            </a:r>
            <a:r>
              <a:rPr lang="ru-RU" sz="2000" u="sng" smtClean="0">
                <a:cs typeface="Times New Roman" pitchFamily="18" charset="0"/>
                <a:hlinkClick r:id="rId5"/>
              </a:rPr>
              <a:t>учёный</a:t>
            </a:r>
            <a:r>
              <a:rPr lang="ru-RU" sz="2000" smtClean="0">
                <a:cs typeface="Times New Roman" pitchFamily="18" charset="0"/>
              </a:rPr>
              <a:t>-</a:t>
            </a:r>
            <a:r>
              <a:rPr lang="ru-RU" sz="2000" u="sng" smtClean="0">
                <a:cs typeface="Times New Roman" pitchFamily="18" charset="0"/>
                <a:hlinkClick r:id="rId6"/>
              </a:rPr>
              <a:t>естествоиспытатель</a:t>
            </a:r>
            <a:r>
              <a:rPr lang="ru-RU" sz="2000" smtClean="0">
                <a:cs typeface="Times New Roman" pitchFamily="18" charset="0"/>
              </a:rPr>
              <a:t> , </a:t>
            </a:r>
            <a:r>
              <a:rPr lang="ru-RU" sz="2000" u="sng" smtClean="0">
                <a:cs typeface="Times New Roman" pitchFamily="18" charset="0"/>
                <a:hlinkClick r:id="rId7"/>
              </a:rPr>
              <a:t>химик</a:t>
            </a:r>
            <a:r>
              <a:rPr lang="ru-RU" sz="2000" smtClean="0">
                <a:cs typeface="Times New Roman" pitchFamily="18" charset="0"/>
              </a:rPr>
              <a:t> и </a:t>
            </a:r>
            <a:r>
              <a:rPr lang="ru-RU" sz="2000" u="sng" smtClean="0">
                <a:cs typeface="Times New Roman" pitchFamily="18" charset="0"/>
                <a:hlinkClick r:id="rId8"/>
              </a:rPr>
              <a:t>физик</a:t>
            </a:r>
            <a:r>
              <a:rPr lang="ru-RU" sz="2000" smtClean="0">
                <a:cs typeface="Times New Roman" pitchFamily="18" charset="0"/>
              </a:rPr>
              <a:t>;  дал </a:t>
            </a:r>
            <a:r>
              <a:rPr lang="ru-RU" sz="2000" u="sng" smtClean="0">
                <a:cs typeface="Times New Roman" pitchFamily="18" charset="0"/>
                <a:hlinkClick r:id="rId9"/>
              </a:rPr>
              <a:t>физической химии</a:t>
            </a:r>
            <a:r>
              <a:rPr lang="ru-RU" sz="2000" smtClean="0">
                <a:cs typeface="Times New Roman" pitchFamily="18" charset="0"/>
              </a:rPr>
              <a:t> определение,  близкое к современному; его </a:t>
            </a:r>
            <a:r>
              <a:rPr lang="ru-RU" sz="2000" u="sng" smtClean="0">
                <a:cs typeface="Times New Roman" pitchFamily="18" charset="0"/>
                <a:hlinkClick r:id="rId10"/>
              </a:rPr>
              <a:t>молекулярно-кинетическая теория</a:t>
            </a:r>
            <a:r>
              <a:rPr lang="ru-RU" sz="2000" smtClean="0">
                <a:cs typeface="Times New Roman" pitchFamily="18" charset="0"/>
              </a:rPr>
              <a:t> тепла  предвосхитила современное представление о строении материи и многие </a:t>
            </a:r>
            <a:r>
              <a:rPr lang="ru-RU" sz="2000" u="sng" smtClean="0">
                <a:cs typeface="Times New Roman" pitchFamily="18" charset="0"/>
                <a:hlinkClick r:id="rId11"/>
              </a:rPr>
              <a:t>фундаментальные законы</a:t>
            </a:r>
            <a:r>
              <a:rPr lang="ru-RU" sz="2000" smtClean="0">
                <a:cs typeface="Times New Roman" pitchFamily="18" charset="0"/>
              </a:rPr>
              <a:t>, в том  числе  </a:t>
            </a:r>
            <a:r>
              <a:rPr lang="ru-RU" sz="2000" u="sng" smtClean="0">
                <a:cs typeface="Times New Roman" pitchFamily="18" charset="0"/>
                <a:hlinkClick r:id="rId12"/>
              </a:rPr>
              <a:t>одно из начал</a:t>
            </a:r>
            <a:r>
              <a:rPr lang="ru-RU" sz="2000" smtClean="0">
                <a:cs typeface="Times New Roman" pitchFamily="18" charset="0"/>
              </a:rPr>
              <a:t> </a:t>
            </a:r>
            <a:r>
              <a:rPr lang="ru-RU" sz="2000" u="sng" smtClean="0">
                <a:cs typeface="Times New Roman" pitchFamily="18" charset="0"/>
                <a:hlinkClick r:id="rId13"/>
              </a:rPr>
              <a:t>термодинамики</a:t>
            </a:r>
            <a:r>
              <a:rPr lang="ru-RU" sz="2000" smtClean="0">
                <a:cs typeface="Times New Roman" pitchFamily="18" charset="0"/>
              </a:rPr>
              <a:t>; </a:t>
            </a:r>
            <a:r>
              <a:rPr lang="ru-RU" sz="2000" u="sng" smtClean="0">
                <a:cs typeface="Times New Roman" pitchFamily="18" charset="0"/>
                <a:hlinkClick r:id="rId14"/>
              </a:rPr>
              <a:t>Астроном</a:t>
            </a:r>
            <a:r>
              <a:rPr lang="ru-RU" sz="2000" smtClean="0">
                <a:cs typeface="Times New Roman" pitchFamily="18" charset="0"/>
              </a:rPr>
              <a:t>, </a:t>
            </a:r>
            <a:r>
              <a:rPr lang="ru-RU" sz="2000" u="sng" smtClean="0">
                <a:cs typeface="Times New Roman" pitchFamily="18" charset="0"/>
                <a:hlinkClick r:id="rId15"/>
              </a:rPr>
              <a:t>приборостроитель</a:t>
            </a:r>
            <a:r>
              <a:rPr lang="ru-RU" sz="2000" smtClean="0">
                <a:cs typeface="Times New Roman" pitchFamily="18" charset="0"/>
              </a:rPr>
              <a:t>, </a:t>
            </a:r>
            <a:r>
              <a:rPr lang="ru-RU" sz="2000" u="sng" smtClean="0">
                <a:cs typeface="Times New Roman" pitchFamily="18" charset="0"/>
                <a:hlinkClick r:id="rId16"/>
              </a:rPr>
              <a:t>географ</a:t>
            </a:r>
            <a:r>
              <a:rPr lang="ru-RU" sz="2000" smtClean="0">
                <a:cs typeface="Times New Roman" pitchFamily="18" charset="0"/>
              </a:rPr>
              <a:t>, </a:t>
            </a:r>
            <a:r>
              <a:rPr lang="ru-RU" sz="2000" u="sng" smtClean="0">
                <a:cs typeface="Times New Roman" pitchFamily="18" charset="0"/>
                <a:hlinkClick r:id="rId17"/>
              </a:rPr>
              <a:t>металлург</a:t>
            </a:r>
            <a:r>
              <a:rPr lang="ru-RU" sz="2000" smtClean="0">
                <a:cs typeface="Times New Roman" pitchFamily="18" charset="0"/>
              </a:rPr>
              <a:t>, </a:t>
            </a:r>
            <a:r>
              <a:rPr lang="ru-RU" sz="2000" u="sng" smtClean="0">
                <a:cs typeface="Times New Roman" pitchFamily="18" charset="0"/>
                <a:hlinkClick r:id="rId18"/>
              </a:rPr>
              <a:t>геолог</a:t>
            </a:r>
            <a:r>
              <a:rPr lang="ru-RU" sz="2000" smtClean="0">
                <a:cs typeface="Times New Roman" pitchFamily="18" charset="0"/>
              </a:rPr>
              <a:t>, </a:t>
            </a:r>
            <a:r>
              <a:rPr lang="ru-RU" sz="2000" u="sng" smtClean="0">
                <a:cs typeface="Times New Roman" pitchFamily="18" charset="0"/>
                <a:hlinkClick r:id="rId19"/>
              </a:rPr>
              <a:t>поэт</a:t>
            </a:r>
            <a:r>
              <a:rPr lang="ru-RU" sz="2000" smtClean="0">
                <a:cs typeface="Times New Roman" pitchFamily="18" charset="0"/>
              </a:rPr>
              <a:t>. Открыл наличие атмосферы у  </a:t>
            </a:r>
            <a:r>
              <a:rPr lang="ru-RU" sz="2000" u="sng" smtClean="0">
                <a:cs typeface="Times New Roman" pitchFamily="18" charset="0"/>
                <a:hlinkClick r:id="rId20"/>
              </a:rPr>
              <a:t>Венера</a:t>
            </a:r>
            <a:r>
              <a:rPr lang="ru-RU" sz="2000" baseline="30000" smtClean="0">
                <a:cs typeface="Times New Roman" pitchFamily="18" charset="0"/>
              </a:rPr>
              <a:t>.</a:t>
            </a:r>
            <a:r>
              <a:rPr lang="ru-RU" sz="2000" smtClean="0">
                <a:cs typeface="Times New Roman" pitchFamily="18" charset="0"/>
              </a:rPr>
              <a:t> </a:t>
            </a:r>
            <a:r>
              <a:rPr lang="ru-RU" sz="2000" u="sng" smtClean="0">
                <a:cs typeface="Times New Roman" pitchFamily="18" charset="0"/>
                <a:hlinkClick r:id="rId21"/>
              </a:rPr>
              <a:t>Действительный член</a:t>
            </a:r>
            <a:r>
              <a:rPr lang="ru-RU" sz="2000" smtClean="0">
                <a:cs typeface="Times New Roman" pitchFamily="18" charset="0"/>
              </a:rPr>
              <a:t> </a:t>
            </a:r>
            <a:r>
              <a:rPr lang="ru-RU" sz="2000" u="sng" smtClean="0">
                <a:cs typeface="Times New Roman" pitchFamily="18" charset="0"/>
                <a:hlinkClick r:id="rId22"/>
              </a:rPr>
              <a:t>Академии наук и художеств</a:t>
            </a:r>
            <a:r>
              <a:rPr lang="ru-RU" sz="2000" smtClean="0">
                <a:cs typeface="Times New Roman" pitchFamily="18" charset="0"/>
              </a:rPr>
              <a:t> , </a:t>
            </a:r>
            <a:r>
              <a:rPr lang="ru-RU" sz="2000" u="sng" smtClean="0">
                <a:cs typeface="Times New Roman" pitchFamily="18" charset="0"/>
                <a:hlinkClick r:id="rId23"/>
              </a:rPr>
              <a:t>профессор</a:t>
            </a:r>
            <a:r>
              <a:rPr lang="ru-RU" sz="2000" smtClean="0">
                <a:cs typeface="Times New Roman" pitchFamily="18" charset="0"/>
              </a:rPr>
              <a:t> химии.</a:t>
            </a:r>
          </a:p>
          <a:p>
            <a:pPr algn="ctr">
              <a:buFont typeface="Arial" charset="0"/>
              <a:buNone/>
            </a:pPr>
            <a:endParaRPr lang="ru-RU" sz="6800" smtClean="0">
              <a:cs typeface="Times New Roman" pitchFamily="18" charset="0"/>
            </a:endParaRPr>
          </a:p>
        </p:txBody>
      </p:sp>
      <p:sp>
        <p:nvSpPr>
          <p:cNvPr id="6" name="Прямоугольник 5">
            <a:hlinkClick r:id="rId24" action="ppaction://hlinksldjump"/>
          </p:cNvPr>
          <p:cNvSpPr/>
          <p:nvPr/>
        </p:nvSpPr>
        <p:spPr>
          <a:xfrm>
            <a:off x="277642" y="6143644"/>
            <a:ext cx="4613892"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«Основатели физики»</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24580" name="Рисунок 6"/>
          <p:cNvPicPr>
            <a:picLocks noChangeAspect="1" noChangeArrowheads="1"/>
          </p:cNvPicPr>
          <p:nvPr/>
        </p:nvPicPr>
        <p:blipFill>
          <a:blip r:embed="rId25"/>
          <a:srcRect/>
          <a:stretch>
            <a:fillRect/>
          </a:stretch>
        </p:blipFill>
        <p:spPr bwMode="auto">
          <a:xfrm>
            <a:off x="285750" y="1785938"/>
            <a:ext cx="3071813" cy="37147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571500" y="2357438"/>
            <a:ext cx="8229600" cy="1143000"/>
          </a:xfrm>
        </p:spPr>
        <p:txBody>
          <a:bodyPr/>
          <a:lstStyle/>
          <a:p>
            <a:r>
              <a:rPr lang="ru-RU" smtClean="0"/>
              <a:t>Спасибо за внимание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r>
              <a:rPr lang="ru-RU" smtClean="0"/>
              <a:t>Источники</a:t>
            </a:r>
          </a:p>
        </p:txBody>
      </p:sp>
      <p:sp>
        <p:nvSpPr>
          <p:cNvPr id="26626" name="Содержимое 2"/>
          <p:cNvSpPr>
            <a:spLocks noGrp="1"/>
          </p:cNvSpPr>
          <p:nvPr>
            <p:ph idx="1"/>
          </p:nvPr>
        </p:nvSpPr>
        <p:spPr>
          <a:xfrm>
            <a:off x="457200" y="1285875"/>
            <a:ext cx="8229600" cy="5286375"/>
          </a:xfrm>
        </p:spPr>
        <p:txBody>
          <a:bodyPr/>
          <a:lstStyle/>
          <a:p>
            <a:r>
              <a:rPr lang="en-US" sz="1200" smtClean="0">
                <a:cs typeface="Times New Roman" pitchFamily="18" charset="0"/>
                <a:hlinkClick r:id="rId2"/>
              </a:rPr>
              <a:t>http://ru.wikipedia.org/wiki/%D0%90%D1%80%D0%B8%D1%81%D1%82%D0%BE%D1%82%D0%B5%D0%BB%D1%8C</a:t>
            </a:r>
            <a:endParaRPr lang="ru-RU" sz="1200" smtClean="0">
              <a:cs typeface="Times New Roman" pitchFamily="18" charset="0"/>
            </a:endParaRPr>
          </a:p>
          <a:p>
            <a:r>
              <a:rPr lang="en-US" sz="1200" smtClean="0">
                <a:cs typeface="Times New Roman" pitchFamily="18" charset="0"/>
                <a:hlinkClick r:id="rId3"/>
              </a:rPr>
              <a:t>http://ru.wikipedia.org/wiki/%D0%94%D0%B5%D0%BC%D0%BE%D0%BA%D1%80%D0%B8%D1%82</a:t>
            </a:r>
            <a:endParaRPr lang="ru-RU" sz="1200" smtClean="0">
              <a:cs typeface="Times New Roman" pitchFamily="18" charset="0"/>
            </a:endParaRPr>
          </a:p>
          <a:p>
            <a:r>
              <a:rPr lang="en-US" sz="1200" smtClean="0">
                <a:cs typeface="Times New Roman" pitchFamily="18" charset="0"/>
                <a:hlinkClick r:id="rId4"/>
              </a:rPr>
              <a:t>http://ru.wikipedia.org/wiki/%D0%9B%D0%B5%D0%B2%D0%BA%D0%B8%D0%BF%D0%BF</a:t>
            </a:r>
            <a:endParaRPr lang="ru-RU" sz="1200" smtClean="0">
              <a:cs typeface="Times New Roman" pitchFamily="18" charset="0"/>
            </a:endParaRPr>
          </a:p>
          <a:p>
            <a:r>
              <a:rPr lang="en-US" sz="1200" smtClean="0">
                <a:cs typeface="Times New Roman" pitchFamily="18" charset="0"/>
                <a:hlinkClick r:id="rId5"/>
              </a:rPr>
              <a:t>http://ru.wikipedia.org/wiki/%D0%9F%D1%82%D0%BE%D0%BB%D0%B5%D0%BC%D0%B5%D0%B9</a:t>
            </a:r>
            <a:endParaRPr lang="ru-RU" sz="1200" smtClean="0">
              <a:cs typeface="Times New Roman" pitchFamily="18" charset="0"/>
            </a:endParaRPr>
          </a:p>
          <a:p>
            <a:r>
              <a:rPr lang="en-US" sz="1200" smtClean="0">
                <a:hlinkClick r:id="rId6"/>
              </a:rPr>
              <a:t>http://ru.wikipedia.org/wiki/%D0%9A%D0%BE%D0%BF%D0%B5%D1%80%D0%BD%D0%B8%D0%BA</a:t>
            </a:r>
            <a:endParaRPr lang="ru-RU" sz="1200" smtClean="0"/>
          </a:p>
          <a:p>
            <a:r>
              <a:rPr lang="en-US" sz="1200" smtClean="0">
                <a:hlinkClick r:id="rId7"/>
              </a:rPr>
              <a:t>http://ru.wikipedia.org/wiki/%D0%93%D0%B0%D0%BB%D0%B8%D0%BB%D0%B5%D0%B9</a:t>
            </a:r>
            <a:endParaRPr lang="ru-RU" sz="1200" smtClean="0"/>
          </a:p>
          <a:p>
            <a:r>
              <a:rPr lang="en-US" sz="1200" smtClean="0">
                <a:hlinkClick r:id="rId8"/>
              </a:rPr>
              <a:t>http://ru.wikipedia.org/wiki/%D0%9D%D1%8C%D1%8E%D1%82%D0%BE%D0%BD,_%D0%98%D1%81%D0%B0%D0%B0%D0%BA</a:t>
            </a:r>
            <a:endParaRPr lang="ru-RU" sz="1200" smtClean="0"/>
          </a:p>
          <a:p>
            <a:r>
              <a:rPr lang="en-US" sz="1200" smtClean="0">
                <a:cs typeface="Times New Roman" pitchFamily="18" charset="0"/>
                <a:hlinkClick r:id="rId9"/>
              </a:rPr>
              <a:t>http://ru.wikipedia.org/wiki/%D0%9B%D0%BE%D0%BC%D0%BE%D0%BD%D0%BE%D1%81%D0%BE%D0%B2,_%D0%9C%D0%B8%D1%85%D0%B0%D0%B8%D0%BB_%D0%92%D0%B0%D1%81%D0%B8%D0%BB%D1%8C%D0%B5%D0%B2%D0%B8%D1%87</a:t>
            </a:r>
            <a:endParaRPr lang="ru-RU" sz="1200" smtClean="0">
              <a:cs typeface="Times New Roman" pitchFamily="18" charset="0"/>
            </a:endParaRPr>
          </a:p>
          <a:p>
            <a:r>
              <a:rPr lang="en-US" sz="1200" smtClean="0">
                <a:cs typeface="Times New Roman" pitchFamily="18" charset="0"/>
                <a:hlinkClick r:id="rId10"/>
              </a:rPr>
              <a:t>http://ru.wikipedia.org/wiki/%D0%A2%D0%BE%D0%BC%D0%B0%D1%81_%D0%AE%D0%BD%D0%B3</a:t>
            </a:r>
            <a:endParaRPr lang="ru-RU" sz="1200" smtClean="0">
              <a:cs typeface="Times New Roman" pitchFamily="18" charset="0"/>
            </a:endParaRPr>
          </a:p>
          <a:p>
            <a:r>
              <a:rPr lang="en-US" sz="1200" smtClean="0">
                <a:cs typeface="Times New Roman" pitchFamily="18" charset="0"/>
                <a:hlinkClick r:id="rId11"/>
              </a:rPr>
              <a:t>http://ru.wikipedia.org/wiki/%D0%9C%D0%B0%D0%B9%D0%BA%D0%BB_%D0%A4%D0%B0%D1%80%D0%B0%D0%B4%D0%B5%D0%B9</a:t>
            </a:r>
            <a:endParaRPr lang="ru-RU" sz="1200" smtClean="0">
              <a:cs typeface="Times New Roman" pitchFamily="18" charset="0"/>
            </a:endParaRPr>
          </a:p>
          <a:p>
            <a:r>
              <a:rPr lang="en-US" sz="1200" smtClean="0">
                <a:cs typeface="Times New Roman" pitchFamily="18" charset="0"/>
                <a:hlinkClick r:id="rId12"/>
              </a:rPr>
              <a:t>http://ru.wikipedia.org/wiki/%D0%94%D0%B6%D0%B5%D0%B9%D0%BC%D1%81_%D0%9C%D0%B0%D0%BA%D1%81%D0%B2%D0%B5%D0%BB%D0%BB</a:t>
            </a:r>
            <a:endParaRPr lang="ru-RU" sz="1200" smtClean="0">
              <a:cs typeface="Times New Roman" pitchFamily="18" charset="0"/>
            </a:endParaRPr>
          </a:p>
          <a:p>
            <a:r>
              <a:rPr lang="en-US" sz="1200" smtClean="0">
                <a:cs typeface="Times New Roman" pitchFamily="18" charset="0"/>
                <a:hlinkClick r:id="rId13"/>
              </a:rPr>
              <a:t>http://ru.wikipedia.org/wiki/%D0%9C%D0%B5%D0%BD%D0%B4%D0%B5%D0%BB%D0%B5%D0%B5%D0%B2,_%D0%94%D0%BC%D0%B8%D1%82%D1%80%D0%B8%D0%B9_%D0%98%D0%B2%D0%B0%D0%BD%D0%BE%D0%B2%D0%B8%D1%87</a:t>
            </a:r>
            <a:endParaRPr lang="ru-RU" sz="1200" smtClean="0">
              <a:cs typeface="Times New Roman" pitchFamily="18" charset="0"/>
            </a:endParaRPr>
          </a:p>
          <a:p>
            <a:r>
              <a:rPr lang="en-US" sz="1200" smtClean="0">
                <a:cs typeface="Times New Roman" pitchFamily="18" charset="0"/>
                <a:hlinkClick r:id="rId14"/>
              </a:rPr>
              <a:t>http://ru.wikipedia.org/wiki/%D0%91%D0%B5%D0%BA%D0%BA%D0%B5%D1%80%D0%B5%D0%BB%D1%8C,_%D0%90%D0%BD%D1%82%D1%83%D0%B0%D0%BD_%D0%90%D0%BD%D1%80%D0%B8</a:t>
            </a:r>
            <a:endParaRPr lang="ru-RU" sz="1200" smtClean="0">
              <a:cs typeface="Times New Roman" pitchFamily="18" charset="0"/>
            </a:endParaRPr>
          </a:p>
          <a:p>
            <a:r>
              <a:rPr lang="en-US" sz="1200" smtClean="0">
                <a:cs typeface="Times New Roman" pitchFamily="18" charset="0"/>
                <a:hlinkClick r:id="rId15"/>
              </a:rPr>
              <a:t>http://ru.wikipedia.org/wiki/%D0%93%D0%B5%D1%80%D1%86,_%D0%93%D0%B5%D0%BD%D1%80%D0%B8%D1%85_%D0%A0%D1%83%D0%B4%D0%BE%D0%BB%D1%8C%D1%84</a:t>
            </a:r>
            <a:endParaRPr lang="ru-RU" sz="1200" smtClean="0">
              <a:cs typeface="Times New Roman" pitchFamily="18" charset="0"/>
            </a:endParaRPr>
          </a:p>
          <a:p>
            <a:endParaRPr lang="ru-RU" sz="1200" smtClean="0">
              <a:cs typeface="Times New Roman" pitchFamily="18" charset="0"/>
            </a:endParaRPr>
          </a:p>
          <a:p>
            <a:endParaRPr lang="ru-RU" sz="1200" smtClean="0">
              <a:cs typeface="Times New Roman" pitchFamily="18" charset="0"/>
            </a:endParaRPr>
          </a:p>
          <a:p>
            <a:endParaRPr lang="ru-RU" sz="1200" smtClean="0">
              <a:cs typeface="Times New Roman" pitchFamily="18" charset="0"/>
            </a:endParaRPr>
          </a:p>
          <a:p>
            <a:endParaRPr lang="ru-RU" sz="1200" smtClean="0">
              <a:cs typeface="Times New Roman" pitchFamily="18" charset="0"/>
            </a:endParaRPr>
          </a:p>
          <a:p>
            <a:endParaRPr lang="ru-RU" sz="1200" smtClean="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Прямоугольник 3"/>
          <p:cNvPicPr>
            <a:picLocks noChangeArrowheads="1"/>
          </p:cNvPicPr>
          <p:nvPr/>
        </p:nvPicPr>
        <p:blipFill>
          <a:blip r:embed="rId2"/>
          <a:srcRect/>
          <a:stretch>
            <a:fillRect/>
          </a:stretch>
        </p:blipFill>
        <p:spPr bwMode="auto">
          <a:xfrm>
            <a:off x="1993900" y="255588"/>
            <a:ext cx="5102225" cy="755650"/>
          </a:xfrm>
          <a:prstGeom prst="rect">
            <a:avLst/>
          </a:prstGeom>
          <a:noFill/>
        </p:spPr>
      </p:pic>
      <p:sp>
        <p:nvSpPr>
          <p:cNvPr id="14338" name="Прямоугольник 4"/>
          <p:cNvSpPr>
            <a:spLocks noChangeArrowheads="1"/>
          </p:cNvSpPr>
          <p:nvPr/>
        </p:nvSpPr>
        <p:spPr bwMode="auto">
          <a:xfrm>
            <a:off x="642938" y="1143000"/>
            <a:ext cx="8001000" cy="4524375"/>
          </a:xfrm>
          <a:prstGeom prst="rect">
            <a:avLst/>
          </a:prstGeom>
          <a:noFill/>
          <a:ln w="9525">
            <a:noFill/>
            <a:miter lim="800000"/>
            <a:headEnd/>
            <a:tailEnd/>
          </a:ln>
        </p:spPr>
        <p:txBody>
          <a:bodyPr>
            <a:spAutoFit/>
          </a:bodyPr>
          <a:lstStyle/>
          <a:p>
            <a:pPr algn="ctr"/>
            <a:r>
              <a:rPr lang="ru-RU">
                <a:latin typeface="Times New Roman" pitchFamily="18" charset="0"/>
                <a:cs typeface="Times New Roman" pitchFamily="18" charset="0"/>
              </a:rPr>
              <a:t>Данная презентация является началом  серии  об  ученых,  внесших наибольший вклад в развитие физики. Презентация состоит  из нескольких ключевых слайдов, на которых перечислены древние философы и основоположники физики. Имя или фамилия сопровождается изображением. При этом и имя и изображение являются ссылками на вспомогательные слайды, на которых о данных личностях рассказывается более подробно. На этих слайдах некоторые слова выделены цветом,  это означает , что данное слово является ссылкой на внешний источник, расположенный в сети Интернет. В ходе работы пользователь   выбирает  с помощью мыши имя ученого или его изображение, либо ссылку на следующую страницу. </a:t>
            </a:r>
          </a:p>
          <a:p>
            <a:pPr algn="ctr"/>
            <a:r>
              <a:rPr lang="ru-RU">
                <a:latin typeface="Times New Roman" pitchFamily="18" charset="0"/>
                <a:cs typeface="Times New Roman" pitchFamily="18" charset="0"/>
              </a:rPr>
              <a:t>Чтобы вернуться на основную страницу  со вспомогательной,  нужно нажать ссылку «обратно на ……». Для перехода на  следующую основную страницу  необходимо выбрать ссылку  «на следующую страницу», Для  завершения работы необходимо выбрать ссылку «Завершить презентацию», расположенную на последней основной странице.  Надеюсь, что данная презентация окажет  Вам помощь в подготовке к занятиям.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p:txBody>
          <a:bodyPr/>
          <a:lstStyle/>
          <a:p>
            <a:r>
              <a:rPr lang="ru-RU" smtClean="0"/>
              <a:t>Древние философы</a:t>
            </a:r>
          </a:p>
        </p:txBody>
      </p:sp>
      <p:pic>
        <p:nvPicPr>
          <p:cNvPr id="15362" name="Picture 2">
            <a:hlinkClick r:id="rId2" action="ppaction://hlinksldjump"/>
          </p:cNvPr>
          <p:cNvPicPr>
            <a:picLocks noChangeAspect="1" noChangeArrowheads="1"/>
          </p:cNvPicPr>
          <p:nvPr/>
        </p:nvPicPr>
        <p:blipFill>
          <a:blip r:embed="rId3"/>
          <a:srcRect/>
          <a:stretch>
            <a:fillRect/>
          </a:stretch>
        </p:blipFill>
        <p:spPr bwMode="auto">
          <a:xfrm>
            <a:off x="428625" y="2500313"/>
            <a:ext cx="1787525" cy="2381250"/>
          </a:xfrm>
          <a:prstGeom prst="rect">
            <a:avLst/>
          </a:prstGeom>
          <a:noFill/>
          <a:ln w="9525">
            <a:noFill/>
            <a:miter lim="800000"/>
            <a:headEnd/>
            <a:tailEnd/>
          </a:ln>
        </p:spPr>
      </p:pic>
      <p:pic>
        <p:nvPicPr>
          <p:cNvPr id="15363" name="Picture 3">
            <a:hlinkClick r:id="rId4" action="ppaction://hlinksldjump"/>
          </p:cNvPr>
          <p:cNvPicPr>
            <a:picLocks noChangeAspect="1" noChangeArrowheads="1"/>
          </p:cNvPicPr>
          <p:nvPr/>
        </p:nvPicPr>
        <p:blipFill>
          <a:blip r:embed="rId5"/>
          <a:srcRect/>
          <a:stretch>
            <a:fillRect/>
          </a:stretch>
        </p:blipFill>
        <p:spPr bwMode="auto">
          <a:xfrm>
            <a:off x="2714625" y="2500313"/>
            <a:ext cx="1966913" cy="2428875"/>
          </a:xfrm>
          <a:prstGeom prst="rect">
            <a:avLst/>
          </a:prstGeom>
          <a:noFill/>
          <a:ln w="9525">
            <a:noFill/>
            <a:miter lim="800000"/>
            <a:headEnd/>
            <a:tailEnd/>
          </a:ln>
        </p:spPr>
      </p:pic>
      <p:pic>
        <p:nvPicPr>
          <p:cNvPr id="15364" name="Picture 2">
            <a:hlinkClick r:id="rId6" action="ppaction://hlinksldjump"/>
          </p:cNvPr>
          <p:cNvPicPr>
            <a:picLocks noChangeAspect="1" noChangeArrowheads="1"/>
          </p:cNvPicPr>
          <p:nvPr/>
        </p:nvPicPr>
        <p:blipFill>
          <a:blip r:embed="rId7"/>
          <a:srcRect/>
          <a:stretch>
            <a:fillRect/>
          </a:stretch>
        </p:blipFill>
        <p:spPr bwMode="auto">
          <a:xfrm>
            <a:off x="4857750" y="2500313"/>
            <a:ext cx="1785938" cy="2401887"/>
          </a:xfrm>
          <a:prstGeom prst="rect">
            <a:avLst/>
          </a:prstGeom>
          <a:noFill/>
          <a:ln w="9525">
            <a:noFill/>
            <a:miter lim="800000"/>
            <a:headEnd/>
            <a:tailEnd/>
          </a:ln>
        </p:spPr>
      </p:pic>
      <p:pic>
        <p:nvPicPr>
          <p:cNvPr id="15365" name="Picture 2">
            <a:hlinkClick r:id="rId8" action="ppaction://hlinksldjump"/>
          </p:cNvPr>
          <p:cNvPicPr>
            <a:picLocks noChangeAspect="1" noChangeArrowheads="1"/>
          </p:cNvPicPr>
          <p:nvPr/>
        </p:nvPicPr>
        <p:blipFill>
          <a:blip r:embed="rId9"/>
          <a:srcRect/>
          <a:stretch>
            <a:fillRect/>
          </a:stretch>
        </p:blipFill>
        <p:spPr bwMode="auto">
          <a:xfrm>
            <a:off x="6858000" y="2500313"/>
            <a:ext cx="1868488" cy="2357437"/>
          </a:xfrm>
          <a:prstGeom prst="rect">
            <a:avLst/>
          </a:prstGeom>
          <a:noFill/>
          <a:ln w="9525">
            <a:noFill/>
            <a:miter lim="800000"/>
            <a:headEnd/>
            <a:tailEnd/>
          </a:ln>
        </p:spPr>
      </p:pic>
      <p:sp>
        <p:nvSpPr>
          <p:cNvPr id="8" name="Прямоугольник 7">
            <a:hlinkClick r:id="rId10" action="ppaction://hlinksldjump"/>
          </p:cNvPr>
          <p:cNvSpPr/>
          <p:nvPr/>
        </p:nvSpPr>
        <p:spPr>
          <a:xfrm>
            <a:off x="4857752" y="5715016"/>
            <a:ext cx="3179845"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Следующая страница</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9" name="Прямоугольник 8">
            <a:hlinkClick r:id="rId2" action="ppaction://hlinksldjump"/>
          </p:cNvPr>
          <p:cNvSpPr/>
          <p:nvPr/>
        </p:nvSpPr>
        <p:spPr>
          <a:xfrm rot="10800000" flipV="1">
            <a:off x="428596" y="1714488"/>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Аристотель</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1" name="Прямоугольник 10">
            <a:hlinkClick r:id="rId4" action="ppaction://hlinksldjump"/>
          </p:cNvPr>
          <p:cNvSpPr/>
          <p:nvPr/>
        </p:nvSpPr>
        <p:spPr>
          <a:xfrm rot="10800000" flipV="1">
            <a:off x="2643174" y="1714488"/>
            <a:ext cx="1899280" cy="461665"/>
          </a:xfrm>
          <a:prstGeom prst="rect">
            <a:avLst/>
          </a:prstGeom>
          <a:noFill/>
        </p:spPr>
        <p:txBody>
          <a:bodyPr>
            <a:spAutoFit/>
          </a:bodyPr>
          <a:lstStyle/>
          <a:p>
            <a:pPr algn="ctr" fontAlgn="auto">
              <a:spcBef>
                <a:spcPts val="0"/>
              </a:spcBef>
              <a:spcAft>
                <a:spcPts val="0"/>
              </a:spcAft>
              <a:defRPr/>
            </a:pPr>
            <a:r>
              <a:rPr lang="ru-RU" sz="2400"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Левкипп</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2" name="Прямоугольник 11">
            <a:hlinkClick r:id="rId6" action="ppaction://hlinksldjump"/>
          </p:cNvPr>
          <p:cNvSpPr/>
          <p:nvPr/>
        </p:nvSpPr>
        <p:spPr>
          <a:xfrm rot="10800000" flipV="1">
            <a:off x="4714876" y="1714488"/>
            <a:ext cx="1899280" cy="461665"/>
          </a:xfrm>
          <a:prstGeom prst="rect">
            <a:avLst/>
          </a:prstGeom>
          <a:noFill/>
        </p:spPr>
        <p:txBody>
          <a:bodyPr>
            <a:spAutoFit/>
          </a:bodyPr>
          <a:lstStyle/>
          <a:p>
            <a:pPr algn="ctr" fontAlgn="auto">
              <a:spcBef>
                <a:spcPts val="0"/>
              </a:spcBef>
              <a:spcAft>
                <a:spcPts val="0"/>
              </a:spcAft>
              <a:defRPr/>
            </a:pPr>
            <a:r>
              <a:rPr lang="ru-RU" sz="2400"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Демокрит</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3" name="Прямоугольник 12">
            <a:hlinkClick r:id="rId8" action="ppaction://hlinksldjump"/>
          </p:cNvPr>
          <p:cNvSpPr/>
          <p:nvPr/>
        </p:nvSpPr>
        <p:spPr>
          <a:xfrm rot="10800000" flipV="1">
            <a:off x="6786578" y="1714488"/>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Птолемей</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r>
              <a:rPr lang="ru-RU" smtClean="0"/>
              <a:t>Аристотель</a:t>
            </a:r>
          </a:p>
        </p:txBody>
      </p:sp>
      <p:sp>
        <p:nvSpPr>
          <p:cNvPr id="3" name="Содержимое 2"/>
          <p:cNvSpPr>
            <a:spLocks noGrp="1"/>
          </p:cNvSpPr>
          <p:nvPr>
            <p:ph idx="1"/>
          </p:nvPr>
        </p:nvSpPr>
        <p:spPr>
          <a:xfrm>
            <a:off x="3500438" y="1600200"/>
            <a:ext cx="5186362" cy="4972050"/>
          </a:xfrm>
        </p:spPr>
        <p:txBody>
          <a:bodyPr rtlCol="0">
            <a:normAutofit fontScale="47500" lnSpcReduction="20000"/>
          </a:bodyPr>
          <a:lstStyle/>
          <a:p>
            <a:pPr fontAlgn="auto">
              <a:spcAft>
                <a:spcPts val="0"/>
              </a:spcAft>
              <a:buFont typeface="Arial" pitchFamily="34" charset="0"/>
              <a:buNone/>
              <a:defRPr/>
            </a:pPr>
            <a:r>
              <a:rPr lang="ru-RU" b="1" dirty="0" smtClean="0"/>
              <a:t>     </a:t>
            </a:r>
            <a:r>
              <a:rPr lang="ru-RU" sz="4200" b="1" dirty="0" err="1" smtClean="0">
                <a:cs typeface="Times New Roman" pitchFamily="18" charset="0"/>
              </a:rPr>
              <a:t>Аристо́тель</a:t>
            </a:r>
            <a:r>
              <a:rPr lang="ru-RU" sz="4200" dirty="0" smtClean="0">
                <a:cs typeface="Times New Roman" pitchFamily="18" charset="0"/>
              </a:rPr>
              <a:t>  — </a:t>
            </a:r>
            <a:r>
              <a:rPr lang="ru-RU" sz="4200" dirty="0" smtClean="0">
                <a:cs typeface="Times New Roman" pitchFamily="18" charset="0"/>
                <a:hlinkClick r:id="rId2" tooltip="Древняя Греция"/>
              </a:rPr>
              <a:t>древнегреческий</a:t>
            </a:r>
            <a:r>
              <a:rPr lang="ru-RU" sz="4200" dirty="0" smtClean="0">
                <a:cs typeface="Times New Roman" pitchFamily="18" charset="0"/>
              </a:rPr>
              <a:t> </a:t>
            </a:r>
            <a:r>
              <a:rPr lang="ru-RU" sz="4200" dirty="0" smtClean="0">
                <a:cs typeface="Times New Roman" pitchFamily="18" charset="0"/>
                <a:hlinkClick r:id="rId3" tooltip="Философ"/>
              </a:rPr>
              <a:t>философ</a:t>
            </a:r>
            <a:r>
              <a:rPr lang="ru-RU" sz="4200" dirty="0" smtClean="0">
                <a:cs typeface="Times New Roman" pitchFamily="18" charset="0"/>
              </a:rPr>
              <a:t>. Дата рождения: </a:t>
            </a:r>
            <a:r>
              <a:rPr lang="ru-RU" sz="4200" dirty="0" smtClean="0">
                <a:cs typeface="Times New Roman" pitchFamily="18" charset="0"/>
                <a:hlinkClick r:id="rId4" tooltip="384 год до н. э."/>
              </a:rPr>
              <a:t>384 год до н. э</a:t>
            </a:r>
            <a:r>
              <a:rPr lang="ru-RU" sz="4200" dirty="0" smtClean="0">
                <a:cs typeface="Times New Roman" pitchFamily="18" charset="0"/>
              </a:rPr>
              <a:t> Ученик </a:t>
            </a:r>
            <a:r>
              <a:rPr lang="ru-RU" sz="4200" dirty="0" smtClean="0">
                <a:cs typeface="Times New Roman" pitchFamily="18" charset="0"/>
                <a:hlinkClick r:id="rId5" tooltip="Платон"/>
              </a:rPr>
              <a:t>Платона</a:t>
            </a:r>
            <a:r>
              <a:rPr lang="ru-RU" sz="4200" dirty="0" smtClean="0">
                <a:cs typeface="Times New Roman" pitchFamily="18" charset="0"/>
              </a:rPr>
              <a:t>. С </a:t>
            </a:r>
            <a:r>
              <a:rPr lang="ru-RU" sz="4200" dirty="0" smtClean="0">
                <a:cs typeface="Times New Roman" pitchFamily="18" charset="0"/>
                <a:hlinkClick r:id="rId6" tooltip="343 до н. э."/>
              </a:rPr>
              <a:t>343 до н. э.</a:t>
            </a:r>
            <a:r>
              <a:rPr lang="ru-RU" sz="4200" dirty="0" smtClean="0">
                <a:cs typeface="Times New Roman" pitchFamily="18" charset="0"/>
              </a:rPr>
              <a:t> — воспитатель </a:t>
            </a:r>
            <a:r>
              <a:rPr lang="ru-RU" sz="4200" dirty="0" smtClean="0">
                <a:cs typeface="Times New Roman" pitchFamily="18" charset="0"/>
                <a:hlinkClick r:id="rId7" tooltip="Александр Македонский"/>
              </a:rPr>
              <a:t>Александра Македонского</a:t>
            </a:r>
            <a:r>
              <a:rPr lang="ru-RU" sz="4200" dirty="0" smtClean="0">
                <a:cs typeface="Times New Roman" pitchFamily="18" charset="0"/>
              </a:rPr>
              <a:t>. Натуралист классического периода. Наиболее влиятельный из диалектиков древности; основоположник </a:t>
            </a:r>
            <a:r>
              <a:rPr lang="ru-RU" sz="4200" dirty="0" smtClean="0">
                <a:cs typeface="Times New Roman" pitchFamily="18" charset="0"/>
                <a:hlinkClick r:id="rId8" tooltip="Формальная логика"/>
              </a:rPr>
              <a:t>формальной логики</a:t>
            </a:r>
            <a:r>
              <a:rPr lang="ru-RU" sz="4200" dirty="0" smtClean="0">
                <a:cs typeface="Times New Roman" pitchFamily="18" charset="0"/>
              </a:rPr>
              <a:t>. Создал понятийный аппарат, который до сих пор пронизывает философский лексикон и сам стиль научного мышления. Первый </a:t>
            </a:r>
            <a:r>
              <a:rPr lang="ru-RU" sz="4200" dirty="0" err="1" smtClean="0">
                <a:cs typeface="Times New Roman" pitchFamily="18" charset="0"/>
              </a:rPr>
              <a:t>мыслительм</a:t>
            </a:r>
            <a:r>
              <a:rPr lang="ru-RU" sz="4200" dirty="0" smtClean="0">
                <a:cs typeface="Times New Roman" pitchFamily="18" charset="0"/>
              </a:rPr>
              <a:t>, создавший всестороннюю систему философии, охватившую все сферы человеческого развития: социологию, философию, политику, логику, физику. </a:t>
            </a:r>
          </a:p>
          <a:p>
            <a:pPr algn="ctr" fontAlgn="auto">
              <a:spcAft>
                <a:spcPts val="0"/>
              </a:spcAft>
              <a:buFont typeface="Arial" pitchFamily="34" charset="0"/>
              <a:buNone/>
              <a:defRPr/>
            </a:pPr>
            <a:endParaRPr lang="ru-RU" dirty="0" smtClean="0"/>
          </a:p>
        </p:txBody>
      </p:sp>
      <p:pic>
        <p:nvPicPr>
          <p:cNvPr id="16387" name="Picture 2"/>
          <p:cNvPicPr>
            <a:picLocks noChangeAspect="1" noChangeArrowheads="1"/>
          </p:cNvPicPr>
          <p:nvPr/>
        </p:nvPicPr>
        <p:blipFill>
          <a:blip r:embed="rId9"/>
          <a:srcRect/>
          <a:stretch>
            <a:fillRect/>
          </a:stretch>
        </p:blipFill>
        <p:spPr bwMode="auto">
          <a:xfrm>
            <a:off x="428625" y="1785938"/>
            <a:ext cx="3182938" cy="4238625"/>
          </a:xfrm>
          <a:prstGeom prst="rect">
            <a:avLst/>
          </a:prstGeom>
          <a:noFill/>
          <a:ln w="9525">
            <a:noFill/>
            <a:miter lim="800000"/>
            <a:headEnd/>
            <a:tailEnd/>
          </a:ln>
        </p:spPr>
      </p:pic>
      <p:sp>
        <p:nvSpPr>
          <p:cNvPr id="5" name="Прямоугольник 4">
            <a:hlinkClick r:id="rId10" action="ppaction://hlinksldjump"/>
          </p:cNvPr>
          <p:cNvSpPr/>
          <p:nvPr/>
        </p:nvSpPr>
        <p:spPr>
          <a:xfrm>
            <a:off x="285720" y="6143644"/>
            <a:ext cx="4597734"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«Древние философы»</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p:nvPr>
        </p:nvSpPr>
        <p:spPr>
          <a:xfrm>
            <a:off x="457200" y="274638"/>
            <a:ext cx="8229600" cy="796925"/>
          </a:xfrm>
        </p:spPr>
        <p:txBody>
          <a:bodyPr/>
          <a:lstStyle/>
          <a:p>
            <a:r>
              <a:rPr lang="ru-RU" smtClean="0"/>
              <a:t>Левкипп</a:t>
            </a:r>
          </a:p>
        </p:txBody>
      </p:sp>
      <p:sp>
        <p:nvSpPr>
          <p:cNvPr id="17410" name="Содержимое 2"/>
          <p:cNvSpPr>
            <a:spLocks noGrp="1"/>
          </p:cNvSpPr>
          <p:nvPr>
            <p:ph idx="1"/>
          </p:nvPr>
        </p:nvSpPr>
        <p:spPr>
          <a:xfrm>
            <a:off x="3500438" y="1143000"/>
            <a:ext cx="5186362" cy="5214938"/>
          </a:xfrm>
        </p:spPr>
        <p:txBody>
          <a:bodyPr/>
          <a:lstStyle/>
          <a:p>
            <a:r>
              <a:rPr lang="ru-RU" sz="2200" b="1" smtClean="0">
                <a:cs typeface="Times New Roman" pitchFamily="18" charset="0"/>
              </a:rPr>
              <a:t>     </a:t>
            </a:r>
            <a:r>
              <a:rPr lang="ru-RU" sz="2000" b="1" smtClean="0">
                <a:cs typeface="Times New Roman" pitchFamily="18" charset="0"/>
              </a:rPr>
              <a:t>Левкипп</a:t>
            </a:r>
            <a:r>
              <a:rPr lang="ru-RU" sz="2000" smtClean="0">
                <a:cs typeface="Times New Roman" pitchFamily="18" charset="0"/>
              </a:rPr>
              <a:t>  — древнегреческий </a:t>
            </a:r>
            <a:r>
              <a:rPr lang="ru-RU" sz="2000" smtClean="0">
                <a:cs typeface="Times New Roman" pitchFamily="18" charset="0"/>
                <a:hlinkClick r:id="rId2" tooltip="Философ"/>
              </a:rPr>
              <a:t>философ</a:t>
            </a:r>
            <a:r>
              <a:rPr lang="ru-RU" sz="2000" smtClean="0">
                <a:cs typeface="Times New Roman" pitchFamily="18" charset="0"/>
              </a:rPr>
              <a:t>.  Один из основоположников </a:t>
            </a:r>
            <a:r>
              <a:rPr lang="ru-RU" sz="2000" smtClean="0">
                <a:cs typeface="Times New Roman" pitchFamily="18" charset="0"/>
                <a:hlinkClick r:id="rId3" tooltip="Атомистика"/>
              </a:rPr>
              <a:t>атомистики</a:t>
            </a:r>
            <a:r>
              <a:rPr lang="ru-RU" sz="2000" smtClean="0">
                <a:cs typeface="Times New Roman" pitchFamily="18" charset="0"/>
              </a:rPr>
              <a:t>, учитель </a:t>
            </a:r>
            <a:r>
              <a:rPr lang="ru-RU" sz="2000" smtClean="0">
                <a:cs typeface="Times New Roman" pitchFamily="18" charset="0"/>
                <a:hlinkClick r:id="rId4" tooltip="Демокрит"/>
              </a:rPr>
              <a:t>Демокрита</a:t>
            </a:r>
            <a:r>
              <a:rPr lang="ru-RU" sz="2000" smtClean="0">
                <a:cs typeface="Times New Roman" pitchFamily="18" charset="0"/>
              </a:rPr>
              <a:t>.</a:t>
            </a:r>
          </a:p>
          <a:p>
            <a:r>
              <a:rPr lang="ru-RU" sz="2000" smtClean="0">
                <a:cs typeface="Times New Roman" pitchFamily="18" charset="0"/>
              </a:rPr>
              <a:t>Точное место рождения неизвестно. О жизни Левкиппа известно очень мало, и не сохранилось никаких работ, которые можно было бы с уверенностью назвать произведениями Левкиппа. Не исключено, что Левкипп ограничивался лишь устным изложением своего учения.  Невозможно определить, в каких областях Левкипп и Демокрит были несогласны друг с другом. Левкипп внёс вклад в развитие идей Демокрита </a:t>
            </a:r>
          </a:p>
          <a:p>
            <a:pPr algn="ctr">
              <a:buFont typeface="Arial" charset="0"/>
              <a:buNone/>
            </a:pPr>
            <a:endParaRPr lang="ru-RU" sz="2200" smtClean="0">
              <a:cs typeface="Times New Roman" pitchFamily="18" charset="0"/>
            </a:endParaRPr>
          </a:p>
        </p:txBody>
      </p:sp>
      <p:pic>
        <p:nvPicPr>
          <p:cNvPr id="17411" name="Picture 3"/>
          <p:cNvPicPr>
            <a:picLocks noChangeAspect="1" noChangeArrowheads="1"/>
          </p:cNvPicPr>
          <p:nvPr/>
        </p:nvPicPr>
        <p:blipFill>
          <a:blip r:embed="rId5"/>
          <a:srcRect/>
          <a:stretch>
            <a:fillRect/>
          </a:stretch>
        </p:blipFill>
        <p:spPr bwMode="auto">
          <a:xfrm>
            <a:off x="357188" y="1785938"/>
            <a:ext cx="3238500" cy="4000500"/>
          </a:xfrm>
          <a:prstGeom prst="rect">
            <a:avLst/>
          </a:prstGeom>
          <a:noFill/>
          <a:ln w="9525">
            <a:noFill/>
            <a:miter lim="800000"/>
            <a:headEnd/>
            <a:tailEnd/>
          </a:ln>
        </p:spPr>
      </p:pic>
      <p:sp>
        <p:nvSpPr>
          <p:cNvPr id="7" name="Прямоугольник 6">
            <a:hlinkClick r:id="rId6" action="ppaction://hlinksldjump"/>
          </p:cNvPr>
          <p:cNvSpPr/>
          <p:nvPr/>
        </p:nvSpPr>
        <p:spPr>
          <a:xfrm>
            <a:off x="285720" y="6143644"/>
            <a:ext cx="4597734"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«Древние философы»</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r>
              <a:rPr lang="ru-RU" smtClean="0"/>
              <a:t>Демокрит Абдерский</a:t>
            </a:r>
          </a:p>
        </p:txBody>
      </p:sp>
      <p:sp>
        <p:nvSpPr>
          <p:cNvPr id="3" name="Содержимое 2"/>
          <p:cNvSpPr>
            <a:spLocks noGrp="1"/>
          </p:cNvSpPr>
          <p:nvPr>
            <p:ph idx="1"/>
          </p:nvPr>
        </p:nvSpPr>
        <p:spPr>
          <a:xfrm>
            <a:off x="3500438" y="1600200"/>
            <a:ext cx="5186362" cy="4972050"/>
          </a:xfrm>
        </p:spPr>
        <p:txBody>
          <a:bodyPr rtlCol="0">
            <a:normAutofit fontScale="25000" lnSpcReduction="20000"/>
          </a:bodyPr>
          <a:lstStyle/>
          <a:p>
            <a:pPr fontAlgn="auto">
              <a:spcAft>
                <a:spcPts val="0"/>
              </a:spcAft>
              <a:buFont typeface="Arial" pitchFamily="34" charset="0"/>
              <a:buNone/>
              <a:defRPr/>
            </a:pPr>
            <a:r>
              <a:rPr lang="ru-RU" b="1" dirty="0" smtClean="0"/>
              <a:t>     </a:t>
            </a:r>
            <a:r>
              <a:rPr lang="ru-RU" sz="8000" dirty="0" smtClean="0"/>
              <a:t>Древнегреческий философ. Дата рождения: </a:t>
            </a:r>
            <a:r>
              <a:rPr lang="ru-RU" sz="8000" dirty="0" smtClean="0">
                <a:hlinkClick r:id="rId2" tooltip="460 год до н. э."/>
              </a:rPr>
              <a:t>460 год до н. э.</a:t>
            </a:r>
            <a:r>
              <a:rPr lang="ru-RU" sz="8000" dirty="0" smtClean="0"/>
              <a:t>  предположительно ученик </a:t>
            </a:r>
            <a:r>
              <a:rPr lang="ru-RU" sz="8000" dirty="0" err="1" smtClean="0">
                <a:hlinkClick r:id="rId3" tooltip="Левкипп"/>
              </a:rPr>
              <a:t>Левкиппа</a:t>
            </a:r>
            <a:r>
              <a:rPr lang="ru-RU" sz="8000" dirty="0" smtClean="0"/>
              <a:t>,  один из основателей </a:t>
            </a:r>
            <a:r>
              <a:rPr lang="ru-RU" sz="8000" dirty="0" smtClean="0">
                <a:hlinkClick r:id="rId4" tooltip="Атомистика"/>
              </a:rPr>
              <a:t>атомистики</a:t>
            </a:r>
            <a:r>
              <a:rPr lang="ru-RU" sz="8000" dirty="0" smtClean="0"/>
              <a:t> и материалистической философии.  Главным достижением философии </a:t>
            </a:r>
            <a:r>
              <a:rPr lang="ru-RU" sz="8000" dirty="0" err="1" smtClean="0"/>
              <a:t>Демокрита</a:t>
            </a:r>
            <a:r>
              <a:rPr lang="ru-RU" sz="8000" dirty="0" smtClean="0"/>
              <a:t> считается развитие им учения </a:t>
            </a:r>
            <a:r>
              <a:rPr lang="ru-RU" sz="8000" dirty="0" err="1" smtClean="0">
                <a:hlinkClick r:id="rId3" tooltip="Левкипп"/>
              </a:rPr>
              <a:t>Левкиппа</a:t>
            </a:r>
            <a:r>
              <a:rPr lang="ru-RU" sz="8000" dirty="0" smtClean="0"/>
              <a:t> об </a:t>
            </a:r>
            <a:r>
              <a:rPr lang="ru-RU" sz="8000" dirty="0" smtClean="0">
                <a:hlinkClick r:id="rId5" tooltip="Атом"/>
              </a:rPr>
              <a:t>«атоме»</a:t>
            </a:r>
            <a:r>
              <a:rPr lang="ru-RU" sz="8000" dirty="0" smtClean="0"/>
              <a:t> — неделимой частице вещества, обладающей истинным бытием, не разрушающейся и не возникающей (</a:t>
            </a:r>
            <a:r>
              <a:rPr lang="ru-RU" sz="8000" i="1" dirty="0" smtClean="0">
                <a:hlinkClick r:id="rId6" tooltip="Атомистический материализм"/>
              </a:rPr>
              <a:t>атомистический материализм</a:t>
            </a:r>
            <a:r>
              <a:rPr lang="ru-RU" sz="8000" dirty="0" smtClean="0"/>
              <a:t>).  Он описал мир как систему атомов в пустоте, отвергая бесконечную делимость материи, постулируя не только бесконечность числа атомов во Вселенной, но и бесконечность их </a:t>
            </a:r>
            <a:r>
              <a:rPr lang="ru-RU" sz="8800" dirty="0" smtClean="0"/>
              <a:t>форм </a:t>
            </a:r>
          </a:p>
        </p:txBody>
      </p:sp>
      <p:pic>
        <p:nvPicPr>
          <p:cNvPr id="18435" name="Picture 2"/>
          <p:cNvPicPr>
            <a:picLocks noChangeAspect="1" noChangeArrowheads="1"/>
          </p:cNvPicPr>
          <p:nvPr/>
        </p:nvPicPr>
        <p:blipFill>
          <a:blip r:embed="rId7"/>
          <a:srcRect/>
          <a:stretch>
            <a:fillRect/>
          </a:stretch>
        </p:blipFill>
        <p:spPr bwMode="auto">
          <a:xfrm>
            <a:off x="571500" y="1857375"/>
            <a:ext cx="3081338" cy="4143375"/>
          </a:xfrm>
          <a:prstGeom prst="rect">
            <a:avLst/>
          </a:prstGeom>
          <a:noFill/>
          <a:ln w="9525">
            <a:noFill/>
            <a:miter lim="800000"/>
            <a:headEnd/>
            <a:tailEnd/>
          </a:ln>
        </p:spPr>
      </p:pic>
      <p:sp>
        <p:nvSpPr>
          <p:cNvPr id="5" name="Прямоугольник 4">
            <a:hlinkClick r:id="rId8" action="ppaction://hlinksldjump"/>
          </p:cNvPr>
          <p:cNvSpPr/>
          <p:nvPr/>
        </p:nvSpPr>
        <p:spPr>
          <a:xfrm>
            <a:off x="285720" y="6143644"/>
            <a:ext cx="4597734"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«Древние философы»</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ru-RU" smtClean="0"/>
              <a:t>Клавдий Птолемей</a:t>
            </a:r>
          </a:p>
        </p:txBody>
      </p:sp>
      <p:sp>
        <p:nvSpPr>
          <p:cNvPr id="3" name="Содержимое 2"/>
          <p:cNvSpPr>
            <a:spLocks noGrp="1"/>
          </p:cNvSpPr>
          <p:nvPr>
            <p:ph idx="1"/>
          </p:nvPr>
        </p:nvSpPr>
        <p:spPr>
          <a:xfrm>
            <a:off x="3357563" y="1285875"/>
            <a:ext cx="5329237" cy="4929188"/>
          </a:xfrm>
        </p:spPr>
        <p:txBody>
          <a:bodyPr rtlCol="0">
            <a:normAutofit fontScale="25000" lnSpcReduction="20000"/>
          </a:bodyPr>
          <a:lstStyle/>
          <a:p>
            <a:pPr fontAlgn="auto">
              <a:spcAft>
                <a:spcPts val="0"/>
              </a:spcAft>
              <a:buFont typeface="Arial" pitchFamily="34" charset="0"/>
              <a:buChar char="•"/>
              <a:defRPr/>
            </a:pPr>
            <a:r>
              <a:rPr lang="ru-RU" sz="5500" b="1" dirty="0" smtClean="0">
                <a:cs typeface="Times New Roman" pitchFamily="18" charset="0"/>
              </a:rPr>
              <a:t>     </a:t>
            </a:r>
            <a:r>
              <a:rPr lang="ru-RU" sz="8000" b="1" dirty="0" err="1" smtClean="0">
                <a:cs typeface="Times New Roman" pitchFamily="18" charset="0"/>
              </a:rPr>
              <a:t>Кла́вдий</a:t>
            </a:r>
            <a:r>
              <a:rPr lang="ru-RU" sz="8000" b="1" dirty="0" smtClean="0">
                <a:cs typeface="Times New Roman" pitchFamily="18" charset="0"/>
              </a:rPr>
              <a:t> </a:t>
            </a:r>
            <a:r>
              <a:rPr lang="ru-RU" sz="8000" b="1" dirty="0" err="1" smtClean="0">
                <a:cs typeface="Times New Roman" pitchFamily="18" charset="0"/>
              </a:rPr>
              <a:t>Птолеме́й</a:t>
            </a:r>
            <a:r>
              <a:rPr lang="ru-RU" sz="8000" dirty="0" smtClean="0">
                <a:cs typeface="Times New Roman" pitchFamily="18" charset="0"/>
              </a:rPr>
              <a:t> - древнегреческий астроном, астролог, </a:t>
            </a:r>
            <a:r>
              <a:rPr lang="ru-RU" sz="8000" dirty="0" smtClean="0">
                <a:cs typeface="Times New Roman" pitchFamily="18" charset="0"/>
                <a:hlinkClick r:id="rId2" tooltip="Математик"/>
              </a:rPr>
              <a:t>математик</a:t>
            </a:r>
            <a:r>
              <a:rPr lang="ru-RU" sz="8000" dirty="0" smtClean="0">
                <a:cs typeface="Times New Roman" pitchFamily="18" charset="0"/>
              </a:rPr>
              <a:t>, оптик, теоретик музыки и географ. В период с </a:t>
            </a:r>
            <a:r>
              <a:rPr lang="ru-RU" sz="8000" dirty="0" smtClean="0">
                <a:cs typeface="Times New Roman" pitchFamily="18" charset="0"/>
                <a:hlinkClick r:id="rId3" tooltip="127"/>
              </a:rPr>
              <a:t>127</a:t>
            </a:r>
            <a:r>
              <a:rPr lang="ru-RU" sz="8000" dirty="0" smtClean="0">
                <a:cs typeface="Times New Roman" pitchFamily="18" charset="0"/>
              </a:rPr>
              <a:t> по </a:t>
            </a:r>
            <a:r>
              <a:rPr lang="ru-RU" sz="8000" dirty="0" smtClean="0">
                <a:cs typeface="Times New Roman" pitchFamily="18" charset="0"/>
                <a:hlinkClick r:id="rId4" tooltip="151 год"/>
              </a:rPr>
              <a:t>151 год</a:t>
            </a:r>
            <a:r>
              <a:rPr lang="ru-RU" sz="8000" dirty="0" smtClean="0">
                <a:cs typeface="Times New Roman" pitchFamily="18" charset="0"/>
              </a:rPr>
              <a:t> жил в </a:t>
            </a:r>
            <a:r>
              <a:rPr lang="ru-RU" sz="8000" dirty="0" smtClean="0">
                <a:cs typeface="Times New Roman" pitchFamily="18" charset="0"/>
                <a:hlinkClick r:id="rId5" tooltip="Александрия"/>
              </a:rPr>
              <a:t>Александрии</a:t>
            </a:r>
            <a:r>
              <a:rPr lang="ru-RU" sz="8000" dirty="0" smtClean="0">
                <a:cs typeface="Times New Roman" pitchFamily="18" charset="0"/>
              </a:rPr>
              <a:t>, где проводил астрономические наблюдения. В своём основном труде «</a:t>
            </a:r>
            <a:r>
              <a:rPr lang="ru-RU" sz="8000" dirty="0" err="1" smtClean="0">
                <a:cs typeface="Times New Roman" pitchFamily="18" charset="0"/>
              </a:rPr>
              <a:t>Megale</a:t>
            </a:r>
            <a:r>
              <a:rPr lang="ru-RU" sz="8000" dirty="0" smtClean="0">
                <a:cs typeface="Times New Roman" pitchFamily="18" charset="0"/>
              </a:rPr>
              <a:t> </a:t>
            </a:r>
            <a:r>
              <a:rPr lang="ru-RU" sz="8000" dirty="0" err="1" smtClean="0">
                <a:cs typeface="Times New Roman" pitchFamily="18" charset="0"/>
              </a:rPr>
              <a:t>syntaxis</a:t>
            </a:r>
            <a:r>
              <a:rPr lang="ru-RU" sz="8000" dirty="0" smtClean="0">
                <a:cs typeface="Times New Roman" pitchFamily="18" charset="0"/>
              </a:rPr>
              <a:t>» — «Великое построение», Птолемей изложил собрание астрономических знаний </a:t>
            </a:r>
            <a:r>
              <a:rPr lang="ru-RU" sz="8000" dirty="0" smtClean="0">
                <a:cs typeface="Times New Roman" pitchFamily="18" charset="0"/>
                <a:hlinkClick r:id="rId6" tooltip="Древняя Греция"/>
              </a:rPr>
              <a:t>древней Греции</a:t>
            </a:r>
            <a:r>
              <a:rPr lang="ru-RU" sz="8000" dirty="0" smtClean="0">
                <a:cs typeface="Times New Roman" pitchFamily="18" charset="0"/>
              </a:rPr>
              <a:t> и </a:t>
            </a:r>
            <a:r>
              <a:rPr lang="ru-RU" sz="8000" dirty="0" smtClean="0">
                <a:cs typeface="Times New Roman" pitchFamily="18" charset="0"/>
                <a:hlinkClick r:id="rId7" tooltip="Древний Вавилон"/>
              </a:rPr>
              <a:t>Вавилона</a:t>
            </a:r>
            <a:r>
              <a:rPr lang="ru-RU" sz="8000" dirty="0" smtClean="0">
                <a:cs typeface="Times New Roman" pitchFamily="18" charset="0"/>
              </a:rPr>
              <a:t>. Он  сформулировал (если не передал сформулированную </a:t>
            </a:r>
            <a:r>
              <a:rPr lang="ru-RU" sz="8000" dirty="0" smtClean="0">
                <a:cs typeface="Times New Roman" pitchFamily="18" charset="0"/>
                <a:hlinkClick r:id="rId8" tooltip="Гиппарх"/>
              </a:rPr>
              <a:t>Гиппархом</a:t>
            </a:r>
            <a:r>
              <a:rPr lang="ru-RU" sz="8000" dirty="0" smtClean="0">
                <a:cs typeface="Times New Roman" pitchFamily="18" charset="0"/>
              </a:rPr>
              <a:t>) сложную </a:t>
            </a:r>
            <a:r>
              <a:rPr lang="ru-RU" sz="8000" dirty="0" smtClean="0">
                <a:cs typeface="Times New Roman" pitchFamily="18" charset="0"/>
                <a:hlinkClick r:id="rId9" tooltip="Геоцентрическая система мира"/>
              </a:rPr>
              <a:t>геоцентрическую модель мира</a:t>
            </a:r>
            <a:r>
              <a:rPr lang="ru-RU" sz="8000" dirty="0" smtClean="0">
                <a:cs typeface="Times New Roman" pitchFamily="18" charset="0"/>
              </a:rPr>
              <a:t> с </a:t>
            </a:r>
            <a:r>
              <a:rPr lang="ru-RU" sz="8000" dirty="0" smtClean="0">
                <a:cs typeface="Times New Roman" pitchFamily="18" charset="0"/>
                <a:hlinkClick r:id="rId10" tooltip="Эпицикл"/>
              </a:rPr>
              <a:t>эпициклами</a:t>
            </a:r>
            <a:r>
              <a:rPr lang="ru-RU" sz="8000" dirty="0" smtClean="0">
                <a:cs typeface="Times New Roman" pitchFamily="18" charset="0"/>
              </a:rPr>
              <a:t>, которая была принята в западном и арабском мире до создания </a:t>
            </a:r>
            <a:r>
              <a:rPr lang="ru-RU" sz="8000" dirty="0" smtClean="0">
                <a:cs typeface="Times New Roman" pitchFamily="18" charset="0"/>
                <a:hlinkClick r:id="rId11" tooltip="Гелиоцентрическая система мира"/>
              </a:rPr>
              <a:t>гелиоцентрической системы</a:t>
            </a:r>
            <a:r>
              <a:rPr lang="ru-RU" sz="8000" dirty="0" smtClean="0">
                <a:cs typeface="Times New Roman" pitchFamily="18" charset="0"/>
              </a:rPr>
              <a:t> </a:t>
            </a:r>
            <a:r>
              <a:rPr lang="ru-RU" sz="8000" dirty="0" smtClean="0">
                <a:cs typeface="Times New Roman" pitchFamily="18" charset="0"/>
                <a:hlinkClick r:id="rId12" tooltip="Коперник, Николай"/>
              </a:rPr>
              <a:t>Николая Коперника</a:t>
            </a:r>
            <a:r>
              <a:rPr lang="ru-RU" sz="8000" dirty="0" smtClean="0">
                <a:cs typeface="Times New Roman" pitchFamily="18" charset="0"/>
              </a:rPr>
              <a:t>. Книга  также содержала </a:t>
            </a:r>
            <a:r>
              <a:rPr lang="ru-RU" sz="8000" dirty="0" smtClean="0">
                <a:cs typeface="Times New Roman" pitchFamily="18" charset="0"/>
                <a:hlinkClick r:id="rId13" tooltip="Каталог звёздного неба"/>
              </a:rPr>
              <a:t>каталог звёздного неба</a:t>
            </a:r>
            <a:r>
              <a:rPr lang="ru-RU" sz="8000" dirty="0" smtClean="0">
                <a:cs typeface="Times New Roman" pitchFamily="18" charset="0"/>
              </a:rPr>
              <a:t>. Список из 48 </a:t>
            </a:r>
            <a:r>
              <a:rPr lang="ru-RU" sz="8000" dirty="0" smtClean="0">
                <a:cs typeface="Times New Roman" pitchFamily="18" charset="0"/>
                <a:hlinkClick r:id="rId14" tooltip="Созвездия"/>
              </a:rPr>
              <a:t>созвездий</a:t>
            </a:r>
            <a:r>
              <a:rPr lang="ru-RU" sz="8000" dirty="0" smtClean="0">
                <a:cs typeface="Times New Roman" pitchFamily="18" charset="0"/>
              </a:rPr>
              <a:t> не покрывал полностью </a:t>
            </a:r>
            <a:r>
              <a:rPr lang="ru-RU" sz="8000" dirty="0" smtClean="0">
                <a:cs typeface="Times New Roman" pitchFamily="18" charset="0"/>
                <a:hlinkClick r:id="rId15" tooltip="Небесная сфера"/>
              </a:rPr>
              <a:t>небесной сферы</a:t>
            </a:r>
            <a:r>
              <a:rPr lang="ru-RU" sz="8000" dirty="0" smtClean="0">
                <a:cs typeface="Times New Roman" pitchFamily="18" charset="0"/>
              </a:rPr>
              <a:t>: там были только те </a:t>
            </a:r>
            <a:r>
              <a:rPr lang="ru-RU" sz="8000" dirty="0" smtClean="0">
                <a:cs typeface="Times New Roman" pitchFamily="18" charset="0"/>
                <a:hlinkClick r:id="rId16" tooltip="Звезда"/>
              </a:rPr>
              <a:t>звёзды</a:t>
            </a:r>
            <a:r>
              <a:rPr lang="ru-RU" sz="8000" dirty="0" smtClean="0">
                <a:cs typeface="Times New Roman" pitchFamily="18" charset="0"/>
              </a:rPr>
              <a:t>, которые Птолемей мог видеть, находясь в </a:t>
            </a:r>
            <a:r>
              <a:rPr lang="ru-RU" sz="8000" dirty="0" smtClean="0">
                <a:cs typeface="Times New Roman" pitchFamily="18" charset="0"/>
                <a:hlinkClick r:id="rId5" tooltip="Александрия"/>
              </a:rPr>
              <a:t>Александрии</a:t>
            </a:r>
            <a:r>
              <a:rPr lang="ru-RU" sz="8000" dirty="0" smtClean="0">
                <a:cs typeface="Times New Roman" pitchFamily="18" charset="0"/>
              </a:rPr>
              <a:t>.</a:t>
            </a:r>
          </a:p>
          <a:p>
            <a:pPr algn="ctr" fontAlgn="auto">
              <a:spcAft>
                <a:spcPts val="0"/>
              </a:spcAft>
              <a:buFont typeface="Arial" pitchFamily="34" charset="0"/>
              <a:buNone/>
              <a:defRPr/>
            </a:pPr>
            <a:endParaRPr lang="ru-RU" sz="6800" dirty="0" smtClean="0">
              <a:cs typeface="Times New Roman" pitchFamily="18" charset="0"/>
            </a:endParaRPr>
          </a:p>
        </p:txBody>
      </p:sp>
      <p:sp>
        <p:nvSpPr>
          <p:cNvPr id="6" name="Прямоугольник 5">
            <a:hlinkClick r:id="rId17" action="ppaction://hlinksldjump"/>
          </p:cNvPr>
          <p:cNvSpPr/>
          <p:nvPr/>
        </p:nvSpPr>
        <p:spPr>
          <a:xfrm>
            <a:off x="285720" y="6143644"/>
            <a:ext cx="4597734"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«Древние философы»</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19460" name="Picture 2"/>
          <p:cNvPicPr>
            <a:picLocks noChangeAspect="1" noChangeArrowheads="1"/>
          </p:cNvPicPr>
          <p:nvPr/>
        </p:nvPicPr>
        <p:blipFill>
          <a:blip r:embed="rId18"/>
          <a:srcRect/>
          <a:stretch>
            <a:fillRect/>
          </a:stretch>
        </p:blipFill>
        <p:spPr bwMode="auto">
          <a:xfrm>
            <a:off x="285750" y="1643063"/>
            <a:ext cx="3252788" cy="3500437"/>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ru-RU" smtClean="0"/>
              <a:t>Основатели физики как науки</a:t>
            </a:r>
          </a:p>
        </p:txBody>
      </p:sp>
      <p:sp>
        <p:nvSpPr>
          <p:cNvPr id="20482" name="Содержимое 2"/>
          <p:cNvSpPr>
            <a:spLocks noGrp="1"/>
          </p:cNvSpPr>
          <p:nvPr>
            <p:ph idx="1"/>
          </p:nvPr>
        </p:nvSpPr>
        <p:spPr/>
        <p:txBody>
          <a:bodyPr/>
          <a:lstStyle/>
          <a:p>
            <a:pPr>
              <a:buFont typeface="Arial" charset="0"/>
              <a:buNone/>
            </a:pPr>
            <a:r>
              <a:rPr lang="ru-RU" smtClean="0"/>
              <a:t> </a:t>
            </a:r>
          </a:p>
        </p:txBody>
      </p:sp>
      <p:sp>
        <p:nvSpPr>
          <p:cNvPr id="9" name="Прямоугольник 8">
            <a:hlinkClick r:id="rId2" action="ppaction://hlinksldjump"/>
          </p:cNvPr>
          <p:cNvSpPr/>
          <p:nvPr/>
        </p:nvSpPr>
        <p:spPr>
          <a:xfrm rot="10800000" flipV="1">
            <a:off x="2643174" y="1643050"/>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Галилей</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0" name="Прямоугольник 9">
            <a:hlinkClick r:id="rId3" action="ppaction://hlinksldjump"/>
          </p:cNvPr>
          <p:cNvSpPr/>
          <p:nvPr/>
        </p:nvSpPr>
        <p:spPr>
          <a:xfrm rot="10800000" flipV="1">
            <a:off x="642910" y="1714488"/>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Коперник</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1" name="Прямоугольник 10">
            <a:hlinkClick r:id="rId4" action="ppaction://hlinksldjump"/>
          </p:cNvPr>
          <p:cNvSpPr/>
          <p:nvPr/>
        </p:nvSpPr>
        <p:spPr>
          <a:xfrm rot="10800000" flipV="1">
            <a:off x="4500562" y="1643050"/>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Ньютон</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
        <p:nvSpPr>
          <p:cNvPr id="12" name="Прямоугольник 11">
            <a:hlinkClick r:id="rId5" action="ppaction://hlinksldjump"/>
          </p:cNvPr>
          <p:cNvSpPr/>
          <p:nvPr/>
        </p:nvSpPr>
        <p:spPr>
          <a:xfrm rot="10800000" flipV="1">
            <a:off x="6643702" y="1714488"/>
            <a:ext cx="1899280" cy="461665"/>
          </a:xfrm>
          <a:prstGeom prst="rect">
            <a:avLst/>
          </a:prstGeom>
          <a:noFill/>
        </p:spPr>
        <p:txBody>
          <a:bodyPr>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Ломоносов</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20487" name="Рисунок 12" descr="D:\документы\мои файлы\портфолио 2012 год\разработки\рисунки\200px-Copernicus.jpg">
            <a:hlinkClick r:id="rId3" action="ppaction://hlinksldjump"/>
          </p:cNvPr>
          <p:cNvPicPr>
            <a:picLocks noChangeAspect="1" noChangeArrowheads="1"/>
          </p:cNvPicPr>
          <p:nvPr/>
        </p:nvPicPr>
        <p:blipFill>
          <a:blip r:embed="rId6"/>
          <a:srcRect/>
          <a:stretch>
            <a:fillRect/>
          </a:stretch>
        </p:blipFill>
        <p:spPr bwMode="auto">
          <a:xfrm>
            <a:off x="571500" y="2571750"/>
            <a:ext cx="1785938" cy="2643188"/>
          </a:xfrm>
          <a:prstGeom prst="rect">
            <a:avLst/>
          </a:prstGeom>
          <a:noFill/>
          <a:ln w="9525">
            <a:noFill/>
            <a:miter lim="800000"/>
            <a:headEnd/>
            <a:tailEnd/>
          </a:ln>
        </p:spPr>
      </p:pic>
      <p:pic>
        <p:nvPicPr>
          <p:cNvPr id="20488" name="Рисунок 13" descr="D:\документы\мои файлы\портфолио 2012 год\разработки\рисунки\250px-Galileo.arp.300pix.jpg">
            <a:hlinkClick r:id="rId2" action="ppaction://hlinksldjump"/>
          </p:cNvPr>
          <p:cNvPicPr>
            <a:picLocks noChangeAspect="1" noChangeArrowheads="1"/>
          </p:cNvPicPr>
          <p:nvPr/>
        </p:nvPicPr>
        <p:blipFill>
          <a:blip r:embed="rId7"/>
          <a:srcRect/>
          <a:stretch>
            <a:fillRect/>
          </a:stretch>
        </p:blipFill>
        <p:spPr bwMode="auto">
          <a:xfrm>
            <a:off x="2571750" y="2571750"/>
            <a:ext cx="2000250" cy="2643188"/>
          </a:xfrm>
          <a:prstGeom prst="rect">
            <a:avLst/>
          </a:prstGeom>
          <a:noFill/>
          <a:ln w="9525">
            <a:noFill/>
            <a:miter lim="800000"/>
            <a:headEnd/>
            <a:tailEnd/>
          </a:ln>
        </p:spPr>
      </p:pic>
      <p:pic>
        <p:nvPicPr>
          <p:cNvPr id="20489" name="Рисунок 14" descr="D:\документы\мои файлы\портфолио 2012 год\разработки\рисунки\200px-GodfreyKneller-IsaacNewton-1689.jpg">
            <a:hlinkClick r:id="rId4" action="ppaction://hlinksldjump"/>
          </p:cNvPr>
          <p:cNvPicPr>
            <a:picLocks noChangeAspect="1" noChangeArrowheads="1"/>
          </p:cNvPicPr>
          <p:nvPr/>
        </p:nvPicPr>
        <p:blipFill>
          <a:blip r:embed="rId8"/>
          <a:srcRect/>
          <a:stretch>
            <a:fillRect/>
          </a:stretch>
        </p:blipFill>
        <p:spPr bwMode="auto">
          <a:xfrm>
            <a:off x="4714875" y="2571750"/>
            <a:ext cx="1714500" cy="2643188"/>
          </a:xfrm>
          <a:prstGeom prst="rect">
            <a:avLst/>
          </a:prstGeom>
          <a:noFill/>
          <a:ln w="9525">
            <a:noFill/>
            <a:miter lim="800000"/>
            <a:headEnd/>
            <a:tailEnd/>
          </a:ln>
        </p:spPr>
      </p:pic>
      <p:pic>
        <p:nvPicPr>
          <p:cNvPr id="20490" name="Рисунок 15">
            <a:hlinkClick r:id="rId5" action="ppaction://hlinksldjump"/>
          </p:cNvPr>
          <p:cNvPicPr>
            <a:picLocks noChangeAspect="1" noChangeArrowheads="1"/>
          </p:cNvPicPr>
          <p:nvPr/>
        </p:nvPicPr>
        <p:blipFill>
          <a:blip r:embed="rId9"/>
          <a:srcRect/>
          <a:stretch>
            <a:fillRect/>
          </a:stretch>
        </p:blipFill>
        <p:spPr bwMode="auto">
          <a:xfrm>
            <a:off x="6715125" y="2571750"/>
            <a:ext cx="2000250" cy="2643188"/>
          </a:xfrm>
          <a:prstGeom prst="rect">
            <a:avLst/>
          </a:prstGeom>
          <a:noFill/>
          <a:ln w="9525">
            <a:noFill/>
            <a:miter lim="800000"/>
            <a:headEnd/>
            <a:tailEnd/>
          </a:ln>
        </p:spPr>
      </p:pic>
      <p:sp>
        <p:nvSpPr>
          <p:cNvPr id="17" name="Прямоугольник 16">
            <a:hlinkClick r:id="rId10" action="ppaction://hlinksldjump"/>
          </p:cNvPr>
          <p:cNvSpPr/>
          <p:nvPr/>
        </p:nvSpPr>
        <p:spPr>
          <a:xfrm>
            <a:off x="4525224" y="5715016"/>
            <a:ext cx="3844900"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Завершить презентацию </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p:txBody>
          <a:bodyPr/>
          <a:lstStyle/>
          <a:p>
            <a:r>
              <a:rPr lang="ru-RU" smtClean="0"/>
              <a:t>Николай Коперник</a:t>
            </a:r>
          </a:p>
        </p:txBody>
      </p:sp>
      <p:sp>
        <p:nvSpPr>
          <p:cNvPr id="3" name="Содержимое 2"/>
          <p:cNvSpPr>
            <a:spLocks noGrp="1"/>
          </p:cNvSpPr>
          <p:nvPr>
            <p:ph idx="1"/>
          </p:nvPr>
        </p:nvSpPr>
        <p:spPr>
          <a:xfrm>
            <a:off x="3357563" y="1285875"/>
            <a:ext cx="5329237" cy="4929188"/>
          </a:xfrm>
        </p:spPr>
        <p:txBody>
          <a:bodyPr rtlCol="0">
            <a:normAutofit fontScale="92500" lnSpcReduction="10000"/>
          </a:bodyPr>
          <a:lstStyle/>
          <a:p>
            <a:pPr fontAlgn="auto">
              <a:spcAft>
                <a:spcPts val="0"/>
              </a:spcAft>
              <a:buFont typeface="Arial" pitchFamily="34" charset="0"/>
              <a:buChar char="•"/>
              <a:defRPr/>
            </a:pPr>
            <a:r>
              <a:rPr lang="ru-RU" sz="2000" b="1" dirty="0" smtClean="0">
                <a:cs typeface="Times New Roman" pitchFamily="18" charset="0"/>
              </a:rPr>
              <a:t> </a:t>
            </a:r>
            <a:r>
              <a:rPr lang="ru-RU" sz="2200" b="1" dirty="0" smtClean="0">
                <a:cs typeface="Times New Roman" pitchFamily="18" charset="0"/>
              </a:rPr>
              <a:t>Дата рождения</a:t>
            </a:r>
            <a:r>
              <a:rPr lang="en-US" sz="2200" dirty="0" smtClean="0">
                <a:cs typeface="Times New Roman" pitchFamily="18" charset="0"/>
              </a:rPr>
              <a:t> </a:t>
            </a:r>
            <a:r>
              <a:rPr lang="ru-RU" sz="2200" dirty="0" smtClean="0">
                <a:cs typeface="Times New Roman" pitchFamily="18" charset="0"/>
              </a:rPr>
              <a:t>19 </a:t>
            </a:r>
            <a:r>
              <a:rPr lang="vi-VN" sz="2200" dirty="0" smtClean="0">
                <a:cs typeface="Times New Roman" pitchFamily="18" charset="0"/>
              </a:rPr>
              <a:t>февраля 1473 — польский астроном, математик, экономист. Наиболее известен как автор</a:t>
            </a:r>
            <a:r>
              <a:rPr lang="ru-RU" sz="2200" dirty="0" smtClean="0">
                <a:cs typeface="Times New Roman" pitchFamily="18" charset="0"/>
              </a:rPr>
              <a:t> </a:t>
            </a:r>
            <a:r>
              <a:rPr lang="vi-VN" sz="2200" dirty="0" smtClean="0">
                <a:cs typeface="Times New Roman" pitchFamily="18" charset="0"/>
              </a:rPr>
              <a:t>гелиоцентрической системы мира.</a:t>
            </a:r>
            <a:r>
              <a:rPr lang="ru-RU" sz="2200" dirty="0" smtClean="0">
                <a:cs typeface="Times New Roman" pitchFamily="18" charset="0"/>
              </a:rPr>
              <a:t> Главное и почти единственное сочинение Коперника, плод более чем 40-летней его работы, — «О вращении небесных сфер». В 1616 году, при папе Павле V, католическая церковь официально запретила </a:t>
            </a:r>
            <a:r>
              <a:rPr lang="ru-RU" sz="2200" i="1" dirty="0" smtClean="0">
                <a:cs typeface="Times New Roman" pitchFamily="18" charset="0"/>
              </a:rPr>
              <a:t>придерживаться и защищать</a:t>
            </a:r>
            <a:r>
              <a:rPr lang="ru-RU" sz="2200" dirty="0" smtClean="0">
                <a:cs typeface="Times New Roman" pitchFamily="18" charset="0"/>
              </a:rPr>
              <a:t> теорию Коперника как гелиоцентрическую систему мира, поскольку такое истолкование противоречит Писанию. Коперник одним из первых высказал мысль о всемирном тяготении</a:t>
            </a:r>
          </a:p>
          <a:p>
            <a:pPr algn="ctr" fontAlgn="auto">
              <a:spcAft>
                <a:spcPts val="0"/>
              </a:spcAft>
              <a:buFont typeface="Arial" pitchFamily="34" charset="0"/>
              <a:buNone/>
              <a:defRPr/>
            </a:pPr>
            <a:endParaRPr lang="ru-RU" sz="6800" dirty="0" smtClean="0">
              <a:cs typeface="Times New Roman" pitchFamily="18" charset="0"/>
            </a:endParaRPr>
          </a:p>
        </p:txBody>
      </p:sp>
      <p:sp>
        <p:nvSpPr>
          <p:cNvPr id="6" name="Прямоугольник 5">
            <a:hlinkClick r:id="rId2" action="ppaction://hlinksldjump"/>
          </p:cNvPr>
          <p:cNvSpPr/>
          <p:nvPr/>
        </p:nvSpPr>
        <p:spPr>
          <a:xfrm>
            <a:off x="277642" y="6143644"/>
            <a:ext cx="4613892" cy="461665"/>
          </a:xfrm>
          <a:prstGeom prst="rect">
            <a:avLst/>
          </a:prstGeom>
          <a:noFill/>
        </p:spPr>
        <p:txBody>
          <a:bodyPr wrap="none">
            <a:spAutoFit/>
          </a:bodyPr>
          <a:lstStyle/>
          <a:p>
            <a:pPr algn="ctr" fontAlgn="auto">
              <a:spcBef>
                <a:spcPts val="0"/>
              </a:spcBef>
              <a:spcAft>
                <a:spcPts val="0"/>
              </a:spcAft>
              <a:defRPr/>
            </a:pPr>
            <a:r>
              <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rPr>
              <a:t>Назад на «Основатели физики»</a:t>
            </a:r>
            <a:endParaRPr lang="ru-RU"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ndParaRPr>
          </a:p>
        </p:txBody>
      </p:sp>
      <p:pic>
        <p:nvPicPr>
          <p:cNvPr id="21508" name="Рисунок 8" descr="D:\документы\мои файлы\портфолио 2012 год\разработки\рисунки\200px-Copernicus.jpg"/>
          <p:cNvPicPr>
            <a:picLocks noChangeAspect="1" noChangeArrowheads="1"/>
          </p:cNvPicPr>
          <p:nvPr/>
        </p:nvPicPr>
        <p:blipFill>
          <a:blip r:embed="rId3"/>
          <a:srcRect/>
          <a:stretch>
            <a:fillRect/>
          </a:stretch>
        </p:blipFill>
        <p:spPr bwMode="auto">
          <a:xfrm>
            <a:off x="428625" y="1428750"/>
            <a:ext cx="2928938" cy="4027488"/>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772</Words>
  <Application>Microsoft Office PowerPoint</Application>
  <PresentationFormat>Экран (4:3)</PresentationFormat>
  <Paragraphs>62</Paragraphs>
  <Slides>14</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14</vt:i4>
      </vt:variant>
    </vt:vector>
  </HeadingPairs>
  <TitlesOfParts>
    <vt:vector size="18" baseType="lpstr">
      <vt:lpstr>Times New Roman</vt:lpstr>
      <vt:lpstr>Arial</vt:lpstr>
      <vt:lpstr>Calibri</vt:lpstr>
      <vt:lpstr>Тема Office</vt:lpstr>
      <vt:lpstr>Слайд 1</vt:lpstr>
      <vt:lpstr>Слайд 2</vt:lpstr>
      <vt:lpstr>Древние философы</vt:lpstr>
      <vt:lpstr>Аристотель</vt:lpstr>
      <vt:lpstr>Левкипп</vt:lpstr>
      <vt:lpstr>Демокрит Абдерский</vt:lpstr>
      <vt:lpstr>Клавдий Птолемей</vt:lpstr>
      <vt:lpstr>Основатели физики как науки</vt:lpstr>
      <vt:lpstr>Николай Коперник</vt:lpstr>
      <vt:lpstr>Галилео Галилей</vt:lpstr>
      <vt:lpstr>Исаак Ньютон</vt:lpstr>
      <vt:lpstr>Михаил Васильевич Ломоносов</vt:lpstr>
      <vt:lpstr>Спасибо за внимание !</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Мама</cp:lastModifiedBy>
  <cp:revision>209</cp:revision>
  <dcterms:modified xsi:type="dcterms:W3CDTF">2012-11-08T08:55:54Z</dcterms:modified>
</cp:coreProperties>
</file>