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737" r:id="rId2"/>
    <p:sldMasterId id="2147483760" r:id="rId3"/>
    <p:sldMasterId id="2147483762" r:id="rId4"/>
    <p:sldMasterId id="2147483772" r:id="rId5"/>
    <p:sldMasterId id="2147483774" r:id="rId6"/>
    <p:sldMasterId id="2147483776" r:id="rId7"/>
    <p:sldMasterId id="2147483778" r:id="rId8"/>
    <p:sldMasterId id="2147483782" r:id="rId9"/>
    <p:sldMasterId id="2147483783" r:id="rId10"/>
  </p:sldMasterIdLst>
  <p:sldIdLst>
    <p:sldId id="309" r:id="rId11"/>
    <p:sldId id="256" r:id="rId12"/>
    <p:sldId id="262" r:id="rId13"/>
    <p:sldId id="282" r:id="rId14"/>
    <p:sldId id="257" r:id="rId15"/>
    <p:sldId id="260" r:id="rId16"/>
    <p:sldId id="263" r:id="rId17"/>
    <p:sldId id="258" r:id="rId18"/>
    <p:sldId id="259" r:id="rId19"/>
    <p:sldId id="261" r:id="rId20"/>
    <p:sldId id="283" r:id="rId21"/>
    <p:sldId id="292" r:id="rId22"/>
    <p:sldId id="294" r:id="rId23"/>
    <p:sldId id="296" r:id="rId24"/>
    <p:sldId id="295" r:id="rId25"/>
    <p:sldId id="304" r:id="rId26"/>
    <p:sldId id="297" r:id="rId27"/>
    <p:sldId id="281" r:id="rId28"/>
    <p:sldId id="286" r:id="rId29"/>
    <p:sldId id="284" r:id="rId30"/>
    <p:sldId id="301" r:id="rId31"/>
    <p:sldId id="307" r:id="rId32"/>
    <p:sldId id="298" r:id="rId33"/>
    <p:sldId id="271" r:id="rId34"/>
    <p:sldId id="299" r:id="rId35"/>
    <p:sldId id="306" r:id="rId36"/>
    <p:sldId id="300" r:id="rId37"/>
    <p:sldId id="303" r:id="rId38"/>
    <p:sldId id="308" r:id="rId39"/>
    <p:sldId id="302" r:id="rId40"/>
    <p:sldId id="268" r:id="rId41"/>
    <p:sldId id="269" r:id="rId42"/>
    <p:sldId id="285" r:id="rId43"/>
    <p:sldId id="287" r:id="rId44"/>
    <p:sldId id="288" r:id="rId45"/>
    <p:sldId id="264" r:id="rId46"/>
    <p:sldId id="266" r:id="rId47"/>
    <p:sldId id="265" r:id="rId48"/>
    <p:sldId id="291" r:id="rId49"/>
    <p:sldId id="289" r:id="rId50"/>
    <p:sldId id="290" r:id="rId51"/>
    <p:sldId id="278" r:id="rId52"/>
    <p:sldId id="279" r:id="rId53"/>
    <p:sldId id="275" r:id="rId54"/>
    <p:sldId id="276" r:id="rId55"/>
    <p:sldId id="273" r:id="rId56"/>
    <p:sldId id="274" r:id="rId57"/>
    <p:sldId id="277" r:id="rId58"/>
    <p:sldId id="310" r:id="rId5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00080"/>
    <a:srgbClr val="6600FF"/>
    <a:srgbClr val="FF6600"/>
    <a:srgbClr val="000066"/>
    <a:srgbClr val="CC0000"/>
    <a:srgbClr val="000000"/>
    <a:srgbClr val="DFD73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4" autoAdjust="0"/>
    <p:restoredTop sz="94660"/>
  </p:normalViewPr>
  <p:slideViewPr>
    <p:cSldViewPr>
      <p:cViewPr varScale="1">
        <p:scale>
          <a:sx n="72" d="100"/>
          <a:sy n="72" d="100"/>
        </p:scale>
        <p:origin x="-2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63" y="0"/>
            <a:ext cx="1728787" cy="6865938"/>
            <a:chOff x="3" y="0"/>
            <a:chExt cx="1089" cy="4325"/>
          </a:xfrm>
        </p:grpSpPr>
        <p:sp>
          <p:nvSpPr>
            <p:cNvPr id="5" name="Arc 3"/>
            <p:cNvSpPr>
              <a:spLocks/>
            </p:cNvSpPr>
            <p:nvPr/>
          </p:nvSpPr>
          <p:spPr bwMode="auto">
            <a:xfrm>
              <a:off x="3" y="293"/>
              <a:ext cx="252" cy="40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21600"/>
                <a:gd name="T1" fmla="*/ 43200 h 43200"/>
                <a:gd name="T2" fmla="*/ 21600 w 21600"/>
                <a:gd name="T3" fmla="*/ 0 h 43200"/>
                <a:gd name="T4" fmla="*/ 2160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840" y="293"/>
              <a:ext cx="252" cy="40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04" y="0"/>
              <a:ext cx="672" cy="4319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rot="6000000">
              <a:off x="348" y="1644"/>
              <a:ext cx="456" cy="360"/>
            </a:xfrm>
            <a:prstGeom prst="triangle">
              <a:avLst>
                <a:gd name="adj" fmla="val 4999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517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370013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5176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99213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9A88CC-B2E0-4E32-A2EE-7B2F48B079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70303-9C27-45B8-8D12-F341E07AE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8542E-A68D-44A6-989C-B4BF033FA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AFF02-9F5D-4E62-8010-FBB6D434B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64150-FD5A-44B4-A971-2650C68C0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77296-575A-4D0F-BF9D-1BF1271D0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67685-3289-45F5-88E7-B5E9318EC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42CEC-52C1-4A99-8A97-DAAA6AD56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78219-596C-42CC-920F-BFD288B04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ru-RU" sz="2400"/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96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032F86-35DC-4ED9-A964-831A2344E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F45EB-F65F-40AC-88A9-E660E580C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1EA4C-0B69-45F6-B76D-679AF0053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9313" y="247650"/>
            <a:ext cx="1943100" cy="55435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247650"/>
            <a:ext cx="5676900" cy="55435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5D3D6-3878-4891-A27A-2261528C2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9B5B9-8504-464D-9DBF-D4A873B63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DB6AC-D468-46A6-A519-718E6D918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C2811-8449-42EF-81CD-FAAA9D6A2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B79A7-2C09-470F-BE1B-5E717E835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123DB-F648-42BB-A477-F0B89574F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D6182-6578-4691-8089-EDC45CD36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D5C4A-342D-4731-A738-9086926C4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6165E-32A9-40DA-9134-3CB186034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4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37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45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5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46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/>
                </a:p>
              </p:txBody>
            </p:sp>
            <p:sp>
              <p:nvSpPr>
                <p:cNvPr id="48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/>
                </a:p>
              </p:txBody>
            </p:sp>
            <p:sp>
              <p:nvSpPr>
                <p:cNvPr id="49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/>
                </a:p>
              </p:txBody>
            </p:sp>
          </p:grpSp>
          <p:grpSp>
            <p:nvGrpSpPr>
              <p:cNvPr id="38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39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0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/>
                  <a:ahLst/>
                  <a:cxnLst>
                    <a:cxn ang="0">
                      <a:pos x="212" y="204"/>
                    </a:cxn>
                    <a:cxn ang="0">
                      <a:pos x="194" y="158"/>
                    </a:cxn>
                    <a:cxn ang="0">
                      <a:pos x="188" y="111"/>
                    </a:cxn>
                    <a:cxn ang="0">
                      <a:pos x="183" y="72"/>
                    </a:cxn>
                    <a:cxn ang="0">
                      <a:pos x="178" y="52"/>
                    </a:cxn>
                    <a:cxn ang="0">
                      <a:pos x="169" y="37"/>
                    </a:cxn>
                    <a:cxn ang="0">
                      <a:pos x="157" y="24"/>
                    </a:cxn>
                    <a:cxn ang="0">
                      <a:pos x="143" y="13"/>
                    </a:cxn>
                    <a:cxn ang="0">
                      <a:pos x="124" y="5"/>
                    </a:cxn>
                    <a:cxn ang="0">
                      <a:pos x="100" y="0"/>
                    </a:cxn>
                    <a:cxn ang="0">
                      <a:pos x="76" y="0"/>
                    </a:cxn>
                    <a:cxn ang="0">
                      <a:pos x="54" y="7"/>
                    </a:cxn>
                    <a:cxn ang="0">
                      <a:pos x="35" y="16"/>
                    </a:cxn>
                    <a:cxn ang="0">
                      <a:pos x="18" y="31"/>
                    </a:cxn>
                    <a:cxn ang="0">
                      <a:pos x="5" y="51"/>
                    </a:cxn>
                    <a:cxn ang="0">
                      <a:pos x="0" y="73"/>
                    </a:cxn>
                    <a:cxn ang="0">
                      <a:pos x="3" y="72"/>
                    </a:cxn>
                    <a:cxn ang="0">
                      <a:pos x="15" y="64"/>
                    </a:cxn>
                    <a:cxn ang="0">
                      <a:pos x="35" y="58"/>
                    </a:cxn>
                    <a:cxn ang="0">
                      <a:pos x="56" y="57"/>
                    </a:cxn>
                    <a:cxn ang="0">
                      <a:pos x="74" y="63"/>
                    </a:cxn>
                    <a:cxn ang="0">
                      <a:pos x="87" y="73"/>
                    </a:cxn>
                    <a:cxn ang="0">
                      <a:pos x="93" y="85"/>
                    </a:cxn>
                    <a:cxn ang="0">
                      <a:pos x="96" y="102"/>
                    </a:cxn>
                    <a:cxn ang="0">
                      <a:pos x="100" y="124"/>
                    </a:cxn>
                    <a:cxn ang="0">
                      <a:pos x="106" y="147"/>
                    </a:cxn>
                    <a:cxn ang="0">
                      <a:pos x="116" y="168"/>
                    </a:cxn>
                    <a:cxn ang="0">
                      <a:pos x="131" y="190"/>
                    </a:cxn>
                    <a:cxn ang="0">
                      <a:pos x="150" y="207"/>
                    </a:cxn>
                    <a:cxn ang="0">
                      <a:pos x="172" y="219"/>
                    </a:cxn>
                    <a:cxn ang="0">
                      <a:pos x="194" y="226"/>
                    </a:cxn>
                    <a:cxn ang="0">
                      <a:pos x="220" y="229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3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/>
                  <a:ahLst/>
                  <a:cxnLst>
                    <a:cxn ang="0">
                      <a:pos x="7" y="204"/>
                    </a:cxn>
                    <a:cxn ang="0">
                      <a:pos x="25" y="158"/>
                    </a:cxn>
                    <a:cxn ang="0">
                      <a:pos x="31" y="111"/>
                    </a:cxn>
                    <a:cxn ang="0">
                      <a:pos x="36" y="72"/>
                    </a:cxn>
                    <a:cxn ang="0">
                      <a:pos x="41" y="52"/>
                    </a:cxn>
                    <a:cxn ang="0">
                      <a:pos x="50" y="37"/>
                    </a:cxn>
                    <a:cxn ang="0">
                      <a:pos x="62" y="24"/>
                    </a:cxn>
                    <a:cxn ang="0">
                      <a:pos x="77" y="13"/>
                    </a:cxn>
                    <a:cxn ang="0">
                      <a:pos x="96" y="5"/>
                    </a:cxn>
                    <a:cxn ang="0">
                      <a:pos x="120" y="0"/>
                    </a:cxn>
                    <a:cxn ang="0">
                      <a:pos x="143" y="0"/>
                    </a:cxn>
                    <a:cxn ang="0">
                      <a:pos x="165" y="7"/>
                    </a:cxn>
                    <a:cxn ang="0">
                      <a:pos x="184" y="16"/>
                    </a:cxn>
                    <a:cxn ang="0">
                      <a:pos x="201" y="31"/>
                    </a:cxn>
                    <a:cxn ang="0">
                      <a:pos x="215" y="51"/>
                    </a:cxn>
                    <a:cxn ang="0">
                      <a:pos x="221" y="73"/>
                    </a:cxn>
                    <a:cxn ang="0">
                      <a:pos x="217" y="72"/>
                    </a:cxn>
                    <a:cxn ang="0">
                      <a:pos x="205" y="64"/>
                    </a:cxn>
                    <a:cxn ang="0">
                      <a:pos x="184" y="58"/>
                    </a:cxn>
                    <a:cxn ang="0">
                      <a:pos x="164" y="57"/>
                    </a:cxn>
                    <a:cxn ang="0">
                      <a:pos x="145" y="63"/>
                    </a:cxn>
                    <a:cxn ang="0">
                      <a:pos x="132" y="73"/>
                    </a:cxn>
                    <a:cxn ang="0">
                      <a:pos x="127" y="85"/>
                    </a:cxn>
                    <a:cxn ang="0">
                      <a:pos x="123" y="102"/>
                    </a:cxn>
                    <a:cxn ang="0">
                      <a:pos x="120" y="124"/>
                    </a:cxn>
                    <a:cxn ang="0">
                      <a:pos x="113" y="147"/>
                    </a:cxn>
                    <a:cxn ang="0">
                      <a:pos x="104" y="168"/>
                    </a:cxn>
                    <a:cxn ang="0">
                      <a:pos x="89" y="190"/>
                    </a:cxn>
                    <a:cxn ang="0">
                      <a:pos x="69" y="207"/>
                    </a:cxn>
                    <a:cxn ang="0">
                      <a:pos x="47" y="219"/>
                    </a:cxn>
                    <a:cxn ang="0">
                      <a:pos x="25" y="226"/>
                    </a:cxn>
                    <a:cxn ang="0">
                      <a:pos x="0" y="229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/>
                </a:p>
              </p:txBody>
            </p:sp>
          </p:grpSp>
        </p:grpSp>
      </p:grpSp>
      <p:sp>
        <p:nvSpPr>
          <p:cNvPr id="1372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>
              <a:defRPr sz="3200" b="1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" name="Rectangle 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" name="Rectangle 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457E43-A6F0-4370-AB26-9E4416C30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90DB3-C561-433B-84F2-853D7F256E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CB416-130A-4E84-A157-D74259D31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A0E1B-811A-4AF2-B5C6-E999BCEA0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DC772-3976-4D52-A986-2A51BB341E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887B2-9712-468A-AA86-AFD557213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4AEBF-0902-4BD7-8C16-F9173A419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5C185-07B1-4C7B-8DEC-A02B170E8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45988-61AE-495D-B26C-8498B565E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01585-9B11-4269-ABB5-90E871893F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2054B-0D7D-4F21-9577-91EF9EC22C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912D1-9DEF-48AF-AA44-85A3578D2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500188" y="1524000"/>
            <a:ext cx="7491412" cy="47148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7DE5F-C8A1-497C-BB32-9595C4134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558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955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8BAFA6-0892-43BC-A372-4904E3169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AB3F3-46CD-4820-A203-E94704DEF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914AD-75F8-4A54-A76E-7DEEF4C05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C4FEC-EC9A-4FEB-9560-097EA42E58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F237E-8A69-491D-B5A9-584487593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F5CF1-3DC4-4A19-9007-C4B23A592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28A57-6B26-4DBD-BDEC-73E633717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829FA-9272-46FA-BD88-3535137E9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672D2-96BB-4D04-8EBA-336FFB30E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2BCD0-579C-4010-B626-AEB985AD4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36554-2EF3-40BC-96B0-35151120EE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796DA-9FF7-4BBE-BB15-A38603C258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65509-5159-4DCF-8BE2-5DBA3372F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971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9972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751DD2-31B1-420B-BA28-E7181A55E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F98DA-7672-4234-A545-BF4C98574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1BE0D-5279-476E-9E7E-B48665BCF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39179-5698-4DF2-83D4-CC3A4463E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2413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C9DF9-5356-4CED-B410-E5164CDB2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E8E1C-343A-4257-9A23-A217B45E8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71110-94C3-415E-94C5-B99854FE4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B0237-F7A0-4CC1-A272-23BC86D8C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4DA30-1860-4AC7-A146-10EDA0BD0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31228-34EE-4435-B086-9557D20E4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A6710-1CA2-458D-8EBC-B2B18583C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4C908-2D01-4D6E-B5AD-EB7B9126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85B30-ABD4-4568-ADEA-3B864C6ADD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1301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130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FF1C17-D8AD-4ACB-A772-F02B4079C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B8661-B051-48EA-BF9C-BAD2D9A39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51625-2A95-4DF0-8ED2-52AC09504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D03D4-F7B8-4D7B-82EA-EC119B5C8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A69F1-7321-4F47-A568-CFD5FEFB0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4A65B-FA03-47B1-B9AB-FE2B69504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4D742-54FA-4250-A94F-473F52544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92E33-A182-420A-916D-8C82382E2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1A300-9FCC-4FD4-9CDB-0AC281E41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2AC8C-E341-4AEB-B0D5-B2E18EA72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0E649-304F-4F07-8A18-2EFEA94F7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D6658-9498-43D4-9CA0-9D7DB2D30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A43E7-3B2B-418F-BD29-F7F050003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CBD4A-3DDE-487A-A073-2F6C0D5A2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9C34F-4869-4FA8-BCD9-C4AD7D80B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05000" y="1982788"/>
            <a:ext cx="7010400" cy="48752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1295400"/>
            <a:ext cx="8763000" cy="1524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76200" y="228600"/>
            <a:ext cx="2133600" cy="6651625"/>
            <a:chOff x="48" y="144"/>
            <a:chExt cx="1344" cy="4190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88" y="288"/>
              <a:ext cx="672" cy="76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88" y="1248"/>
              <a:ext cx="672" cy="307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192" y="12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528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3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624" y="11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88" y="12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240" y="28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768" y="15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528" y="17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576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38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192" y="177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240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576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432" y="225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336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816" y="22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672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528" y="29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720" y="23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192" y="25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768" y="18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14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624" y="30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240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384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336" y="312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768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auto">
            <a:xfrm>
              <a:off x="240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auto">
            <a:xfrm>
              <a:off x="288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auto">
            <a:xfrm>
              <a:off x="576" y="34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auto">
            <a:xfrm>
              <a:off x="528" y="364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auto">
            <a:xfrm>
              <a:off x="672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384" y="39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auto">
            <a:xfrm>
              <a:off x="576" y="3889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auto">
            <a:xfrm>
              <a:off x="816" y="4031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auto">
            <a:xfrm>
              <a:off x="480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auto">
            <a:xfrm>
              <a:off x="144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auto">
            <a:xfrm>
              <a:off x="528" y="259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auto">
            <a:xfrm>
              <a:off x="720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auto">
            <a:xfrm>
              <a:off x="9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auto">
            <a:xfrm>
              <a:off x="864" y="28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auto">
            <a:xfrm>
              <a:off x="864" y="16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auto">
            <a:xfrm>
              <a:off x="864" y="31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auto">
            <a:xfrm>
              <a:off x="864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53" name="Group 51"/>
            <p:cNvGrpSpPr>
              <a:grpSpLocks/>
            </p:cNvGrpSpPr>
            <p:nvPr/>
          </p:nvGrpSpPr>
          <p:grpSpPr bwMode="auto">
            <a:xfrm>
              <a:off x="95" y="145"/>
              <a:ext cx="1008" cy="1007"/>
              <a:chOff x="95" y="145"/>
              <a:chExt cx="1008" cy="1007"/>
            </a:xfrm>
          </p:grpSpPr>
          <p:sp>
            <p:nvSpPr>
              <p:cNvPr id="61" name="Oval 52"/>
              <p:cNvSpPr>
                <a:spLocks noChangeArrowheads="1"/>
              </p:cNvSpPr>
              <p:nvPr/>
            </p:nvSpPr>
            <p:spPr bwMode="auto">
              <a:xfrm>
                <a:off x="431" y="289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Oval 53"/>
              <p:cNvSpPr>
                <a:spLocks noChangeArrowheads="1"/>
              </p:cNvSpPr>
              <p:nvPr/>
            </p:nvSpPr>
            <p:spPr bwMode="auto">
              <a:xfrm>
                <a:off x="527" y="62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Oval 54"/>
              <p:cNvSpPr>
                <a:spLocks noChangeArrowheads="1"/>
              </p:cNvSpPr>
              <p:nvPr/>
            </p:nvSpPr>
            <p:spPr bwMode="auto">
              <a:xfrm>
                <a:off x="815" y="674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Oval 55"/>
              <p:cNvSpPr>
                <a:spLocks noChangeArrowheads="1"/>
              </p:cNvSpPr>
              <p:nvPr/>
            </p:nvSpPr>
            <p:spPr bwMode="auto">
              <a:xfrm>
                <a:off x="863" y="29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Oval 56"/>
              <p:cNvSpPr>
                <a:spLocks noChangeArrowheads="1"/>
              </p:cNvSpPr>
              <p:nvPr/>
            </p:nvSpPr>
            <p:spPr bwMode="auto">
              <a:xfrm>
                <a:off x="338" y="81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Oval 57"/>
              <p:cNvSpPr>
                <a:spLocks noChangeArrowheads="1"/>
              </p:cNvSpPr>
              <p:nvPr/>
            </p:nvSpPr>
            <p:spPr bwMode="auto">
              <a:xfrm>
                <a:off x="770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58"/>
              <p:cNvSpPr>
                <a:spLocks noChangeArrowheads="1"/>
              </p:cNvSpPr>
              <p:nvPr/>
            </p:nvSpPr>
            <p:spPr bwMode="auto">
              <a:xfrm>
                <a:off x="335" y="57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" name="Oval 59"/>
              <p:cNvSpPr>
                <a:spLocks noChangeArrowheads="1"/>
              </p:cNvSpPr>
              <p:nvPr/>
            </p:nvSpPr>
            <p:spPr bwMode="auto">
              <a:xfrm>
                <a:off x="671" y="768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" name="Oval 60"/>
              <p:cNvSpPr>
                <a:spLocks noChangeArrowheads="1"/>
              </p:cNvSpPr>
              <p:nvPr/>
            </p:nvSpPr>
            <p:spPr bwMode="auto">
              <a:xfrm>
                <a:off x="431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0" name="Oval 61"/>
              <p:cNvSpPr>
                <a:spLocks noChangeArrowheads="1"/>
              </p:cNvSpPr>
              <p:nvPr/>
            </p:nvSpPr>
            <p:spPr bwMode="auto">
              <a:xfrm>
                <a:off x="623" y="33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" name="Oval 62"/>
              <p:cNvSpPr>
                <a:spLocks noChangeArrowheads="1"/>
              </p:cNvSpPr>
              <p:nvPr/>
            </p:nvSpPr>
            <p:spPr bwMode="auto">
              <a:xfrm>
                <a:off x="719" y="43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" name="Oval 63"/>
              <p:cNvSpPr>
                <a:spLocks noChangeArrowheads="1"/>
              </p:cNvSpPr>
              <p:nvPr/>
            </p:nvSpPr>
            <p:spPr bwMode="auto">
              <a:xfrm>
                <a:off x="383" y="48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3" name="Oval 64"/>
              <p:cNvSpPr>
                <a:spLocks noChangeArrowheads="1"/>
              </p:cNvSpPr>
              <p:nvPr/>
            </p:nvSpPr>
            <p:spPr bwMode="auto">
              <a:xfrm>
                <a:off x="191" y="67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4" name="Oval 65"/>
              <p:cNvSpPr>
                <a:spLocks noChangeArrowheads="1"/>
              </p:cNvSpPr>
              <p:nvPr/>
            </p:nvSpPr>
            <p:spPr bwMode="auto">
              <a:xfrm>
                <a:off x="143" y="38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5" name="Oval 66"/>
              <p:cNvSpPr>
                <a:spLocks noChangeArrowheads="1"/>
              </p:cNvSpPr>
              <p:nvPr/>
            </p:nvSpPr>
            <p:spPr bwMode="auto">
              <a:xfrm>
                <a:off x="95" y="81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6" name="Oval 67"/>
              <p:cNvSpPr>
                <a:spLocks noChangeArrowheads="1"/>
              </p:cNvSpPr>
              <p:nvPr/>
            </p:nvSpPr>
            <p:spPr bwMode="auto">
              <a:xfrm>
                <a:off x="719" y="14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7" name="Oval 68"/>
              <p:cNvSpPr>
                <a:spLocks noChangeArrowheads="1"/>
              </p:cNvSpPr>
              <p:nvPr/>
            </p:nvSpPr>
            <p:spPr bwMode="auto">
              <a:xfrm>
                <a:off x="239" y="19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4" name="Rectangle 69"/>
            <p:cNvSpPr>
              <a:spLocks noChangeArrowheads="1"/>
            </p:cNvSpPr>
            <p:nvPr/>
          </p:nvSpPr>
          <p:spPr bwMode="auto">
            <a:xfrm>
              <a:off x="192" y="144"/>
              <a:ext cx="816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Rectangle 70"/>
            <p:cNvSpPr>
              <a:spLocks noChangeArrowheads="1"/>
            </p:cNvSpPr>
            <p:nvPr/>
          </p:nvSpPr>
          <p:spPr bwMode="auto">
            <a:xfrm>
              <a:off x="48" y="240"/>
              <a:ext cx="240" cy="40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Rectangle 71"/>
            <p:cNvSpPr>
              <a:spLocks noChangeArrowheads="1"/>
            </p:cNvSpPr>
            <p:nvPr/>
          </p:nvSpPr>
          <p:spPr bwMode="auto">
            <a:xfrm>
              <a:off x="96" y="816"/>
              <a:ext cx="192" cy="96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Rectangle 72"/>
            <p:cNvSpPr>
              <a:spLocks noChangeArrowheads="1"/>
            </p:cNvSpPr>
            <p:nvPr/>
          </p:nvSpPr>
          <p:spPr bwMode="auto">
            <a:xfrm>
              <a:off x="192" y="1056"/>
              <a:ext cx="816" cy="1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Rectangle 73"/>
            <p:cNvSpPr>
              <a:spLocks noChangeArrowheads="1"/>
            </p:cNvSpPr>
            <p:nvPr/>
          </p:nvSpPr>
          <p:spPr bwMode="auto">
            <a:xfrm>
              <a:off x="960" y="192"/>
              <a:ext cx="240" cy="41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Rectangle 74"/>
            <p:cNvSpPr>
              <a:spLocks noChangeArrowheads="1"/>
            </p:cNvSpPr>
            <p:nvPr/>
          </p:nvSpPr>
          <p:spPr bwMode="auto">
            <a:xfrm>
              <a:off x="960" y="816"/>
              <a:ext cx="432" cy="96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Oval 75"/>
            <p:cNvSpPr>
              <a:spLocks noChangeArrowheads="1"/>
            </p:cNvSpPr>
            <p:nvPr/>
          </p:nvSpPr>
          <p:spPr bwMode="auto">
            <a:xfrm>
              <a:off x="528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2286000" y="6029325"/>
            <a:ext cx="222250" cy="827088"/>
          </a:xfrm>
          <a:prstGeom prst="rect">
            <a:avLst/>
          </a:prstGeom>
          <a:solidFill>
            <a:srgbClr val="B2B2B2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sp>
        <p:nvSpPr>
          <p:cNvPr id="253004" name="Rectangle 7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381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53005" name="Rectangle 7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62225" y="2286000"/>
            <a:ext cx="5819775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9" name="Rectangle 7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" name="Rectangle 8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" name="Rectangle 8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39C1B3-40B8-4C23-B366-36DFCD024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D7B12-2319-4D66-9632-4261985E3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7FDAE-EC38-4775-AC80-53A66398B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08213" y="2286000"/>
            <a:ext cx="31623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22913" y="2286000"/>
            <a:ext cx="3163887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D5236-D0F9-4BF1-81F5-0B625BBAB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A2ED9-A61F-4596-A094-E8567D849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513D9-48BF-4965-9C55-FF17B52A8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C4CE0-A6CA-4634-96FD-8B0B36EBC6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3810A-CD5B-4783-A101-2AF8D768A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F7D81-9FB7-44D8-973E-FCA69BFB5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F76BE-06EB-45E6-AF9F-22D06F5AE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7A1FF-A704-4232-8C25-13E22B380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77100" y="381000"/>
            <a:ext cx="17907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5000" y="381000"/>
            <a:ext cx="52197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6B0C5-E166-4703-AF70-DA5EE0C5E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2895600" y="4303713"/>
            <a:ext cx="3276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066800"/>
            <a:ext cx="8686800" cy="5334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Arial" charset="0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533400" y="0"/>
            <a:ext cx="3276600" cy="2133600"/>
            <a:chOff x="336" y="0"/>
            <a:chExt cx="2064" cy="1344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008" y="672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344" y="1008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728" y="336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2064" y="672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672" y="336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336" y="0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533400" y="0"/>
            <a:ext cx="3276600" cy="2133600"/>
            <a:chOff x="2736" y="96"/>
            <a:chExt cx="2064" cy="1344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408" y="768"/>
              <a:ext cx="336" cy="336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3744" y="1104"/>
              <a:ext cx="336" cy="336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4128" y="432"/>
              <a:ext cx="336" cy="336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4464" y="768"/>
              <a:ext cx="336" cy="336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3072" y="432"/>
              <a:ext cx="336" cy="336"/>
            </a:xfrm>
            <a:prstGeom prst="rect">
              <a:avLst/>
            </a:prstGeom>
            <a:solidFill>
              <a:schemeClr val="tx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2736" y="96"/>
              <a:ext cx="336" cy="336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4114800" y="4191000"/>
            <a:ext cx="211138" cy="21113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Arial" charset="0"/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4419600" y="4191000"/>
            <a:ext cx="211138" cy="211138"/>
          </a:xfrm>
          <a:prstGeom prst="rect">
            <a:avLst/>
          </a:prstGeom>
          <a:solidFill>
            <a:schemeClr val="bg2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Arial" charset="0"/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4724400" y="4191000"/>
            <a:ext cx="211138" cy="21113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Arial" charset="0"/>
            </a:endParaRP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752600"/>
          </a:xfrm>
        </p:spPr>
        <p:txBody>
          <a:bodyPr anchor="t"/>
          <a:lstStyle>
            <a:lvl1pPr algn="ctr">
              <a:lnSpc>
                <a:spcPct val="90000"/>
              </a:lnSpc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570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95800"/>
            <a:ext cx="6400800" cy="1524000"/>
          </a:xfrm>
        </p:spPr>
        <p:txBody>
          <a:bodyPr anchor="ctr"/>
          <a:lstStyle>
            <a:lvl1pPr marL="0" indent="0" algn="ctr">
              <a:lnSpc>
                <a:spcPct val="80000"/>
              </a:lnSpc>
              <a:buFont typeface="Wingdings" pitchFamily="2" charset="2"/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200" smtClean="0"/>
            </a:lvl1pPr>
          </a:lstStyle>
          <a:p>
            <a:pPr>
              <a:defRPr/>
            </a:pPr>
            <a:fld id="{947AFDFE-1A7C-4E1F-B7C3-2121754C2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13ADF-9B0B-469A-955B-144C1AFB6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25684-D907-4167-B1B7-3B39C8411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2819400"/>
            <a:ext cx="34671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2819400"/>
            <a:ext cx="34671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2893F-E9C6-44C0-A599-D6187D798A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3B7BE-D58B-480B-86DB-A5EF501177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768E8-EB48-47E5-A5EA-F3EEEC9B0E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2F598-ED16-48FB-BC7B-A8610960B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D42BF-D7BD-4EDD-988B-D7C66E506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57685-4DF5-4E33-A33B-61E634A9D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92E81-E5CA-4367-8C65-04635576F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05D46-529A-42CB-8CB1-B087B5402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219200"/>
            <a:ext cx="17716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6255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E8BB0-F2DE-43E8-A289-AE5D77D8F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295400" y="1219200"/>
            <a:ext cx="7086600" cy="495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CF4B4-0E04-4319-9B87-CC0CB7074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74499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74500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AB49F8-9DF4-484F-945C-6BDC7E4895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9107B-D508-4845-9A47-FE699F7308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4E70-B7C0-43B8-9995-A5D99BC48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33A91-67C1-477D-8C56-71ABA294E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EA5AC-0381-4FBD-B4B6-3179FA875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F8A04-980B-4221-9A1F-5D9B870A7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52742-B6E5-43CB-AC04-294092F52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5E098-2AF6-4F6A-B168-E7F674DD9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5C15F-6991-4ED1-9AF8-1CB93CFBB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37A36-4579-42B9-97A4-20453D73E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B56DE-1C0A-4642-BF8B-BC15F9625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998E8-4CB0-4CEB-9912-C8433D120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A571C-E299-404A-A3A9-51DE6A628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F3703-0E92-4C65-A789-C5C81E6F1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B1461-891E-4871-9CE6-88DF67AED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4363B-F60A-40A9-A330-A2145B2B7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0ADBC-B128-41DF-8907-89DC1BA3F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63" y="0"/>
            <a:ext cx="1728787" cy="6865938"/>
            <a:chOff x="3" y="0"/>
            <a:chExt cx="1089" cy="4325"/>
          </a:xfrm>
        </p:grpSpPr>
        <p:sp>
          <p:nvSpPr>
            <p:cNvPr id="134147" name="Arc 3"/>
            <p:cNvSpPr>
              <a:spLocks/>
            </p:cNvSpPr>
            <p:nvPr/>
          </p:nvSpPr>
          <p:spPr bwMode="auto">
            <a:xfrm>
              <a:off x="3" y="293"/>
              <a:ext cx="252" cy="40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21600"/>
                <a:gd name="T1" fmla="*/ 43200 h 43200"/>
                <a:gd name="T2" fmla="*/ 21600 w 21600"/>
                <a:gd name="T3" fmla="*/ 0 h 43200"/>
                <a:gd name="T4" fmla="*/ 2160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148" name="Arc 4"/>
            <p:cNvSpPr>
              <a:spLocks/>
            </p:cNvSpPr>
            <p:nvPr/>
          </p:nvSpPr>
          <p:spPr bwMode="auto">
            <a:xfrm>
              <a:off x="840" y="293"/>
              <a:ext cx="252" cy="40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149" name="Rectangle 5"/>
            <p:cNvSpPr>
              <a:spLocks noChangeArrowheads="1"/>
            </p:cNvSpPr>
            <p:nvPr/>
          </p:nvSpPr>
          <p:spPr bwMode="auto">
            <a:xfrm>
              <a:off x="204" y="0"/>
              <a:ext cx="672" cy="4319"/>
            </a:xfrm>
            <a:prstGeom prst="rect">
              <a:avLst/>
            </a:prstGeom>
            <a:blipFill dpi="0" rotWithShape="0">
              <a:blip r:embed="rId1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150" name="AutoShape 6"/>
            <p:cNvSpPr>
              <a:spLocks noChangeArrowheads="1"/>
            </p:cNvSpPr>
            <p:nvPr/>
          </p:nvSpPr>
          <p:spPr bwMode="auto">
            <a:xfrm rot="6000000">
              <a:off x="348" y="372"/>
              <a:ext cx="456" cy="360"/>
            </a:xfrm>
            <a:prstGeom prst="triangle">
              <a:avLst>
                <a:gd name="adj" fmla="val 4999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2476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4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41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7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41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7413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 smtClean="0"/>
            </a:lvl1pPr>
          </a:lstStyle>
          <a:p>
            <a:pPr>
              <a:defRPr/>
            </a:pPr>
            <a:fld id="{503C30D7-40D5-4716-B54F-691236C5D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5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5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5CF9E554-1594-4391-AE72-95CF69ABB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47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295944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5945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ru-RU" sz="2400"/>
            </a:p>
          </p:txBody>
        </p:sp>
      </p:grpSp>
      <p:grpSp>
        <p:nvGrpSpPr>
          <p:cNvPr id="10248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295947" name="Rectangle 11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5948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249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295950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5951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250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295953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5954" name="Rectangle 18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295956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5957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8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136195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196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136197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198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136199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200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201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202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203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204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205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206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207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208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136209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210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136211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212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213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214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215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216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217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218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219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220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221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222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223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5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6226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6227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6228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 smtClean="0"/>
            </a:lvl1pPr>
          </a:lstStyle>
          <a:p>
            <a:pPr>
              <a:defRPr/>
            </a:pPr>
            <a:fld id="{466EB6E9-1A91-46EF-9CE5-0D46E4411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9456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56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45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456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6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75EB0D39-72F1-48CB-8D81-D28B35488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9865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66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66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07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9866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866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866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866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866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866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866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867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867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867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867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867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867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9867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67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67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67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68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68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68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68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68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68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68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1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9868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868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869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869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869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9869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69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869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869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869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869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1789F26-5C90-4F4B-8CE2-F97F18F436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9869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1197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197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1197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124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21197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513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1197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197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197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198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198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1198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512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11984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1985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1986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1987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1988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1989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1199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199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199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199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927881F-40A1-43A3-BE39-5EEB4B619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  <p:sldLayoutId id="2147483966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ChangeArrowheads="1"/>
          </p:cNvSpPr>
          <p:nvPr/>
        </p:nvSpPr>
        <p:spPr bwMode="auto">
          <a:xfrm>
            <a:off x="1905000" y="1982788"/>
            <a:ext cx="7010400" cy="48752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sp>
        <p:nvSpPr>
          <p:cNvPr id="251907" name="Rectangle 3"/>
          <p:cNvSpPr>
            <a:spLocks noChangeArrowheads="1"/>
          </p:cNvSpPr>
          <p:nvPr/>
        </p:nvSpPr>
        <p:spPr bwMode="auto">
          <a:xfrm>
            <a:off x="152400" y="1295400"/>
            <a:ext cx="8763000" cy="1524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8213" y="2286000"/>
            <a:ext cx="647858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3810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grpSp>
        <p:nvGrpSpPr>
          <p:cNvPr id="6150" name="Group 6"/>
          <p:cNvGrpSpPr>
            <a:grpSpLocks/>
          </p:cNvGrpSpPr>
          <p:nvPr/>
        </p:nvGrpSpPr>
        <p:grpSpPr bwMode="auto">
          <a:xfrm>
            <a:off x="76200" y="228600"/>
            <a:ext cx="2133600" cy="6662738"/>
            <a:chOff x="48" y="144"/>
            <a:chExt cx="1344" cy="4197"/>
          </a:xfrm>
        </p:grpSpPr>
        <p:sp>
          <p:nvSpPr>
            <p:cNvPr id="251911" name="Rectangle 7"/>
            <p:cNvSpPr>
              <a:spLocks noChangeArrowheads="1"/>
            </p:cNvSpPr>
            <p:nvPr/>
          </p:nvSpPr>
          <p:spPr bwMode="auto">
            <a:xfrm>
              <a:off x="288" y="288"/>
              <a:ext cx="672" cy="76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1912" name="Rectangle 8"/>
            <p:cNvSpPr>
              <a:spLocks noChangeArrowheads="1"/>
            </p:cNvSpPr>
            <p:nvPr/>
          </p:nvSpPr>
          <p:spPr bwMode="auto">
            <a:xfrm>
              <a:off x="288" y="1248"/>
              <a:ext cx="672" cy="307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1913" name="Oval 9"/>
            <p:cNvSpPr>
              <a:spLocks noChangeArrowheads="1"/>
            </p:cNvSpPr>
            <p:nvPr/>
          </p:nvSpPr>
          <p:spPr bwMode="auto">
            <a:xfrm>
              <a:off x="192" y="12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1914" name="Oval 10"/>
            <p:cNvSpPr>
              <a:spLocks noChangeArrowheads="1"/>
            </p:cNvSpPr>
            <p:nvPr/>
          </p:nvSpPr>
          <p:spPr bwMode="auto">
            <a:xfrm>
              <a:off x="528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1915" name="Oval 11"/>
            <p:cNvSpPr>
              <a:spLocks noChangeArrowheads="1"/>
            </p:cNvSpPr>
            <p:nvPr/>
          </p:nvSpPr>
          <p:spPr bwMode="auto">
            <a:xfrm>
              <a:off x="33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1916" name="Oval 12"/>
            <p:cNvSpPr>
              <a:spLocks noChangeArrowheads="1"/>
            </p:cNvSpPr>
            <p:nvPr/>
          </p:nvSpPr>
          <p:spPr bwMode="auto">
            <a:xfrm>
              <a:off x="624" y="11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1917" name="Oval 13"/>
            <p:cNvSpPr>
              <a:spLocks noChangeArrowheads="1"/>
            </p:cNvSpPr>
            <p:nvPr/>
          </p:nvSpPr>
          <p:spPr bwMode="auto">
            <a:xfrm>
              <a:off x="288" y="12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1918" name="Oval 14"/>
            <p:cNvSpPr>
              <a:spLocks noChangeArrowheads="1"/>
            </p:cNvSpPr>
            <p:nvPr/>
          </p:nvSpPr>
          <p:spPr bwMode="auto">
            <a:xfrm>
              <a:off x="240" y="28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1919" name="Oval 15"/>
            <p:cNvSpPr>
              <a:spLocks noChangeArrowheads="1"/>
            </p:cNvSpPr>
            <p:nvPr/>
          </p:nvSpPr>
          <p:spPr bwMode="auto">
            <a:xfrm>
              <a:off x="768" y="15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1920" name="Oval 16"/>
            <p:cNvSpPr>
              <a:spLocks noChangeArrowheads="1"/>
            </p:cNvSpPr>
            <p:nvPr/>
          </p:nvSpPr>
          <p:spPr bwMode="auto">
            <a:xfrm>
              <a:off x="528" y="17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1921" name="Oval 17"/>
            <p:cNvSpPr>
              <a:spLocks noChangeArrowheads="1"/>
            </p:cNvSpPr>
            <p:nvPr/>
          </p:nvSpPr>
          <p:spPr bwMode="auto">
            <a:xfrm>
              <a:off x="576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1922" name="Oval 18"/>
            <p:cNvSpPr>
              <a:spLocks noChangeArrowheads="1"/>
            </p:cNvSpPr>
            <p:nvPr/>
          </p:nvSpPr>
          <p:spPr bwMode="auto">
            <a:xfrm>
              <a:off x="38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1923" name="Oval 19"/>
            <p:cNvSpPr>
              <a:spLocks noChangeArrowheads="1"/>
            </p:cNvSpPr>
            <p:nvPr/>
          </p:nvSpPr>
          <p:spPr bwMode="auto">
            <a:xfrm>
              <a:off x="192" y="177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1924" name="Oval 20"/>
            <p:cNvSpPr>
              <a:spLocks noChangeArrowheads="1"/>
            </p:cNvSpPr>
            <p:nvPr/>
          </p:nvSpPr>
          <p:spPr bwMode="auto">
            <a:xfrm>
              <a:off x="240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1925" name="Oval 21"/>
            <p:cNvSpPr>
              <a:spLocks noChangeArrowheads="1"/>
            </p:cNvSpPr>
            <p:nvPr/>
          </p:nvSpPr>
          <p:spPr bwMode="auto">
            <a:xfrm>
              <a:off x="576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1926" name="Oval 22"/>
            <p:cNvSpPr>
              <a:spLocks noChangeArrowheads="1"/>
            </p:cNvSpPr>
            <p:nvPr/>
          </p:nvSpPr>
          <p:spPr bwMode="auto">
            <a:xfrm>
              <a:off x="432" y="225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1927" name="Oval 23"/>
            <p:cNvSpPr>
              <a:spLocks noChangeArrowheads="1"/>
            </p:cNvSpPr>
            <p:nvPr/>
          </p:nvSpPr>
          <p:spPr bwMode="auto">
            <a:xfrm>
              <a:off x="336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1928" name="Oval 24"/>
            <p:cNvSpPr>
              <a:spLocks noChangeArrowheads="1"/>
            </p:cNvSpPr>
            <p:nvPr/>
          </p:nvSpPr>
          <p:spPr bwMode="auto">
            <a:xfrm>
              <a:off x="816" y="22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1929" name="Oval 25"/>
            <p:cNvSpPr>
              <a:spLocks noChangeArrowheads="1"/>
            </p:cNvSpPr>
            <p:nvPr/>
          </p:nvSpPr>
          <p:spPr bwMode="auto">
            <a:xfrm>
              <a:off x="672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1930" name="Oval 26"/>
            <p:cNvSpPr>
              <a:spLocks noChangeArrowheads="1"/>
            </p:cNvSpPr>
            <p:nvPr/>
          </p:nvSpPr>
          <p:spPr bwMode="auto">
            <a:xfrm>
              <a:off x="528" y="29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1931" name="Oval 27"/>
            <p:cNvSpPr>
              <a:spLocks noChangeArrowheads="1"/>
            </p:cNvSpPr>
            <p:nvPr/>
          </p:nvSpPr>
          <p:spPr bwMode="auto">
            <a:xfrm>
              <a:off x="720" y="23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1932" name="Oval 28"/>
            <p:cNvSpPr>
              <a:spLocks noChangeArrowheads="1"/>
            </p:cNvSpPr>
            <p:nvPr/>
          </p:nvSpPr>
          <p:spPr bwMode="auto">
            <a:xfrm>
              <a:off x="192" y="25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1933" name="Oval 29"/>
            <p:cNvSpPr>
              <a:spLocks noChangeArrowheads="1"/>
            </p:cNvSpPr>
            <p:nvPr/>
          </p:nvSpPr>
          <p:spPr bwMode="auto">
            <a:xfrm>
              <a:off x="768" y="18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1934" name="Oval 30"/>
            <p:cNvSpPr>
              <a:spLocks noChangeArrowheads="1"/>
            </p:cNvSpPr>
            <p:nvPr/>
          </p:nvSpPr>
          <p:spPr bwMode="auto">
            <a:xfrm>
              <a:off x="14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1935" name="Oval 31"/>
            <p:cNvSpPr>
              <a:spLocks noChangeArrowheads="1"/>
            </p:cNvSpPr>
            <p:nvPr/>
          </p:nvSpPr>
          <p:spPr bwMode="auto">
            <a:xfrm>
              <a:off x="624" y="30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1936" name="Oval 32"/>
            <p:cNvSpPr>
              <a:spLocks noChangeArrowheads="1"/>
            </p:cNvSpPr>
            <p:nvPr/>
          </p:nvSpPr>
          <p:spPr bwMode="auto">
            <a:xfrm>
              <a:off x="240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1937" name="Oval 33"/>
            <p:cNvSpPr>
              <a:spLocks noChangeArrowheads="1"/>
            </p:cNvSpPr>
            <p:nvPr/>
          </p:nvSpPr>
          <p:spPr bwMode="auto">
            <a:xfrm>
              <a:off x="384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1938" name="Oval 34"/>
            <p:cNvSpPr>
              <a:spLocks noChangeArrowheads="1"/>
            </p:cNvSpPr>
            <p:nvPr/>
          </p:nvSpPr>
          <p:spPr bwMode="auto">
            <a:xfrm>
              <a:off x="336" y="312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1939" name="Oval 35"/>
            <p:cNvSpPr>
              <a:spLocks noChangeArrowheads="1"/>
            </p:cNvSpPr>
            <p:nvPr/>
          </p:nvSpPr>
          <p:spPr bwMode="auto">
            <a:xfrm>
              <a:off x="768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1940" name="Oval 36"/>
            <p:cNvSpPr>
              <a:spLocks noChangeArrowheads="1"/>
            </p:cNvSpPr>
            <p:nvPr/>
          </p:nvSpPr>
          <p:spPr bwMode="auto">
            <a:xfrm>
              <a:off x="240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1941" name="Oval 37"/>
            <p:cNvSpPr>
              <a:spLocks noChangeArrowheads="1"/>
            </p:cNvSpPr>
            <p:nvPr/>
          </p:nvSpPr>
          <p:spPr bwMode="auto">
            <a:xfrm>
              <a:off x="288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1942" name="Oval 38"/>
            <p:cNvSpPr>
              <a:spLocks noChangeArrowheads="1"/>
            </p:cNvSpPr>
            <p:nvPr/>
          </p:nvSpPr>
          <p:spPr bwMode="auto">
            <a:xfrm>
              <a:off x="576" y="34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1943" name="Oval 39"/>
            <p:cNvSpPr>
              <a:spLocks noChangeArrowheads="1"/>
            </p:cNvSpPr>
            <p:nvPr/>
          </p:nvSpPr>
          <p:spPr bwMode="auto">
            <a:xfrm>
              <a:off x="528" y="364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1944" name="Oval 40"/>
            <p:cNvSpPr>
              <a:spLocks noChangeArrowheads="1"/>
            </p:cNvSpPr>
            <p:nvPr/>
          </p:nvSpPr>
          <p:spPr bwMode="auto">
            <a:xfrm>
              <a:off x="672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1945" name="Oval 41"/>
            <p:cNvSpPr>
              <a:spLocks noChangeArrowheads="1"/>
            </p:cNvSpPr>
            <p:nvPr/>
          </p:nvSpPr>
          <p:spPr bwMode="auto">
            <a:xfrm>
              <a:off x="384" y="39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1946" name="Oval 42"/>
            <p:cNvSpPr>
              <a:spLocks noChangeArrowheads="1"/>
            </p:cNvSpPr>
            <p:nvPr/>
          </p:nvSpPr>
          <p:spPr bwMode="auto">
            <a:xfrm>
              <a:off x="576" y="3889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1947" name="Oval 43"/>
            <p:cNvSpPr>
              <a:spLocks noChangeArrowheads="1"/>
            </p:cNvSpPr>
            <p:nvPr/>
          </p:nvSpPr>
          <p:spPr bwMode="auto">
            <a:xfrm>
              <a:off x="816" y="4031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1948" name="Oval 44"/>
            <p:cNvSpPr>
              <a:spLocks noChangeArrowheads="1"/>
            </p:cNvSpPr>
            <p:nvPr/>
          </p:nvSpPr>
          <p:spPr bwMode="auto">
            <a:xfrm>
              <a:off x="480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1949" name="Oval 45"/>
            <p:cNvSpPr>
              <a:spLocks noChangeArrowheads="1"/>
            </p:cNvSpPr>
            <p:nvPr/>
          </p:nvSpPr>
          <p:spPr bwMode="auto">
            <a:xfrm>
              <a:off x="144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1950" name="Oval 46"/>
            <p:cNvSpPr>
              <a:spLocks noChangeArrowheads="1"/>
            </p:cNvSpPr>
            <p:nvPr/>
          </p:nvSpPr>
          <p:spPr bwMode="auto">
            <a:xfrm>
              <a:off x="528" y="259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1951" name="Oval 47"/>
            <p:cNvSpPr>
              <a:spLocks noChangeArrowheads="1"/>
            </p:cNvSpPr>
            <p:nvPr/>
          </p:nvSpPr>
          <p:spPr bwMode="auto">
            <a:xfrm>
              <a:off x="720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1952" name="Oval 48"/>
            <p:cNvSpPr>
              <a:spLocks noChangeArrowheads="1"/>
            </p:cNvSpPr>
            <p:nvPr/>
          </p:nvSpPr>
          <p:spPr bwMode="auto">
            <a:xfrm>
              <a:off x="9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1953" name="Oval 49"/>
            <p:cNvSpPr>
              <a:spLocks noChangeArrowheads="1"/>
            </p:cNvSpPr>
            <p:nvPr/>
          </p:nvSpPr>
          <p:spPr bwMode="auto">
            <a:xfrm>
              <a:off x="864" y="28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1954" name="Oval 50"/>
            <p:cNvSpPr>
              <a:spLocks noChangeArrowheads="1"/>
            </p:cNvSpPr>
            <p:nvPr/>
          </p:nvSpPr>
          <p:spPr bwMode="auto">
            <a:xfrm>
              <a:off x="864" y="16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1955" name="Oval 51"/>
            <p:cNvSpPr>
              <a:spLocks noChangeArrowheads="1"/>
            </p:cNvSpPr>
            <p:nvPr/>
          </p:nvSpPr>
          <p:spPr bwMode="auto">
            <a:xfrm>
              <a:off x="864" y="31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1956" name="Oval 52"/>
            <p:cNvSpPr>
              <a:spLocks noChangeArrowheads="1"/>
            </p:cNvSpPr>
            <p:nvPr/>
          </p:nvSpPr>
          <p:spPr bwMode="auto">
            <a:xfrm>
              <a:off x="864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201" name="Group 53"/>
            <p:cNvGrpSpPr>
              <a:grpSpLocks/>
            </p:cNvGrpSpPr>
            <p:nvPr/>
          </p:nvGrpSpPr>
          <p:grpSpPr bwMode="auto">
            <a:xfrm>
              <a:off x="95" y="145"/>
              <a:ext cx="1008" cy="1007"/>
              <a:chOff x="95" y="145"/>
              <a:chExt cx="1008" cy="1007"/>
            </a:xfrm>
          </p:grpSpPr>
          <p:sp>
            <p:nvSpPr>
              <p:cNvPr id="251958" name="Oval 54"/>
              <p:cNvSpPr>
                <a:spLocks noChangeArrowheads="1"/>
              </p:cNvSpPr>
              <p:nvPr/>
            </p:nvSpPr>
            <p:spPr bwMode="auto">
              <a:xfrm>
                <a:off x="431" y="289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1959" name="Oval 55"/>
              <p:cNvSpPr>
                <a:spLocks noChangeArrowheads="1"/>
              </p:cNvSpPr>
              <p:nvPr/>
            </p:nvSpPr>
            <p:spPr bwMode="auto">
              <a:xfrm>
                <a:off x="527" y="62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1960" name="Oval 56"/>
              <p:cNvSpPr>
                <a:spLocks noChangeArrowheads="1"/>
              </p:cNvSpPr>
              <p:nvPr/>
            </p:nvSpPr>
            <p:spPr bwMode="auto">
              <a:xfrm>
                <a:off x="815" y="674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1961" name="Oval 57"/>
              <p:cNvSpPr>
                <a:spLocks noChangeArrowheads="1"/>
              </p:cNvSpPr>
              <p:nvPr/>
            </p:nvSpPr>
            <p:spPr bwMode="auto">
              <a:xfrm>
                <a:off x="863" y="29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1962" name="Oval 58"/>
              <p:cNvSpPr>
                <a:spLocks noChangeArrowheads="1"/>
              </p:cNvSpPr>
              <p:nvPr/>
            </p:nvSpPr>
            <p:spPr bwMode="auto">
              <a:xfrm>
                <a:off x="338" y="81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1963" name="Oval 59"/>
              <p:cNvSpPr>
                <a:spLocks noChangeArrowheads="1"/>
              </p:cNvSpPr>
              <p:nvPr/>
            </p:nvSpPr>
            <p:spPr bwMode="auto">
              <a:xfrm>
                <a:off x="770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1964" name="Oval 60"/>
              <p:cNvSpPr>
                <a:spLocks noChangeArrowheads="1"/>
              </p:cNvSpPr>
              <p:nvPr/>
            </p:nvSpPr>
            <p:spPr bwMode="auto">
              <a:xfrm>
                <a:off x="335" y="57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1965" name="Oval 61"/>
              <p:cNvSpPr>
                <a:spLocks noChangeArrowheads="1"/>
              </p:cNvSpPr>
              <p:nvPr/>
            </p:nvSpPr>
            <p:spPr bwMode="auto">
              <a:xfrm>
                <a:off x="671" y="768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1966" name="Oval 62"/>
              <p:cNvSpPr>
                <a:spLocks noChangeArrowheads="1"/>
              </p:cNvSpPr>
              <p:nvPr/>
            </p:nvSpPr>
            <p:spPr bwMode="auto">
              <a:xfrm>
                <a:off x="431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1967" name="Oval 63"/>
              <p:cNvSpPr>
                <a:spLocks noChangeArrowheads="1"/>
              </p:cNvSpPr>
              <p:nvPr/>
            </p:nvSpPr>
            <p:spPr bwMode="auto">
              <a:xfrm>
                <a:off x="623" y="33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1968" name="Oval 64"/>
              <p:cNvSpPr>
                <a:spLocks noChangeArrowheads="1"/>
              </p:cNvSpPr>
              <p:nvPr/>
            </p:nvSpPr>
            <p:spPr bwMode="auto">
              <a:xfrm>
                <a:off x="719" y="43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1969" name="Oval 65"/>
              <p:cNvSpPr>
                <a:spLocks noChangeArrowheads="1"/>
              </p:cNvSpPr>
              <p:nvPr/>
            </p:nvSpPr>
            <p:spPr bwMode="auto">
              <a:xfrm>
                <a:off x="383" y="48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1970" name="Oval 66"/>
              <p:cNvSpPr>
                <a:spLocks noChangeArrowheads="1"/>
              </p:cNvSpPr>
              <p:nvPr/>
            </p:nvSpPr>
            <p:spPr bwMode="auto">
              <a:xfrm>
                <a:off x="191" y="67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1971" name="Oval 67"/>
              <p:cNvSpPr>
                <a:spLocks noChangeArrowheads="1"/>
              </p:cNvSpPr>
              <p:nvPr/>
            </p:nvSpPr>
            <p:spPr bwMode="auto">
              <a:xfrm>
                <a:off x="143" y="38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1972" name="Oval 68"/>
              <p:cNvSpPr>
                <a:spLocks noChangeArrowheads="1"/>
              </p:cNvSpPr>
              <p:nvPr/>
            </p:nvSpPr>
            <p:spPr bwMode="auto">
              <a:xfrm>
                <a:off x="95" y="81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1973" name="Oval 69"/>
              <p:cNvSpPr>
                <a:spLocks noChangeArrowheads="1"/>
              </p:cNvSpPr>
              <p:nvPr/>
            </p:nvSpPr>
            <p:spPr bwMode="auto">
              <a:xfrm>
                <a:off x="719" y="14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1974" name="Oval 70"/>
              <p:cNvSpPr>
                <a:spLocks noChangeArrowheads="1"/>
              </p:cNvSpPr>
              <p:nvPr/>
            </p:nvSpPr>
            <p:spPr bwMode="auto">
              <a:xfrm>
                <a:off x="239" y="19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51975" name="Rectangle 71"/>
            <p:cNvSpPr>
              <a:spLocks noChangeArrowheads="1"/>
            </p:cNvSpPr>
            <p:nvPr/>
          </p:nvSpPr>
          <p:spPr bwMode="auto">
            <a:xfrm>
              <a:off x="192" y="144"/>
              <a:ext cx="816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1976" name="Rectangle 72"/>
            <p:cNvSpPr>
              <a:spLocks noChangeArrowheads="1"/>
            </p:cNvSpPr>
            <p:nvPr/>
          </p:nvSpPr>
          <p:spPr bwMode="auto">
            <a:xfrm>
              <a:off x="48" y="240"/>
              <a:ext cx="240" cy="40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1977" name="Rectangle 73"/>
            <p:cNvSpPr>
              <a:spLocks noChangeArrowheads="1"/>
            </p:cNvSpPr>
            <p:nvPr/>
          </p:nvSpPr>
          <p:spPr bwMode="auto">
            <a:xfrm>
              <a:off x="96" y="816"/>
              <a:ext cx="192" cy="96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1978" name="Rectangle 74"/>
            <p:cNvSpPr>
              <a:spLocks noChangeArrowheads="1"/>
            </p:cNvSpPr>
            <p:nvPr/>
          </p:nvSpPr>
          <p:spPr bwMode="auto">
            <a:xfrm>
              <a:off x="192" y="1056"/>
              <a:ext cx="816" cy="1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1979" name="Rectangle 75"/>
            <p:cNvSpPr>
              <a:spLocks noChangeArrowheads="1"/>
            </p:cNvSpPr>
            <p:nvPr/>
          </p:nvSpPr>
          <p:spPr bwMode="auto">
            <a:xfrm>
              <a:off x="960" y="192"/>
              <a:ext cx="240" cy="41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1980" name="Rectangle 76"/>
            <p:cNvSpPr>
              <a:spLocks noChangeArrowheads="1"/>
            </p:cNvSpPr>
            <p:nvPr/>
          </p:nvSpPr>
          <p:spPr bwMode="auto">
            <a:xfrm>
              <a:off x="960" y="816"/>
              <a:ext cx="432" cy="96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1981" name="Oval 77"/>
            <p:cNvSpPr>
              <a:spLocks noChangeArrowheads="1"/>
            </p:cNvSpPr>
            <p:nvPr/>
          </p:nvSpPr>
          <p:spPr bwMode="auto">
            <a:xfrm>
              <a:off x="528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51982" name="Rectangle 7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59050" y="6470650"/>
            <a:ext cx="13462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1983" name="Rectangle 7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84625" y="6477000"/>
            <a:ext cx="354012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1984" name="Rectangle 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477000"/>
            <a:ext cx="125095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 smtClean="0"/>
            </a:lvl1pPr>
          </a:lstStyle>
          <a:p>
            <a:pPr>
              <a:defRPr/>
            </a:pPr>
            <a:fld id="{0DBAC9A0-CB87-400E-B6A1-921357F22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51985" name="Rectangle 81"/>
          <p:cNvSpPr>
            <a:spLocks noChangeArrowheads="1"/>
          </p:cNvSpPr>
          <p:nvPr/>
        </p:nvSpPr>
        <p:spPr bwMode="auto">
          <a:xfrm>
            <a:off x="2286000" y="6029325"/>
            <a:ext cx="222250" cy="827088"/>
          </a:xfrm>
          <a:prstGeom prst="rect">
            <a:avLst/>
          </a:prstGeom>
          <a:solidFill>
            <a:srgbClr val="B2B2B2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5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SzPct val="65000"/>
        <a:buFont typeface="Wingdings" pitchFamily="2" charset="2"/>
        <a:buChar char="t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2819400"/>
            <a:ext cx="7086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6003" name="Rectangle 3"/>
          <p:cNvSpPr>
            <a:spLocks noChangeArrowheads="1"/>
          </p:cNvSpPr>
          <p:nvPr/>
        </p:nvSpPr>
        <p:spPr bwMode="auto">
          <a:xfrm>
            <a:off x="0" y="2286000"/>
            <a:ext cx="533400" cy="5334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Arial" charset="0"/>
            </a:endParaRPr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533400" y="2819400"/>
            <a:ext cx="533400" cy="5334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Arial" charset="0"/>
            </a:endParaRPr>
          </a:p>
        </p:txBody>
      </p:sp>
      <p:sp>
        <p:nvSpPr>
          <p:cNvPr id="256005" name="Rectangle 5"/>
          <p:cNvSpPr>
            <a:spLocks noChangeArrowheads="1"/>
          </p:cNvSpPr>
          <p:nvPr/>
        </p:nvSpPr>
        <p:spPr bwMode="auto">
          <a:xfrm>
            <a:off x="1981200" y="5334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Arial" charset="0"/>
            </a:endParaRPr>
          </a:p>
        </p:txBody>
      </p:sp>
      <p:sp>
        <p:nvSpPr>
          <p:cNvPr id="256006" name="Rectangle 6"/>
          <p:cNvSpPr>
            <a:spLocks noChangeArrowheads="1"/>
          </p:cNvSpPr>
          <p:nvPr/>
        </p:nvSpPr>
        <p:spPr bwMode="auto">
          <a:xfrm>
            <a:off x="762000" y="10668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Arial" charset="0"/>
            </a:endParaRPr>
          </a:p>
        </p:txBody>
      </p:sp>
      <p:sp>
        <p:nvSpPr>
          <p:cNvPr id="256007" name="Rectangle 7"/>
          <p:cNvSpPr>
            <a:spLocks noChangeArrowheads="1"/>
          </p:cNvSpPr>
          <p:nvPr/>
        </p:nvSpPr>
        <p:spPr bwMode="auto">
          <a:xfrm>
            <a:off x="1143000" y="6858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Arial" charset="0"/>
            </a:endParaRPr>
          </a:p>
        </p:txBody>
      </p:sp>
      <p:sp>
        <p:nvSpPr>
          <p:cNvPr id="256008" name="Rectangle 8"/>
          <p:cNvSpPr>
            <a:spLocks noChangeArrowheads="1"/>
          </p:cNvSpPr>
          <p:nvPr/>
        </p:nvSpPr>
        <p:spPr bwMode="auto">
          <a:xfrm>
            <a:off x="2362200" y="1524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Arial" charset="0"/>
            </a:endParaRPr>
          </a:p>
        </p:txBody>
      </p:sp>
      <p:sp>
        <p:nvSpPr>
          <p:cNvPr id="256009" name="Rectangle 9"/>
          <p:cNvSpPr>
            <a:spLocks noChangeArrowheads="1"/>
          </p:cNvSpPr>
          <p:nvPr/>
        </p:nvSpPr>
        <p:spPr bwMode="auto">
          <a:xfrm>
            <a:off x="0" y="755650"/>
            <a:ext cx="5867400" cy="762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Arial" charset="0"/>
            </a:endParaRPr>
          </a:p>
        </p:txBody>
      </p:sp>
      <p:sp>
        <p:nvSpPr>
          <p:cNvPr id="256010" name="Rectangle 10"/>
          <p:cNvSpPr>
            <a:spLocks noChangeArrowheads="1"/>
          </p:cNvSpPr>
          <p:nvPr/>
        </p:nvSpPr>
        <p:spPr bwMode="auto">
          <a:xfrm>
            <a:off x="5715000" y="609600"/>
            <a:ext cx="304800" cy="30480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Arial" charset="0"/>
            </a:endParaRPr>
          </a:p>
        </p:txBody>
      </p:sp>
      <p:sp>
        <p:nvSpPr>
          <p:cNvPr id="256011" name="Rectangle 11"/>
          <p:cNvSpPr>
            <a:spLocks noChangeArrowheads="1"/>
          </p:cNvSpPr>
          <p:nvPr/>
        </p:nvSpPr>
        <p:spPr bwMode="auto">
          <a:xfrm>
            <a:off x="5562600" y="457200"/>
            <a:ext cx="304800" cy="3048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Arial" charset="0"/>
            </a:endParaRPr>
          </a:p>
        </p:txBody>
      </p:sp>
      <p:sp>
        <p:nvSpPr>
          <p:cNvPr id="256012" name="Rectangle 12"/>
          <p:cNvSpPr>
            <a:spLocks noChangeArrowheads="1"/>
          </p:cNvSpPr>
          <p:nvPr/>
        </p:nvSpPr>
        <p:spPr bwMode="auto">
          <a:xfrm>
            <a:off x="8458200" y="3962400"/>
            <a:ext cx="381000" cy="38100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Arial" charset="0"/>
            </a:endParaRPr>
          </a:p>
        </p:txBody>
      </p:sp>
      <p:sp>
        <p:nvSpPr>
          <p:cNvPr id="256013" name="Rectangle 13"/>
          <p:cNvSpPr>
            <a:spLocks noChangeArrowheads="1"/>
          </p:cNvSpPr>
          <p:nvPr/>
        </p:nvSpPr>
        <p:spPr bwMode="auto">
          <a:xfrm>
            <a:off x="8686800" y="3657600"/>
            <a:ext cx="381000" cy="381000"/>
          </a:xfrm>
          <a:prstGeom prst="rect">
            <a:avLst/>
          </a:prstGeom>
          <a:solidFill>
            <a:schemeClr val="bg2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Arial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2286000"/>
            <a:ext cx="1066800" cy="1066800"/>
            <a:chOff x="0" y="2496"/>
            <a:chExt cx="672" cy="672"/>
          </a:xfrm>
        </p:grpSpPr>
        <p:sp>
          <p:nvSpPr>
            <p:cNvPr id="256015" name="Rectangle 15"/>
            <p:cNvSpPr>
              <a:spLocks noChangeArrowheads="1"/>
            </p:cNvSpPr>
            <p:nvPr/>
          </p:nvSpPr>
          <p:spPr bwMode="auto">
            <a:xfrm>
              <a:off x="0" y="2496"/>
              <a:ext cx="336" cy="336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6016" name="Rectangle 16"/>
            <p:cNvSpPr>
              <a:spLocks noChangeArrowheads="1"/>
            </p:cNvSpPr>
            <p:nvPr/>
          </p:nvSpPr>
          <p:spPr bwMode="auto">
            <a:xfrm>
              <a:off x="336" y="2832"/>
              <a:ext cx="336" cy="336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83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219200"/>
            <a:ext cx="7086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18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507163"/>
            <a:ext cx="1828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kumimoji="0" sz="1200" smtClean="0">
                <a:solidFill>
                  <a:schemeClr val="folHlin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19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95400" y="6507163"/>
            <a:ext cx="289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kumimoji="0" sz="1200" smtClean="0">
                <a:solidFill>
                  <a:schemeClr val="folHlin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20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91200" y="6172200"/>
            <a:ext cx="762000" cy="6096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28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2E70285D-C38A-4A23-B18F-BE9C17568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762000" y="152400"/>
            <a:ext cx="1981200" cy="1295400"/>
            <a:chOff x="3888" y="96"/>
            <a:chExt cx="1248" cy="816"/>
          </a:xfrm>
        </p:grpSpPr>
        <p:sp>
          <p:nvSpPr>
            <p:cNvPr id="256022" name="Rectangle 22"/>
            <p:cNvSpPr>
              <a:spLocks noChangeArrowheads="1"/>
            </p:cNvSpPr>
            <p:nvPr/>
          </p:nvSpPr>
          <p:spPr bwMode="auto">
            <a:xfrm>
              <a:off x="4656" y="336"/>
              <a:ext cx="240" cy="240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6023" name="Rectangle 23"/>
            <p:cNvSpPr>
              <a:spLocks noChangeArrowheads="1"/>
            </p:cNvSpPr>
            <p:nvPr/>
          </p:nvSpPr>
          <p:spPr bwMode="auto">
            <a:xfrm>
              <a:off x="3888" y="672"/>
              <a:ext cx="240" cy="240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6024" name="Rectangle 24"/>
            <p:cNvSpPr>
              <a:spLocks noChangeArrowheads="1"/>
            </p:cNvSpPr>
            <p:nvPr/>
          </p:nvSpPr>
          <p:spPr bwMode="auto">
            <a:xfrm>
              <a:off x="4128" y="432"/>
              <a:ext cx="240" cy="240"/>
            </a:xfrm>
            <a:prstGeom prst="rect">
              <a:avLst/>
            </a:prstGeom>
            <a:solidFill>
              <a:schemeClr val="tx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6025" name="Rectangle 25"/>
            <p:cNvSpPr>
              <a:spLocks noChangeArrowheads="1"/>
            </p:cNvSpPr>
            <p:nvPr/>
          </p:nvSpPr>
          <p:spPr bwMode="auto">
            <a:xfrm>
              <a:off x="4896" y="96"/>
              <a:ext cx="240" cy="240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273411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201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273413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3414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3415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3416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3417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3418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3419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3420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3421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3422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3423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3424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3425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3426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3427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3428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3429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3430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3431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3432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3433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3434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3435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3436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3437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8227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273439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73440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73441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73442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73443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73444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73445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73446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73447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73448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73449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73450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73451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73452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73453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8228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273455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73456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8229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273458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73459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73460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73461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73462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73463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73464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73465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73466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273467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3468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3469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3470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3471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3472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3473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3474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7347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3476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3477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3478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BA5480A-E235-4322-B62B-FFFB5888F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3479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3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3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 smtClean="0">
                <a:latin typeface="+mn-lt"/>
              </a:defRPr>
            </a:lvl1pPr>
          </a:lstStyle>
          <a:p>
            <a:pPr>
              <a:defRPr/>
            </a:pPr>
            <a:fld id="{E1A55167-54D9-4E01-AA59-DCDF61AA9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../Local%20Settings/Application%20Data/Opera/Opera/profile/cache4/temporary_download/&#1063;&#1077;&#1088;&#1085;&#1086;&#1073;&#1099;&#1083;&#1100;&#1089;&#1082;&#1072;&#1103;%20&#1082;&#1072;&#1090;&#1072;&#1089;&#1090;&#1088;&#1086;&#1092;&#1072;.wmv" TargetMode="External"/><Relationship Id="rId1" Type="http://schemas.openxmlformats.org/officeDocument/2006/relationships/slideLayout" Target="../slideLayouts/slideLayout10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ntesla.at.ua/publ/3-1-0-19" TargetMode="External"/><Relationship Id="rId2" Type="http://schemas.openxmlformats.org/officeDocument/2006/relationships/hyperlink" Target="http://class-fizika.narod.ru/vid.htm" TargetMode="External"/><Relationship Id="rId1" Type="http://schemas.openxmlformats.org/officeDocument/2006/relationships/slideLayout" Target="../slideLayouts/slideLayout78.xml"/><Relationship Id="rId4" Type="http://schemas.openxmlformats.org/officeDocument/2006/relationships/hyperlink" Target="http://ru.wikipedia.org/wiki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em.ru/?reg=0&amp;cod=7" TargetMode="External"/><Relationship Id="rId3" Type="http://schemas.openxmlformats.org/officeDocument/2006/relationships/hyperlink" Target="http://www.pem.ru/?reg=0&amp;cod=2" TargetMode="External"/><Relationship Id="rId7" Type="http://schemas.openxmlformats.org/officeDocument/2006/relationships/hyperlink" Target="http://www.pem.ru/?reg=0&amp;cod=6" TargetMode="External"/><Relationship Id="rId2" Type="http://schemas.openxmlformats.org/officeDocument/2006/relationships/hyperlink" Target="http://www.pem.ru/?reg=0&amp;cod=1" TargetMode="External"/><Relationship Id="rId1" Type="http://schemas.openxmlformats.org/officeDocument/2006/relationships/slideLayout" Target="../slideLayouts/slideLayout113.xml"/><Relationship Id="rId6" Type="http://schemas.openxmlformats.org/officeDocument/2006/relationships/hyperlink" Target="http://www.pem.ru/?reg=0&amp;cod=5" TargetMode="External"/><Relationship Id="rId11" Type="http://schemas.openxmlformats.org/officeDocument/2006/relationships/hyperlink" Target="http://www.pem.ru/?reg=0&amp;cod=11" TargetMode="External"/><Relationship Id="rId5" Type="http://schemas.openxmlformats.org/officeDocument/2006/relationships/hyperlink" Target="http://www.pem.ru/?reg=0&amp;cod=4" TargetMode="External"/><Relationship Id="rId10" Type="http://schemas.openxmlformats.org/officeDocument/2006/relationships/hyperlink" Target="http://www.pem.ru/?reg=0&amp;cod=10" TargetMode="External"/><Relationship Id="rId4" Type="http://schemas.openxmlformats.org/officeDocument/2006/relationships/hyperlink" Target="http://www.pem.ru/?reg=0&amp;cod=3" TargetMode="External"/><Relationship Id="rId9" Type="http://schemas.openxmlformats.org/officeDocument/2006/relationships/hyperlink" Target="http://www.pem.ru/?reg=0&amp;cod=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692696"/>
            <a:ext cx="75608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FF"/>
                </a:solidFill>
                <a:latin typeface="Arial Black" pitchFamily="34" charset="0"/>
              </a:rPr>
              <a:t>Урок по теме:</a:t>
            </a:r>
          </a:p>
          <a:p>
            <a:pPr algn="ctr"/>
            <a:r>
              <a:rPr lang="ru-RU" sz="4400" b="1" dirty="0" smtClean="0">
                <a:solidFill>
                  <a:srgbClr val="0000FF"/>
                </a:solidFill>
                <a:latin typeface="Arial Black" pitchFamily="34" charset="0"/>
              </a:rPr>
              <a:t> «</a:t>
            </a:r>
            <a:r>
              <a:rPr lang="ru-RU" sz="4400" b="1" dirty="0" smtClean="0">
                <a:solidFill>
                  <a:srgbClr val="0000FF"/>
                </a:solidFill>
              </a:rPr>
              <a:t>Атомная энергетика и ее экологические проблемы</a:t>
            </a:r>
            <a:r>
              <a:rPr lang="ru-RU" sz="4400" b="1" dirty="0" smtClean="0">
                <a:solidFill>
                  <a:srgbClr val="0000FF"/>
                </a:solidFill>
                <a:latin typeface="Arial Black" pitchFamily="34" charset="0"/>
              </a:rPr>
              <a:t>»</a:t>
            </a:r>
          </a:p>
          <a:p>
            <a:pPr algn="ctr"/>
            <a:endParaRPr lang="ru-RU" sz="4400" b="1" dirty="0" smtClean="0">
              <a:solidFill>
                <a:srgbClr val="0000FF"/>
              </a:solidFill>
              <a:latin typeface="Arial Black" pitchFamily="34" charset="0"/>
            </a:endParaRPr>
          </a:p>
          <a:p>
            <a:pPr algn="ctr"/>
            <a:endParaRPr lang="ru-RU" sz="4000" dirty="0" smtClean="0">
              <a:solidFill>
                <a:srgbClr val="0000FF"/>
              </a:solidFill>
              <a:latin typeface="Arial Black" pitchFamily="34" charset="0"/>
            </a:endParaRPr>
          </a:p>
          <a:p>
            <a:pPr algn="ctr"/>
            <a:r>
              <a:rPr lang="ru-RU" sz="2800" dirty="0" smtClean="0">
                <a:solidFill>
                  <a:srgbClr val="800080"/>
                </a:solidFill>
                <a:latin typeface="Arial Black" pitchFamily="34" charset="0"/>
              </a:rPr>
              <a:t>Учитель физики – информатики</a:t>
            </a:r>
          </a:p>
          <a:p>
            <a:pPr algn="ctr"/>
            <a:r>
              <a:rPr lang="ru-RU" sz="2800" dirty="0" smtClean="0">
                <a:solidFill>
                  <a:srgbClr val="800080"/>
                </a:solidFill>
                <a:latin typeface="Arial Black" pitchFamily="34" charset="0"/>
              </a:rPr>
              <a:t>ГБОУ  АО НПО ПУ-26</a:t>
            </a:r>
          </a:p>
          <a:p>
            <a:pPr algn="ctr"/>
            <a:r>
              <a:rPr lang="ru-RU" sz="2800" dirty="0" smtClean="0">
                <a:solidFill>
                  <a:srgbClr val="800080"/>
                </a:solidFill>
                <a:latin typeface="Arial Black" pitchFamily="34" charset="0"/>
              </a:rPr>
              <a:t>Гофман Татьяна Петровна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45" name="Rectangle 289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/>
              <a:t>Наиболее мощные АЭС в мире</a:t>
            </a:r>
          </a:p>
        </p:txBody>
      </p:sp>
      <p:graphicFrame>
        <p:nvGraphicFramePr>
          <p:cNvPr id="70977" name="Group 321"/>
          <p:cNvGraphicFramePr>
            <a:graphicFrameLocks noGrp="1"/>
          </p:cNvGraphicFramePr>
          <p:nvPr>
            <p:ph idx="1"/>
          </p:nvPr>
        </p:nvGraphicFramePr>
        <p:xfrm>
          <a:off x="0" y="1052513"/>
          <a:ext cx="9144000" cy="5926455"/>
        </p:xfrm>
        <a:graphic>
          <a:graphicData uri="http://schemas.openxmlformats.org/drawingml/2006/table">
            <a:tbl>
              <a:tblPr/>
              <a:tblGrid>
                <a:gridCol w="3779838"/>
                <a:gridCol w="1512887"/>
                <a:gridCol w="2087563"/>
                <a:gridCol w="1763712"/>
              </a:tblGrid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Название АЭС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Страна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Мощность, МВт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Количество блоков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«Фукусима» (Fukushima)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Япония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8815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10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«Брус» (Bruce)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Канада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6818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8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«Гравелин» (Gravelines)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Франция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5460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6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«Палюэль» (Paluel)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Франция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5320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4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«Катном» (Cattenom)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Франция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5200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4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«Запорожская»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Украина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4765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5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«Бюже» (Bugey)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Франция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4140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5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«Пикеринг» (Pickering)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Канада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4116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8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«Пало Верде» (Palo Verde)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США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3810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3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«Курская»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Россия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3700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4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«Ленинградская»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Россия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3700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4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8667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«Трикастен» (Tricastin)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Франция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3660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4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8353425" cy="60483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Всего с момента начала эксплуатации АЭС в 14 странах мира произошло более 150 инцидентов и аварий различной степени сложности. Некоторые из них:</a:t>
            </a:r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/>
            <a:r>
              <a:rPr lang="ru-RU" smtClean="0"/>
              <a:t>В 1957г – в Уиндскейле (Англия)</a:t>
            </a:r>
          </a:p>
          <a:p>
            <a:pPr eaLnBrk="1" hangingPunct="1"/>
            <a:r>
              <a:rPr lang="ru-RU" smtClean="0"/>
              <a:t>В1959г – в Санта-Сюзанне (США)</a:t>
            </a:r>
          </a:p>
          <a:p>
            <a:pPr eaLnBrk="1" hangingPunct="1"/>
            <a:r>
              <a:rPr lang="ru-RU" smtClean="0"/>
              <a:t>В1961г – В Айдахо-Фолсе (США)</a:t>
            </a:r>
          </a:p>
          <a:p>
            <a:pPr eaLnBrk="1" hangingPunct="1"/>
            <a:r>
              <a:rPr lang="ru-RU" smtClean="0"/>
              <a:t>В1979г – в Три-Майл-Айленд (США)</a:t>
            </a:r>
          </a:p>
          <a:p>
            <a:pPr eaLnBrk="1" hangingPunct="1"/>
            <a:r>
              <a:rPr lang="ru-RU" smtClean="0"/>
              <a:t>1986 год –</a:t>
            </a:r>
            <a:r>
              <a:rPr lang="ru-RU" smtClean="0">
                <a:hlinkClick r:id="rId2" action="ppaction://hlinkfile"/>
              </a:rPr>
              <a:t>Чернобыльская катастрофа.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8" name="Picture 4" descr="Чернобыльская катастроф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813"/>
            <a:ext cx="835342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6" name="Picture 4" descr="Чернобыльская катастроф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9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2" name="Picture 4" descr="Чернобыльская катастроф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835342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99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8" name="Picture 4" descr="Чернобыльская катастроф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813"/>
            <a:ext cx="835342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56B13"/>
            </a:gs>
            <a:gs pos="50000">
              <a:srgbClr val="9CB86E"/>
            </a:gs>
            <a:gs pos="100000">
              <a:srgbClr val="DDEBC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5" name="Picture 5" descr="Чернобыльская катастроф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8" name="Picture 6" descr="Чернобыльская катастроф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4032250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039" name="Picture 7" descr="Чернобыльская катастроф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33375"/>
            <a:ext cx="4102100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0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0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0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0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88" y="0"/>
            <a:ext cx="7491412" cy="13716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000066"/>
                </a:solidFill>
              </a:rPr>
              <a:t>Виды радиационных излучений:</a:t>
            </a:r>
          </a:p>
        </p:txBody>
      </p:sp>
      <p:graphicFrame>
        <p:nvGraphicFramePr>
          <p:cNvPr id="229444" name="Group 68"/>
          <p:cNvGraphicFramePr>
            <a:graphicFrameLocks noGrp="1"/>
          </p:cNvGraphicFramePr>
          <p:nvPr>
            <p:ph idx="1"/>
          </p:nvPr>
        </p:nvGraphicFramePr>
        <p:xfrm>
          <a:off x="900113" y="1268413"/>
          <a:ext cx="8135937" cy="5589589"/>
        </p:xfrm>
        <a:graphic>
          <a:graphicData uri="http://schemas.openxmlformats.org/drawingml/2006/table">
            <a:tbl>
              <a:tblPr/>
              <a:tblGrid>
                <a:gridCol w="1655762"/>
                <a:gridCol w="1944688"/>
                <a:gridCol w="2089150"/>
                <a:gridCol w="2446337"/>
              </a:tblGrid>
              <a:tr h="998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Виды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излучений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Природа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излучения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Проникающая способность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Ионизирующая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способность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Гамма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Электромагнитная, рентгеновская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Большая, очень высокая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Малозначительная, ниже, чем у альфа частиц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9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Альфа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Поток ядер атома гелия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Слабая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Высокая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Бета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Поток электронов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Высокая, выше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чем у альфа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Значительно ниже, чем у альфа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0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Нейтронное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Поток нейтронных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частиц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Очень высокая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Высокая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93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0"/>
                                        <p:tgtEl>
                                          <p:spTgt spid="22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2" name="WordArt 4"/>
          <p:cNvSpPr>
            <a:spLocks noChangeArrowheads="1" noChangeShapeType="1" noTextEdit="1"/>
          </p:cNvSpPr>
          <p:nvPr/>
        </p:nvSpPr>
        <p:spPr bwMode="auto">
          <a:xfrm>
            <a:off x="1187450" y="549275"/>
            <a:ext cx="6553200" cy="561657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Последствия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Чернобыльской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катастрофы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3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71500" y="285750"/>
            <a:ext cx="7772400" cy="1714500"/>
          </a:xfrm>
        </p:spPr>
        <p:txBody>
          <a:bodyPr/>
          <a:lstStyle/>
          <a:p>
            <a:pPr algn="ctr" eaLnBrk="1" hangingPunct="1"/>
            <a:r>
              <a:rPr lang="ru-RU" b="1" dirty="0" smtClean="0"/>
              <a:t>Атомная энергетика и ее экологические проблемы</a:t>
            </a:r>
            <a:endParaRPr lang="ru-RU" sz="6000" b="1" dirty="0" smtClean="0"/>
          </a:p>
        </p:txBody>
      </p:sp>
      <p:pic>
        <p:nvPicPr>
          <p:cNvPr id="2057" name="Picture 9" descr="attachmentvie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4230688"/>
            <a:ext cx="2627312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10"/>
          <p:cNvSpPr>
            <a:spLocks noChangeArrowheads="1"/>
          </p:cNvSpPr>
          <p:nvPr/>
        </p:nvSpPr>
        <p:spPr bwMode="auto">
          <a:xfrm>
            <a:off x="-142875" y="2357438"/>
            <a:ext cx="9144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4488">
              <a:tabLst>
                <a:tab pos="2670175" algn="l"/>
              </a:tabLst>
            </a:pPr>
            <a:r>
              <a:rPr kumimoji="0" lang="ru-RU" sz="2800" dirty="0" smtClean="0">
                <a:solidFill>
                  <a:srgbClr val="000000"/>
                </a:solidFill>
                <a:latin typeface="Arial" charset="0"/>
                <a:cs typeface="Times New Roman" charset="0"/>
              </a:rPr>
              <a:t>Урок </a:t>
            </a:r>
            <a:r>
              <a:rPr kumimoji="0" lang="ru-RU" sz="2800" dirty="0">
                <a:solidFill>
                  <a:srgbClr val="000000"/>
                </a:solidFill>
                <a:latin typeface="Arial" charset="0"/>
                <a:cs typeface="Times New Roman" charset="0"/>
              </a:rPr>
              <a:t>, кроме зрительной выразительности , насыщен эмоциональным эффектом , связанным либо с прослушиванием музыкального фрагмента , либо поэтическим моментом.</a:t>
            </a:r>
            <a:endParaRPr kumimoji="0" lang="ru-RU" sz="2800" dirty="0">
              <a:latin typeface="Arial" charset="0"/>
              <a:cs typeface="Times New Roman" charset="0"/>
            </a:endParaRPr>
          </a:p>
          <a:p>
            <a:pPr indent="344488" eaLnBrk="0" hangingPunct="0">
              <a:tabLst>
                <a:tab pos="2670175" algn="l"/>
              </a:tabLst>
            </a:pPr>
            <a:r>
              <a:rPr kumimoji="0" lang="ru-RU" sz="2800" dirty="0">
                <a:solidFill>
                  <a:srgbClr val="000000"/>
                </a:solidFill>
                <a:latin typeface="Arial" charset="0"/>
                <a:cs typeface="Times New Roman" charset="0"/>
              </a:rPr>
              <a:t>Непосредственное участие принимают сами учащиеся , выступая с</a:t>
            </a:r>
            <a:br>
              <a:rPr kumimoji="0" lang="ru-RU" sz="2800" dirty="0">
                <a:solidFill>
                  <a:srgbClr val="000000"/>
                </a:solidFill>
                <a:latin typeface="Arial" charset="0"/>
                <a:cs typeface="Times New Roman" charset="0"/>
              </a:rPr>
            </a:br>
            <a:r>
              <a:rPr kumimoji="0" lang="ru-RU" sz="2800" dirty="0">
                <a:solidFill>
                  <a:srgbClr val="000000"/>
                </a:solidFill>
                <a:latin typeface="Arial" charset="0"/>
                <a:cs typeface="Times New Roman" charset="0"/>
              </a:rPr>
              <a:t>сообщениями , докладами, чтением стихов </a:t>
            </a:r>
            <a:r>
              <a:rPr kumimoji="0" lang="ru-RU" sz="2000" dirty="0">
                <a:solidFill>
                  <a:srgbClr val="000000"/>
                </a:solidFill>
                <a:latin typeface="Arial" charset="0"/>
                <a:cs typeface="Times New Roman" charset="0"/>
              </a:rPr>
              <a:t>. </a:t>
            </a:r>
            <a:endParaRPr kumimoji="0" lang="ru-RU" sz="2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48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6048375"/>
          </a:xfrm>
        </p:spPr>
        <p:txBody>
          <a:bodyPr/>
          <a:lstStyle/>
          <a:p>
            <a:pPr eaLnBrk="1" hangingPunct="1"/>
            <a:r>
              <a:rPr lang="ru-RU" smtClean="0"/>
              <a:t>При радиационном уровне свыше 15Ки на квадратный километр жизнь человека невозможна.</a:t>
            </a:r>
          </a:p>
          <a:p>
            <a:pPr eaLnBrk="1" hangingPunct="1"/>
            <a:r>
              <a:rPr lang="ru-RU" smtClean="0"/>
              <a:t>Территория заповедника заражена от 15 до 1200 Ки/км2.</a:t>
            </a:r>
          </a:p>
          <a:p>
            <a:pPr eaLnBrk="1" hangingPunct="1"/>
            <a:r>
              <a:rPr lang="ru-RU" sz="4000" smtClean="0"/>
              <a:t>Жизнь сюда не вернется ни через 100, ни через 500, а на отдельных участках заповедника ни через – 1000 лет</a:t>
            </a:r>
          </a:p>
          <a:p>
            <a:pPr eaLnBrk="1" hangingPunct="1"/>
            <a:endParaRPr lang="ru-RU" sz="4000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Чернобыльская катастроф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76" name="Picture 4" descr="Чернобыльская катастроф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4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277" name="Picture 5" descr="Чернобыльская катастроф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0"/>
            <a:ext cx="49323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0000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60" name="Picture 4" descr="Чернобыльская катастроф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1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980" name="Group 44"/>
          <p:cNvGraphicFramePr>
            <a:graphicFrameLocks noGrp="1"/>
          </p:cNvGraphicFramePr>
          <p:nvPr>
            <p:ph sz="half" idx="2"/>
          </p:nvPr>
        </p:nvGraphicFramePr>
        <p:xfrm>
          <a:off x="0" y="1557338"/>
          <a:ext cx="9144000" cy="5261293"/>
        </p:xfrm>
        <a:graphic>
          <a:graphicData uri="http://schemas.openxmlformats.org/drawingml/2006/table">
            <a:tbl>
              <a:tblPr/>
              <a:tblGrid>
                <a:gridCol w="4411663"/>
                <a:gridCol w="4732337"/>
              </a:tblGrid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Ткани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Эквивалентная доза </a:t>
                      </a:r>
                      <a:r>
                        <a:rPr kumimoji="0" lang="ru-RU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Костная ткань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0,03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Щитовидная железа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0,03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Красный костный мозг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0,12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Легкие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0,12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Молочная железа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0,15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Яичники, семенники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0,25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Другие ткани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6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Организм в целом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7981" name="Text Box 45"/>
          <p:cNvSpPr txBox="1">
            <a:spLocks noChangeArrowheads="1"/>
          </p:cNvSpPr>
          <p:nvPr/>
        </p:nvSpPr>
        <p:spPr bwMode="auto">
          <a:xfrm>
            <a:off x="250825" y="260350"/>
            <a:ext cx="84978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solidFill>
                  <a:schemeClr val="tx2"/>
                </a:solidFill>
              </a:rPr>
              <a:t>Коэффициент чувствительности ткани при эквивалентной дозе облучения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7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7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7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7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0"/>
                                        <p:tgtEl>
                                          <p:spTgt spid="167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84" name="Picture 4" descr="Чернобыльская катастроф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3850" y="0"/>
            <a:ext cx="9467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2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52" name="Picture 4" descr="Чернобыльская катастроф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53" name="Picture 5" descr="Чернобыльская катастроф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0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0000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Чернобыльская катастроф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67676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Чернобыльская катастроф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300" name="Picture 4" descr="Чернобыльская катастроф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67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301" name="Picture 5" descr="Чернобыльская катастроф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0"/>
            <a:ext cx="5076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3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dirty="0" smtClean="0"/>
              <a:t>Цели: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000" dirty="0" smtClean="0"/>
              <a:t>На основе многочисленных достоверных фактов анализировать и привести выводы по следующим вопросам:</a:t>
            </a:r>
          </a:p>
          <a:p>
            <a:pPr eaLnBrk="1" hangingPunct="1">
              <a:buFontTx/>
              <a:buNone/>
            </a:pPr>
            <a:endParaRPr lang="ru-RU" sz="2000" dirty="0" smtClean="0"/>
          </a:p>
          <a:p>
            <a:pPr eaLnBrk="1" hangingPunct="1"/>
            <a:r>
              <a:rPr lang="ru-RU" sz="2000" dirty="0" smtClean="0"/>
              <a:t>Существует ли опасность мирного атома?</a:t>
            </a:r>
          </a:p>
          <a:p>
            <a:pPr eaLnBrk="1" hangingPunct="1"/>
            <a:endParaRPr lang="ru-RU" sz="2000" dirty="0" smtClean="0"/>
          </a:p>
          <a:p>
            <a:pPr eaLnBrk="1" hangingPunct="1"/>
            <a:r>
              <a:rPr lang="ru-RU" sz="2000" dirty="0" smtClean="0"/>
              <a:t>Опасна ли атомная энергетика?</a:t>
            </a:r>
          </a:p>
          <a:p>
            <a:pPr eaLnBrk="1" hangingPunct="1"/>
            <a:endParaRPr lang="ru-RU" sz="2000" dirty="0" smtClean="0"/>
          </a:p>
          <a:p>
            <a:pPr eaLnBrk="1" hangingPunct="1"/>
            <a:r>
              <a:rPr lang="ru-RU" sz="2000" dirty="0" smtClean="0"/>
              <a:t>Загрязнение окружающей среды АЭС</a:t>
            </a:r>
          </a:p>
          <a:p>
            <a:pPr eaLnBrk="1" hangingPunct="1"/>
            <a:endParaRPr lang="ru-RU" sz="2000" dirty="0" smtClean="0"/>
          </a:p>
          <a:p>
            <a:pPr eaLnBrk="1" hangingPunct="1"/>
            <a:r>
              <a:rPr lang="ru-RU" sz="2000" dirty="0" smtClean="0"/>
              <a:t>Последствия Чернобыльской катастрофы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6" name="Picture 4" descr="Чернобыльская катастроф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0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00"/>
                </a:solidFill>
                <a:latin typeface="Comic Sans MS" pitchFamily="66" charset="0"/>
              </a:rPr>
              <a:t>Генетические последствия радиации</a:t>
            </a:r>
          </a:p>
        </p:txBody>
      </p:sp>
      <p:pic>
        <p:nvPicPr>
          <p:cNvPr id="164867" name="Picture 3" descr="Рука мутанта!!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700213"/>
            <a:ext cx="3816350" cy="2633662"/>
          </a:xfrm>
          <a:noFill/>
        </p:spPr>
      </p:pic>
      <p:pic>
        <p:nvPicPr>
          <p:cNvPr id="164868" name="Picture 4" descr="Ноги мутант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91138" y="1773238"/>
            <a:ext cx="3852862" cy="2330450"/>
          </a:xfrm>
          <a:noFill/>
        </p:spPr>
      </p:pic>
      <p:pic>
        <p:nvPicPr>
          <p:cNvPr id="164869" name="Picture 5" descr="Черепаха мутанат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5288" y="4254500"/>
            <a:ext cx="3455987" cy="2603500"/>
          </a:xfrm>
          <a:noFill/>
        </p:spPr>
      </p:pic>
      <p:pic>
        <p:nvPicPr>
          <p:cNvPr id="164870" name="Picture 6" descr="Тыква мутант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407025" y="4149725"/>
            <a:ext cx="3736975" cy="248126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20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1" name="Picture 3" descr="Лягушкк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620713"/>
            <a:ext cx="4348163" cy="6237287"/>
          </a:xfrm>
          <a:noFill/>
        </p:spPr>
      </p:pic>
      <p:pic>
        <p:nvPicPr>
          <p:cNvPr id="165892" name="Picture 4" descr="Неизвестны мутант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56100" y="620713"/>
            <a:ext cx="4787900" cy="3387725"/>
          </a:xfrm>
          <a:noFill/>
        </p:spPr>
      </p:pic>
      <p:pic>
        <p:nvPicPr>
          <p:cNvPr id="165893" name="Picture 5" descr="Собака светится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356100" y="4005263"/>
            <a:ext cx="4787900" cy="2852737"/>
          </a:xfr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Последствия радиации: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Мутации</a:t>
            </a:r>
          </a:p>
          <a:p>
            <a:pPr eaLnBrk="1" hangingPunct="1"/>
            <a:r>
              <a:rPr lang="ru-RU" smtClean="0"/>
              <a:t>Раковые заболевания (щитовидной железы, лейкоз, молочной железы, легкого, желудка, кишечника)</a:t>
            </a:r>
          </a:p>
          <a:p>
            <a:pPr eaLnBrk="1" hangingPunct="1"/>
            <a:r>
              <a:rPr lang="ru-RU" smtClean="0"/>
              <a:t>Наследственные нарушения</a:t>
            </a:r>
          </a:p>
          <a:p>
            <a:pPr eaLnBrk="1" hangingPunct="1"/>
            <a:r>
              <a:rPr lang="ru-RU" smtClean="0"/>
              <a:t>Стерильность яичников у женщин,</a:t>
            </a:r>
          </a:p>
          <a:p>
            <a:pPr eaLnBrk="1" hangingPunct="1"/>
            <a:r>
              <a:rPr lang="ru-RU" smtClean="0"/>
              <a:t>Слабоумие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001000" cy="1824038"/>
          </a:xfrm>
        </p:spPr>
        <p:txBody>
          <a:bodyPr/>
          <a:lstStyle/>
          <a:p>
            <a:pPr algn="ctr" eaLnBrk="1" hangingPunct="1"/>
            <a:r>
              <a:rPr lang="ru-RU" sz="4400" smtClean="0"/>
              <a:t>Чем сегодня опасен Чернобыль?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8353425" cy="4532312"/>
          </a:xfrm>
        </p:spPr>
        <p:txBody>
          <a:bodyPr/>
          <a:lstStyle/>
          <a:p>
            <a:pPr eaLnBrk="1" hangingPunct="1"/>
            <a:r>
              <a:rPr lang="ru-RU" sz="3000" smtClean="0"/>
              <a:t>Главные задачи:</a:t>
            </a:r>
          </a:p>
          <a:p>
            <a:pPr eaLnBrk="1" hangingPunct="1"/>
            <a:r>
              <a:rPr lang="ru-RU" sz="3000" smtClean="0"/>
              <a:t>Создать надежную защиту над четвертым энергоблоком;</a:t>
            </a:r>
          </a:p>
          <a:p>
            <a:pPr eaLnBrk="1" hangingPunct="1"/>
            <a:r>
              <a:rPr lang="ru-RU" sz="3000" smtClean="0"/>
              <a:t>Поддерживать в порядке старые могильники;</a:t>
            </a:r>
          </a:p>
          <a:p>
            <a:pPr eaLnBrk="1" hangingPunct="1"/>
            <a:r>
              <a:rPr lang="ru-RU" sz="3000" smtClean="0"/>
              <a:t>Создать новые временные кладбища техники;</a:t>
            </a:r>
          </a:p>
          <a:p>
            <a:pPr eaLnBrk="1" hangingPunct="1"/>
            <a:r>
              <a:rPr lang="ru-RU" sz="3000" smtClean="0"/>
              <a:t>Продолжить дезактивацию и «отмывание» территории и всех объектов от радиации</a:t>
            </a:r>
          </a:p>
          <a:p>
            <a:pPr eaLnBrk="1" hangingPunct="1">
              <a:buFontTx/>
              <a:buNone/>
            </a:pPr>
            <a:endParaRPr lang="ru-RU" sz="3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4" grpId="0"/>
      <p:bldP spid="24883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229600" cy="6453187"/>
          </a:xfrm>
        </p:spPr>
        <p:txBody>
          <a:bodyPr/>
          <a:lstStyle/>
          <a:p>
            <a:pPr lvl="2" eaLnBrk="1" hangingPunct="1">
              <a:buFont typeface="Wingdings" pitchFamily="2" charset="2"/>
              <a:buNone/>
              <a:defRPr/>
            </a:pPr>
            <a:r>
              <a:rPr lang="ru-RU" smtClean="0"/>
              <a:t>	</a:t>
            </a:r>
          </a:p>
        </p:txBody>
      </p:sp>
      <p:sp>
        <p:nvSpPr>
          <p:cNvPr id="54275" name="WordArt 7"/>
          <p:cNvSpPr>
            <a:spLocks noChangeArrowheads="1" noChangeShapeType="1" noTextEdit="1"/>
          </p:cNvSpPr>
          <p:nvPr/>
        </p:nvSpPr>
        <p:spPr bwMode="auto">
          <a:xfrm>
            <a:off x="755650" y="1125538"/>
            <a:ext cx="6985000" cy="52562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28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Радиоактивные отходы:</a:t>
            </a:r>
          </a:p>
          <a:p>
            <a:pPr algn="ctr"/>
            <a:r>
              <a:rPr lang="ru-RU" sz="28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современные проблемы</a:t>
            </a:r>
          </a:p>
          <a:p>
            <a:pPr algn="ctr"/>
            <a:r>
              <a:rPr lang="ru-RU" sz="28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 один из проектов</a:t>
            </a:r>
          </a:p>
          <a:p>
            <a:pPr algn="ctr"/>
            <a:r>
              <a:rPr lang="ru-RU" sz="28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их решения.</a:t>
            </a:r>
          </a:p>
        </p:txBody>
      </p:sp>
    </p:spTree>
  </p:cSld>
  <p:clrMapOvr>
    <a:masterClrMapping/>
  </p:clrMapOvr>
  <p:transition advClick="0" advTm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404813"/>
            <a:ext cx="7086600" cy="1447800"/>
          </a:xfrm>
        </p:spPr>
        <p:txBody>
          <a:bodyPr/>
          <a:lstStyle/>
          <a:p>
            <a:pPr algn="ctr" eaLnBrk="1" hangingPunct="1"/>
            <a:r>
              <a:rPr lang="ru-RU" smtClean="0"/>
              <a:t>АЭС</a:t>
            </a:r>
          </a:p>
        </p:txBody>
      </p:sp>
      <p:pic>
        <p:nvPicPr>
          <p:cNvPr id="152580" name="Picture 4" descr="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78013"/>
            <a:ext cx="4757738" cy="4979987"/>
          </a:xfrm>
          <a:noFill/>
          <a:ln w="19050">
            <a:solidFill>
              <a:schemeClr val="tx1"/>
            </a:solidFill>
          </a:ln>
        </p:spPr>
      </p:pic>
      <p:pic>
        <p:nvPicPr>
          <p:cNvPr id="1525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844675"/>
            <a:ext cx="4356100" cy="5013325"/>
          </a:xfrm>
          <a:prstGeom prst="rect">
            <a:avLst/>
          </a:prstGeom>
          <a:noFill/>
          <a:ln w="19050">
            <a:solidFill>
              <a:srgbClr val="FF66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0772" name="Picture 4" descr="6672mod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Атомный ледокол «Ленин»</a:t>
            </a:r>
          </a:p>
        </p:txBody>
      </p:sp>
      <p:pic>
        <p:nvPicPr>
          <p:cNvPr id="156676" name="Picture 4" descr="a0007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484313"/>
            <a:ext cx="7596187" cy="5373687"/>
          </a:xfrm>
          <a:noFill/>
          <a:ln w="28575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2" descr="4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2391" name="Rectangle 7"/>
          <p:cNvSpPr>
            <a:spLocks noChangeArrowheads="1"/>
          </p:cNvSpPr>
          <p:nvPr/>
        </p:nvSpPr>
        <p:spPr bwMode="auto">
          <a:xfrm>
            <a:off x="2051050" y="0"/>
            <a:ext cx="5329238" cy="2781300"/>
          </a:xfrm>
          <a:prstGeom prst="rect">
            <a:avLst/>
          </a:prstGeom>
          <a:noFill/>
          <a:ln w="9525">
            <a:solidFill>
              <a:srgbClr val="FF66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/>
            </a:pPr>
            <a:r>
              <a:rPr kumimoji="0"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Однако опасность ядерной энергетики лежит не только в сфере аварий и катастроф. Даже без них около 250 радиоактивных изотопов попадают в окружающую среду в результате работы ядерных реакторов. Среди них</a:t>
            </a:r>
            <a:r>
              <a:rPr kumimoji="0"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</a:t>
            </a:r>
            <a:endParaRPr kumimoji="0" lang="ru-RU" sz="24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72392" name="Rectangle 8"/>
          <p:cNvSpPr>
            <a:spLocks noChangeArrowheads="1"/>
          </p:cNvSpPr>
          <p:nvPr/>
        </p:nvSpPr>
        <p:spPr bwMode="auto">
          <a:xfrm>
            <a:off x="0" y="3330575"/>
            <a:ext cx="9144000" cy="3527425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/>
            </a:pPr>
            <a:r>
              <a:rPr kumimoji="0"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Криптон-85. сейчас количество криптона-85 в атмосфере в миллионы раз выше, чем до начала атомной эры. Этот газ в атмосфере ведет себя как тепличный газ.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/>
            </a:pPr>
            <a:r>
              <a:rPr kumimoji="0"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Тритий или радиоактивный водород.  Загрязнение грунтовых вод происходит практически вокруг всех АЭС.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/>
            </a:pPr>
            <a:r>
              <a:rPr kumimoji="0"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Углерод-14.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/>
            </a:pPr>
            <a:r>
              <a:rPr kumimoji="0"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Плутоний. На Земле было не более 50 кг этого сверх токсичного элемента до начала его производства</a:t>
            </a:r>
            <a:r>
              <a:rPr kumimoji="0" lang="ru-RU" sz="24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человеком в 1941 году.</a:t>
            </a:r>
            <a:r>
              <a:rPr kumimoji="0" lang="ru-RU" sz="24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2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91" grpId="0" animBg="1"/>
      <p:bldP spid="27239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7390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DFD731"/>
                </a:solidFill>
              </a:rPr>
              <a:t>Ядерная энергетика и её экологические проблемы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495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4000" dirty="0" smtClean="0"/>
          </a:p>
          <a:p>
            <a:pPr eaLnBrk="1" hangingPunct="1">
              <a:buFontTx/>
              <a:buNone/>
            </a:pPr>
            <a:r>
              <a:rPr lang="ru-RU" sz="4000" dirty="0" smtClean="0"/>
              <a:t>И твердит Природы голос:</a:t>
            </a:r>
          </a:p>
          <a:p>
            <a:pPr eaLnBrk="1" hangingPunct="1">
              <a:buFontTx/>
              <a:buNone/>
            </a:pPr>
            <a:r>
              <a:rPr lang="ru-RU" sz="4000" dirty="0" smtClean="0"/>
              <a:t>В вашей власти, в вашей власти,</a:t>
            </a:r>
          </a:p>
          <a:p>
            <a:pPr eaLnBrk="1" hangingPunct="1">
              <a:buFontTx/>
              <a:buNone/>
            </a:pPr>
            <a:r>
              <a:rPr lang="ru-RU" sz="4000" dirty="0" smtClean="0"/>
              <a:t>Чтобы все не раскололось</a:t>
            </a:r>
          </a:p>
          <a:p>
            <a:pPr eaLnBrk="1" hangingPunct="1">
              <a:buFontTx/>
              <a:buNone/>
            </a:pPr>
            <a:r>
              <a:rPr lang="ru-RU" sz="4000" dirty="0" smtClean="0"/>
              <a:t>На бессмысленные части!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314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314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6" grpId="0"/>
      <p:bldP spid="23142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7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     С техникой </a:t>
            </a:r>
            <a:r>
              <a:rPr lang="en-US" smtClean="0"/>
              <a:t>XX</a:t>
            </a:r>
            <a:r>
              <a:rPr lang="ru-RU" smtClean="0"/>
              <a:t> и начала </a:t>
            </a:r>
            <a:r>
              <a:rPr lang="en-US" smtClean="0"/>
              <a:t>XXI</a:t>
            </a:r>
            <a:r>
              <a:rPr lang="ru-RU" smtClean="0"/>
              <a:t> века нужно быть на Вы. Проблемы нравственности и ответственности перед Людьми, Миром, и Жизнью за научно- технические творения и связанные с ними решения приобретают для деятелей науки и техники, руководителей всех рангов этих отраслей и государства первостепенное значение.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 Ныне, каждый должен отчетливо понимать опасность, которая исходит от техники при бездумном, неграмотном или безнравственном отношении с нею.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0" fill="hold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 fill="hold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0" fill="hold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0" fill="hold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build="allAtOnce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628775"/>
            <a:ext cx="7345362" cy="4895850"/>
          </a:xfrm>
        </p:spPr>
        <p:txBody>
          <a:bodyPr/>
          <a:lstStyle/>
          <a:p>
            <a:pPr lvl="3" eaLnBrk="1" hangingPunct="1">
              <a:buFont typeface="Wingdings" pitchFamily="2" charset="2"/>
              <a:buNone/>
            </a:pPr>
            <a:r>
              <a:rPr lang="ru-RU" sz="6000" smtClean="0">
                <a:solidFill>
                  <a:srgbClr val="6600FF"/>
                </a:solidFill>
              </a:rPr>
              <a:t>Экологически </a:t>
            </a:r>
          </a:p>
          <a:p>
            <a:pPr lvl="3" eaLnBrk="1" hangingPunct="1">
              <a:buFont typeface="Wingdings" pitchFamily="2" charset="2"/>
              <a:buNone/>
            </a:pPr>
            <a:r>
              <a:rPr lang="ru-RU" sz="6000" smtClean="0">
                <a:solidFill>
                  <a:srgbClr val="6600FF"/>
                </a:solidFill>
              </a:rPr>
              <a:t>чистые </a:t>
            </a:r>
          </a:p>
          <a:p>
            <a:pPr lvl="3" eaLnBrk="1" hangingPunct="1">
              <a:buFont typeface="Wingdings" pitchFamily="2" charset="2"/>
              <a:buNone/>
            </a:pPr>
            <a:r>
              <a:rPr lang="ru-RU" sz="6000" smtClean="0">
                <a:solidFill>
                  <a:srgbClr val="6600FF"/>
                </a:solidFill>
              </a:rPr>
              <a:t>электростанции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ккркр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964612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2F2F2"/>
                </a:solidFill>
              </a:rPr>
              <a:t>ВЕТРОВАЯ ЭЛЕКТРОСТАНЦИЯ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435975" cy="4525963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Tx/>
              <a:buNone/>
            </a:pPr>
            <a:r>
              <a:rPr lang="ru-RU" smtClean="0"/>
              <a:t>   </a:t>
            </a:r>
            <a:r>
              <a:rPr lang="ru-RU" smtClean="0">
                <a:solidFill>
                  <a:srgbClr val="F2F2F2"/>
                </a:solidFill>
              </a:rPr>
              <a:t>ВЕТРОЭНЕРГЕТИКА - отрасль энергетики, связанная с разработкой методов и средств для преобразования энергии ветра в механическую, тепловую или электрическую энергию. Ветер — возобновляемый источник энергии. Ветровая энергия может быть использована практически повсеместно; наиболее перспективно применение ветроэнергетических установок в сельском хозяйстве.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/>
      <p:bldP spid="18432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паропаоапо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18613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smtClean="0">
                <a:solidFill>
                  <a:srgbClr val="800080"/>
                </a:solidFill>
              </a:rPr>
              <a:t>ГЕОТЕРМАЛЬНАЯ ЭЛЕКТРОСТАНЦИЯ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761038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F2F2F2"/>
                </a:solidFill>
              </a:rPr>
              <a:t>  ГЕОТЕРМАЛЬНАЯ ЭЛЕКТРОСТАНЦИЯ - теплоэлектростанция, преобразующая внутреннее тепло Земли (энергию горячих пароводяных источников) в электрическую энергию. В России 1-я геотермальная электростанция (Паужетская) мощностью 5 МВт пущена в 1966 на Камчатке; к 1980 ее мощность доведена до 11 МВт. Геотермальные электростанции имеются в США, Новой Зеландии, Италии, Исландии, Японии.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/>
      <p:bldP spid="181251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аоьлшо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5" descr="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-111125" y="0"/>
            <a:ext cx="9255125" cy="133191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2F2F2"/>
                </a:solidFill>
              </a:rPr>
              <a:t>СОЛНЕЧНАЯ ЭЛЕКТРОСТАНЦИЯ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48974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ru-RU" smtClean="0"/>
              <a:t>   </a:t>
            </a:r>
            <a:r>
              <a:rPr lang="ru-RU" sz="3200" smtClean="0">
                <a:solidFill>
                  <a:srgbClr val="F2F2F2"/>
                </a:solidFill>
              </a:rPr>
              <a:t>СОЛНЕЧНАЯ ЭЛЕКТРОСТАНЦИЯ, для выработки электроэнергии использует энергию солнечной радиации. Различают термодинамические солнечные электростанции и фотоэлектрические станции. Непосредственно преобразующие солнечную энергию в электрическую Электрическая мощность действующих (1995) термодинамических солнечных электростанций св. 30 МВт, фотоэлектрических станций — св. 10 МВт.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5" descr="cosm1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2F2F2"/>
                </a:solidFill>
              </a:rPr>
              <a:t>ПРИЛИВНАЯ ЭЛЕКТРОСТАНЦИЯ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6478588" cy="4535487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ru-RU" smtClean="0"/>
              <a:t>  </a:t>
            </a:r>
            <a:r>
              <a:rPr lang="ru-RU" smtClean="0">
                <a:solidFill>
                  <a:srgbClr val="F2F2F2"/>
                </a:solidFill>
              </a:rPr>
              <a:t>ПРИЛИВНАЯ ЭЛЕКТРОСТАНЦИЯ (ПЭС), преобразует энергию морских приливов в электрическую. Действующие ПЭС — в эстуарии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ru-RU" smtClean="0">
                <a:solidFill>
                  <a:srgbClr val="F2F2F2"/>
                </a:solidFill>
              </a:rPr>
              <a:t>   р. Ранс во Франции, в губе Кислой на Баренцевом м. в Российской Федерации, близ Шанхая в Китае и др.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00" decel="100000" fill="hold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00" decel="100000" fill="hold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556792"/>
            <a:ext cx="6912768" cy="36933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Литература:</a:t>
            </a:r>
          </a:p>
          <a:p>
            <a:pPr algn="ctr"/>
            <a:endParaRPr lang="ru-RU" sz="3600" dirty="0" smtClean="0"/>
          </a:p>
          <a:p>
            <a:pPr lvl="0"/>
            <a:r>
              <a:rPr lang="ru-RU" sz="2400" b="1" dirty="0" smtClean="0"/>
              <a:t>1) Учебник </a:t>
            </a:r>
            <a:r>
              <a:rPr lang="ru-RU" sz="2400" b="1" dirty="0" smtClean="0"/>
              <a:t>«Физика-11» </a:t>
            </a:r>
            <a:r>
              <a:rPr lang="ru-RU" sz="2400" b="1" dirty="0" err="1" smtClean="0"/>
              <a:t>Г.Я.Мякишев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Б.Б.Буховцев</a:t>
            </a:r>
            <a:endParaRPr lang="ru-RU" sz="2400" b="1" dirty="0" smtClean="0"/>
          </a:p>
          <a:p>
            <a:pPr lvl="0"/>
            <a:r>
              <a:rPr lang="ru-RU" sz="2400" b="1" u="sng" dirty="0" smtClean="0">
                <a:hlinkClick r:id="rId2"/>
              </a:rPr>
              <a:t>2) http</a:t>
            </a:r>
            <a:r>
              <a:rPr lang="ru-RU" sz="2400" b="1" u="sng" dirty="0" smtClean="0">
                <a:hlinkClick r:id="rId2"/>
              </a:rPr>
              <a:t>://class-fizika.narod.ru/vid.htm</a:t>
            </a:r>
            <a:endParaRPr lang="ru-RU" sz="2400" b="1" dirty="0" smtClean="0"/>
          </a:p>
          <a:p>
            <a:pPr lvl="0"/>
            <a:r>
              <a:rPr lang="ru-RU" sz="2400" b="1" u="sng" dirty="0" smtClean="0">
                <a:hlinkClick r:id="rId3"/>
              </a:rPr>
              <a:t>3) http</a:t>
            </a:r>
            <a:r>
              <a:rPr lang="ru-RU" sz="2400" b="1" u="sng" dirty="0" smtClean="0">
                <a:hlinkClick r:id="rId3"/>
              </a:rPr>
              <a:t>://ntesla.at.ua/publ/3-1-0-19</a:t>
            </a:r>
            <a:endParaRPr lang="ru-RU" sz="2400" b="1" dirty="0" smtClean="0"/>
          </a:p>
          <a:p>
            <a:pPr lvl="0"/>
            <a:r>
              <a:rPr lang="ru-RU" sz="2400" b="1" u="sng" dirty="0" smtClean="0">
                <a:hlinkClick r:id="rId4"/>
              </a:rPr>
              <a:t>4) </a:t>
            </a:r>
            <a:r>
              <a:rPr lang="en-US" sz="2400" b="1" u="sng" dirty="0" smtClean="0">
                <a:hlinkClick r:id="rId4"/>
              </a:rPr>
              <a:t>http</a:t>
            </a:r>
            <a:r>
              <a:rPr lang="ru-RU" sz="2400" b="1" u="sng" dirty="0" smtClean="0">
                <a:hlinkClick r:id="rId4"/>
              </a:rPr>
              <a:t>://</a:t>
            </a:r>
            <a:r>
              <a:rPr lang="en-US" sz="2400" b="1" u="sng" dirty="0" err="1" smtClean="0">
                <a:hlinkClick r:id="rId4"/>
              </a:rPr>
              <a:t>ru</a:t>
            </a:r>
            <a:r>
              <a:rPr lang="ru-RU" sz="2400" b="1" u="sng" dirty="0" smtClean="0">
                <a:hlinkClick r:id="rId4"/>
              </a:rPr>
              <a:t>.</a:t>
            </a:r>
            <a:r>
              <a:rPr lang="en-US" sz="2400" b="1" u="sng" dirty="0" err="1" smtClean="0">
                <a:hlinkClick r:id="rId4"/>
              </a:rPr>
              <a:t>wikipedia</a:t>
            </a:r>
            <a:r>
              <a:rPr lang="ru-RU" sz="2400" b="1" u="sng" dirty="0" smtClean="0">
                <a:hlinkClick r:id="rId4"/>
              </a:rPr>
              <a:t>.</a:t>
            </a:r>
            <a:r>
              <a:rPr lang="en-US" sz="2400" b="1" u="sng" dirty="0" smtClean="0">
                <a:hlinkClick r:id="rId4"/>
              </a:rPr>
              <a:t>org</a:t>
            </a:r>
            <a:r>
              <a:rPr lang="ru-RU" sz="2400" b="1" u="sng" dirty="0" smtClean="0">
                <a:hlinkClick r:id="rId4"/>
              </a:rPr>
              <a:t>/</a:t>
            </a:r>
            <a:r>
              <a:rPr lang="en-US" sz="2400" b="1" u="sng" dirty="0" smtClean="0">
                <a:hlinkClick r:id="rId4"/>
              </a:rPr>
              <a:t>wiki</a:t>
            </a:r>
            <a:r>
              <a:rPr lang="ru-RU" sz="2400" b="1" u="sng" dirty="0" smtClean="0">
                <a:hlinkClick r:id="rId4"/>
              </a:rPr>
              <a:t>/</a:t>
            </a:r>
            <a:endParaRPr lang="ru-RU" sz="2400" b="1" dirty="0" smtClean="0"/>
          </a:p>
          <a:p>
            <a:pPr lvl="0"/>
            <a:r>
              <a:rPr lang="ru-RU" sz="2400" b="1" dirty="0" smtClean="0"/>
              <a:t> </a:t>
            </a:r>
            <a:r>
              <a:rPr lang="ru-RU" sz="2400" b="1" dirty="0" smtClean="0"/>
              <a:t>5)</a:t>
            </a:r>
            <a:r>
              <a:rPr lang="ru-RU" sz="2400" b="1" dirty="0" err="1" smtClean="0"/>
              <a:t>h</a:t>
            </a:r>
            <a:r>
              <a:rPr lang="en-US" sz="2400" b="1" dirty="0" err="1" smtClean="0"/>
              <a:t>ttp</a:t>
            </a:r>
            <a:r>
              <a:rPr lang="ru-RU" sz="2400" b="1" dirty="0" smtClean="0"/>
              <a:t>://</a:t>
            </a:r>
            <a:r>
              <a:rPr lang="en-US" sz="2400" b="1" dirty="0" smtClean="0"/>
              <a:t>images</a:t>
            </a:r>
            <a:r>
              <a:rPr lang="ru-RU" sz="2400" b="1" dirty="0" smtClean="0"/>
              <a:t>.</a:t>
            </a:r>
            <a:r>
              <a:rPr lang="en-US" sz="2400" b="1" dirty="0" err="1" smtClean="0"/>
              <a:t>yandex</a:t>
            </a:r>
            <a:r>
              <a:rPr lang="ru-RU" sz="2400" b="1" dirty="0" smtClean="0"/>
              <a:t>.</a:t>
            </a:r>
            <a:r>
              <a:rPr lang="en-US" sz="2400" b="1" dirty="0" err="1" smtClean="0"/>
              <a:t>ru</a:t>
            </a:r>
            <a:r>
              <a:rPr lang="ru-RU" sz="2400" b="1" dirty="0" smtClean="0"/>
              <a:t>/</a:t>
            </a:r>
            <a:r>
              <a:rPr lang="en-US" sz="2400" b="1" dirty="0" err="1" smtClean="0"/>
              <a:t>yandsearch</a:t>
            </a:r>
            <a:endParaRPr lang="ru-RU" sz="24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28625" y="357188"/>
            <a:ext cx="8286750" cy="620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sz="3200" b="1" dirty="0">
                <a:solidFill>
                  <a:schemeClr val="bg1"/>
                </a:solidFill>
              </a:rPr>
              <a:t>Атомные электростанции – третий “кит” в системе современной мировой энергетики. Техника АЭС, бесспорно, является крупным достижением НТП. </a:t>
            </a:r>
          </a:p>
          <a:p>
            <a:r>
              <a:rPr kumimoji="0" lang="ru-RU" sz="3200" b="1" dirty="0">
                <a:solidFill>
                  <a:schemeClr val="bg1"/>
                </a:solidFill>
              </a:rPr>
              <a:t>В 1954 г. начала работать первая в мире атомная станция в г. </a:t>
            </a:r>
            <a:r>
              <a:rPr kumimoji="0" lang="ru-RU" sz="3200" dirty="0">
                <a:solidFill>
                  <a:schemeClr val="bg1"/>
                </a:solidFill>
              </a:rPr>
              <a:t>Обнинске </a:t>
            </a:r>
            <a:r>
              <a:rPr kumimoji="0" lang="ru-RU" sz="3200" b="1" dirty="0">
                <a:solidFill>
                  <a:schemeClr val="bg1"/>
                </a:solidFill>
              </a:rPr>
              <a:t>История овладения атомной энергией - от первых опытных экспериментов - насчитывает около 70 лет, когда в 1939г. была открыта реакция деления урана. С этого момента начинается история атомной энергетики.</a:t>
            </a:r>
            <a:r>
              <a:rPr kumimoji="0" lang="ru-RU" sz="3200" b="1" dirty="0">
                <a:solidFill>
                  <a:srgbClr val="FF0066"/>
                </a:solidFill>
              </a:rPr>
              <a:t> </a:t>
            </a:r>
          </a:p>
          <a:p>
            <a:r>
              <a:rPr kumimoji="0" lang="ru-RU" sz="3200" b="1" dirty="0">
                <a:solidFill>
                  <a:srgbClr val="FF0066"/>
                </a:solidFill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89012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С чего все начиналось?!</a:t>
            </a:r>
          </a:p>
        </p:txBody>
      </p:sp>
      <p:pic>
        <p:nvPicPr>
          <p:cNvPr id="69637" name="Picture 5" descr="pk_05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8625" y="1773238"/>
            <a:ext cx="3635375" cy="4319587"/>
          </a:xfrm>
          <a:noFill/>
          <a:ln w="19050">
            <a:solidFill>
              <a:schemeClr val="tx2"/>
            </a:solidFill>
          </a:ln>
        </p:spPr>
      </p:pic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250825" y="1412875"/>
            <a:ext cx="5329238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0" lang="ru-RU" sz="2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30-е годы нашего столетия известный ученый И.В. Курчатов работал по вопросам атомной техники в интересах народного хозяйства страны.</a:t>
            </a:r>
          </a:p>
          <a:p>
            <a:pPr>
              <a:defRPr/>
            </a:pPr>
            <a:r>
              <a:rPr kumimoji="0" lang="ru-RU" sz="2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1946 г. в России был сооружен и запущен первый на Европейско-Азиатском континенте ядерный реактор. </a:t>
            </a:r>
          </a:p>
          <a:p>
            <a:pPr>
              <a:defRPr/>
            </a:pPr>
            <a:r>
              <a:rPr kumimoji="0" lang="ru-RU" sz="2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Создается уранодобывающая промышленность. </a:t>
            </a:r>
          </a:p>
          <a:p>
            <a:pPr>
              <a:defRPr/>
            </a:pPr>
            <a:r>
              <a:rPr kumimoji="0" lang="ru-RU" sz="2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Организованное производство ядерного горючего – урана-235 и плутония-239, налажен выпуск радиоактивных изотопов.</a:t>
            </a:r>
            <a:r>
              <a:rPr kumimoji="0" lang="ru-RU" sz="2200"/>
              <a:t> </a:t>
            </a: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6227763" y="6165850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И.В.Курчатов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9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9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9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9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9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9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245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7162800" cy="1524000"/>
          </a:xfrm>
        </p:spPr>
        <p:txBody>
          <a:bodyPr/>
          <a:lstStyle/>
          <a:p>
            <a:pPr eaLnBrk="1" hangingPunct="1"/>
            <a:r>
              <a:rPr lang="ru-RU" sz="4400" smtClean="0"/>
              <a:t>                             </a:t>
            </a:r>
            <a:r>
              <a:rPr lang="ru-RU" sz="4400" smtClean="0">
                <a:solidFill>
                  <a:schemeClr val="accent2"/>
                </a:solidFill>
              </a:rPr>
              <a:t>АЭС</a:t>
            </a:r>
          </a:p>
        </p:txBody>
      </p:sp>
      <p:pic>
        <p:nvPicPr>
          <p:cNvPr id="108550" name="Picture 6" descr="react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1" name="Picture 7" descr="at00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268413"/>
            <a:ext cx="4787900" cy="55895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22" name="Group 214"/>
          <p:cNvGraphicFramePr>
            <a:graphicFrameLocks noGrp="1"/>
          </p:cNvGraphicFramePr>
          <p:nvPr/>
        </p:nvGraphicFramePr>
        <p:xfrm>
          <a:off x="755650" y="981075"/>
          <a:ext cx="7562850" cy="6486208"/>
        </p:xfrm>
        <a:graphic>
          <a:graphicData uri="http://schemas.openxmlformats.org/drawingml/2006/table">
            <a:tbl>
              <a:tblPr/>
              <a:tblGrid>
                <a:gridCol w="3819525"/>
                <a:gridCol w="3743325"/>
              </a:tblGrid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Дата ввода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первых мощностей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Страна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1954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СССР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1956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Великобритания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1957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США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1963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Италия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1965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Франция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1966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ФРГ, Япония, ГДР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1967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Канада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1968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Испания, Нидерланды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1969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Швейцария, Индия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1971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Швеция, Пакистан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1974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Бельгия, Болгария, Аргентина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1977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Финляндия, Юж.Корея, о.Тайвань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1979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charset="0"/>
                        </a:rPr>
                        <a:t>Чехословакия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78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595" name="Text Box 187"/>
          <p:cNvSpPr txBox="1">
            <a:spLocks noChangeArrowheads="1"/>
          </p:cNvSpPr>
          <p:nvPr/>
        </p:nvSpPr>
        <p:spPr bwMode="auto">
          <a:xfrm>
            <a:off x="1619250" y="333375"/>
            <a:ext cx="684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sz="2400" b="1">
                <a:solidFill>
                  <a:srgbClr val="0000FF"/>
                </a:solidFill>
                <a:latin typeface="Garamond" pitchFamily="18" charset="0"/>
              </a:rPr>
              <a:t>Дата ввода первых мощностей АЭС по странам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5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0"/>
                                        <p:tgtEl>
                                          <p:spTgt spid="17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68313" y="333375"/>
            <a:ext cx="8424862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sz="2400" b="1">
                <a:latin typeface="Garamond" pitchFamily="18" charset="0"/>
              </a:rPr>
              <a:t>В России имеется 10 атомных электростанций (АЭС), и практически все они расположены в густонаселенной европейской части страны. В 30-километровой зоне этих АЭС проживает более 4 млн. человек.</a:t>
            </a:r>
          </a:p>
          <a:p>
            <a:pPr>
              <a:spcBef>
                <a:spcPct val="50000"/>
              </a:spcBef>
            </a:pPr>
            <a:endParaRPr kumimoji="0" lang="ru-RU" sz="2400">
              <a:latin typeface="Garamond" pitchFamily="18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116013" y="1844675"/>
            <a:ext cx="6911975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ru-RU" sz="2800">
                <a:solidFill>
                  <a:srgbClr val="DFD731"/>
                </a:solidFill>
                <a:latin typeface="Garamond" pitchFamily="18" charset="0"/>
                <a:hlinkClick r:id="rId2"/>
              </a:rPr>
              <a:t>Балаковская АЭС</a:t>
            </a:r>
            <a:r>
              <a:rPr kumimoji="0" lang="ru-RU" sz="2800">
                <a:solidFill>
                  <a:srgbClr val="DFD731"/>
                </a:solidFill>
                <a:latin typeface="Garamond" pitchFamily="18" charset="0"/>
              </a:rPr>
              <a:t> </a:t>
            </a:r>
            <a:endParaRPr kumimoji="0" lang="ru-RU" sz="2800">
              <a:solidFill>
                <a:srgbClr val="DFD731"/>
              </a:solidFill>
              <a:latin typeface="Garamond" pitchFamily="18" charset="0"/>
              <a:hlinkClick r:id="rId3"/>
            </a:endParaRPr>
          </a:p>
          <a:p>
            <a:pPr algn="ctr"/>
            <a:r>
              <a:rPr kumimoji="0" lang="ru-RU" sz="2800">
                <a:solidFill>
                  <a:srgbClr val="DFD731"/>
                </a:solidFill>
                <a:latin typeface="Garamond" pitchFamily="18" charset="0"/>
                <a:hlinkClick r:id="rId3"/>
              </a:rPr>
              <a:t>Белоярская АЭС</a:t>
            </a:r>
            <a:r>
              <a:rPr kumimoji="0" lang="ru-RU" sz="2800">
                <a:solidFill>
                  <a:srgbClr val="DFD731"/>
                </a:solidFill>
                <a:latin typeface="Garamond" pitchFamily="18" charset="0"/>
              </a:rPr>
              <a:t> </a:t>
            </a:r>
            <a:endParaRPr kumimoji="0" lang="ru-RU" sz="2800">
              <a:solidFill>
                <a:srgbClr val="DFD731"/>
              </a:solidFill>
              <a:latin typeface="Garamond" pitchFamily="18" charset="0"/>
              <a:hlinkClick r:id="rId4"/>
            </a:endParaRPr>
          </a:p>
          <a:p>
            <a:pPr algn="ctr"/>
            <a:r>
              <a:rPr kumimoji="0" lang="ru-RU" sz="2800">
                <a:solidFill>
                  <a:srgbClr val="DFD731"/>
                </a:solidFill>
                <a:latin typeface="Garamond" pitchFamily="18" charset="0"/>
                <a:hlinkClick r:id="rId4"/>
              </a:rPr>
              <a:t>Билибинская АЭС</a:t>
            </a:r>
            <a:r>
              <a:rPr kumimoji="0" lang="ru-RU" sz="2800">
                <a:solidFill>
                  <a:srgbClr val="DFD731"/>
                </a:solidFill>
                <a:latin typeface="Garamond" pitchFamily="18" charset="0"/>
              </a:rPr>
              <a:t> </a:t>
            </a:r>
            <a:endParaRPr kumimoji="0" lang="ru-RU" sz="2800">
              <a:solidFill>
                <a:srgbClr val="DFD731"/>
              </a:solidFill>
              <a:latin typeface="Garamond" pitchFamily="18" charset="0"/>
              <a:hlinkClick r:id="rId5"/>
            </a:endParaRPr>
          </a:p>
          <a:p>
            <a:pPr algn="ctr"/>
            <a:r>
              <a:rPr kumimoji="0" lang="ru-RU" sz="2800">
                <a:solidFill>
                  <a:srgbClr val="DFD731"/>
                </a:solidFill>
                <a:latin typeface="Garamond" pitchFamily="18" charset="0"/>
                <a:hlinkClick r:id="rId5"/>
              </a:rPr>
              <a:t>Калининская АЭС (Тверская область, г.Удомля)</a:t>
            </a:r>
            <a:r>
              <a:rPr kumimoji="0" lang="ru-RU" sz="2800">
                <a:solidFill>
                  <a:srgbClr val="DFD731"/>
                </a:solidFill>
                <a:latin typeface="Garamond" pitchFamily="18" charset="0"/>
              </a:rPr>
              <a:t> </a:t>
            </a:r>
            <a:endParaRPr kumimoji="0" lang="ru-RU" sz="2800">
              <a:solidFill>
                <a:srgbClr val="DFD731"/>
              </a:solidFill>
              <a:latin typeface="Garamond" pitchFamily="18" charset="0"/>
              <a:hlinkClick r:id="rId6"/>
            </a:endParaRPr>
          </a:p>
          <a:p>
            <a:pPr algn="ctr"/>
            <a:r>
              <a:rPr kumimoji="0" lang="ru-RU" sz="2800">
                <a:solidFill>
                  <a:srgbClr val="DFD731"/>
                </a:solidFill>
                <a:latin typeface="Garamond" pitchFamily="18" charset="0"/>
                <a:hlinkClick r:id="rId6"/>
              </a:rPr>
              <a:t>Кольская АЭС</a:t>
            </a:r>
            <a:r>
              <a:rPr kumimoji="0" lang="ru-RU" sz="2800">
                <a:solidFill>
                  <a:srgbClr val="DFD731"/>
                </a:solidFill>
                <a:latin typeface="Garamond" pitchFamily="18" charset="0"/>
              </a:rPr>
              <a:t> </a:t>
            </a:r>
            <a:endParaRPr kumimoji="0" lang="ru-RU" sz="2800">
              <a:solidFill>
                <a:srgbClr val="DFD731"/>
              </a:solidFill>
              <a:latin typeface="Garamond" pitchFamily="18" charset="0"/>
              <a:hlinkClick r:id="rId7"/>
            </a:endParaRPr>
          </a:p>
          <a:p>
            <a:pPr algn="ctr"/>
            <a:r>
              <a:rPr kumimoji="0" lang="ru-RU" sz="2800">
                <a:solidFill>
                  <a:srgbClr val="DFD731"/>
                </a:solidFill>
                <a:latin typeface="Garamond" pitchFamily="18" charset="0"/>
                <a:hlinkClick r:id="rId7"/>
              </a:rPr>
              <a:t>Курская АЭС</a:t>
            </a:r>
            <a:r>
              <a:rPr kumimoji="0" lang="ru-RU" sz="2800">
                <a:solidFill>
                  <a:srgbClr val="DFD731"/>
                </a:solidFill>
                <a:latin typeface="Garamond" pitchFamily="18" charset="0"/>
              </a:rPr>
              <a:t> </a:t>
            </a:r>
            <a:endParaRPr kumimoji="0" lang="ru-RU" sz="2800">
              <a:solidFill>
                <a:srgbClr val="DFD731"/>
              </a:solidFill>
              <a:latin typeface="Garamond" pitchFamily="18" charset="0"/>
              <a:hlinkClick r:id="rId8"/>
            </a:endParaRPr>
          </a:p>
          <a:p>
            <a:pPr algn="ctr"/>
            <a:r>
              <a:rPr kumimoji="0" lang="ru-RU" sz="2800">
                <a:solidFill>
                  <a:srgbClr val="DFD731"/>
                </a:solidFill>
                <a:latin typeface="Garamond" pitchFamily="18" charset="0"/>
                <a:hlinkClick r:id="rId8"/>
              </a:rPr>
              <a:t>Ленинградская АЭС</a:t>
            </a:r>
            <a:r>
              <a:rPr kumimoji="0" lang="ru-RU" sz="2800">
                <a:solidFill>
                  <a:srgbClr val="DFD731"/>
                </a:solidFill>
                <a:latin typeface="Garamond" pitchFamily="18" charset="0"/>
              </a:rPr>
              <a:t> </a:t>
            </a:r>
            <a:endParaRPr kumimoji="0" lang="ru-RU" sz="2800">
              <a:solidFill>
                <a:srgbClr val="DFD731"/>
              </a:solidFill>
              <a:latin typeface="Garamond" pitchFamily="18" charset="0"/>
              <a:hlinkClick r:id="rId9"/>
            </a:endParaRPr>
          </a:p>
          <a:p>
            <a:pPr algn="ctr"/>
            <a:r>
              <a:rPr kumimoji="0" lang="ru-RU" sz="2800">
                <a:solidFill>
                  <a:srgbClr val="DFD731"/>
                </a:solidFill>
                <a:latin typeface="Garamond" pitchFamily="18" charset="0"/>
                <a:hlinkClick r:id="rId9"/>
              </a:rPr>
              <a:t>Нововоронежская АЭС</a:t>
            </a:r>
            <a:r>
              <a:rPr kumimoji="0" lang="ru-RU" sz="2800">
                <a:solidFill>
                  <a:srgbClr val="DFD731"/>
                </a:solidFill>
                <a:latin typeface="Garamond" pitchFamily="18" charset="0"/>
              </a:rPr>
              <a:t> </a:t>
            </a:r>
            <a:endParaRPr kumimoji="0" lang="ru-RU" sz="2800">
              <a:solidFill>
                <a:srgbClr val="DFD731"/>
              </a:solidFill>
              <a:latin typeface="Garamond" pitchFamily="18" charset="0"/>
              <a:hlinkClick r:id="rId10"/>
            </a:endParaRPr>
          </a:p>
          <a:p>
            <a:pPr algn="ctr"/>
            <a:r>
              <a:rPr kumimoji="0" lang="ru-RU" sz="2800">
                <a:solidFill>
                  <a:srgbClr val="DFD731"/>
                </a:solidFill>
                <a:latin typeface="Garamond" pitchFamily="18" charset="0"/>
                <a:hlinkClick r:id="rId10"/>
              </a:rPr>
              <a:t>Ростовская (Волгодонская) АЭС</a:t>
            </a:r>
            <a:r>
              <a:rPr kumimoji="0" lang="ru-RU" sz="2800">
                <a:solidFill>
                  <a:srgbClr val="DFD731"/>
                </a:solidFill>
                <a:latin typeface="Garamond" pitchFamily="18" charset="0"/>
              </a:rPr>
              <a:t> </a:t>
            </a:r>
            <a:endParaRPr kumimoji="0" lang="ru-RU" sz="2800">
              <a:solidFill>
                <a:srgbClr val="DFD731"/>
              </a:solidFill>
              <a:latin typeface="Garamond" pitchFamily="18" charset="0"/>
              <a:hlinkClick r:id="rId11"/>
            </a:endParaRPr>
          </a:p>
          <a:p>
            <a:pPr algn="ctr"/>
            <a:r>
              <a:rPr kumimoji="0" lang="ru-RU" sz="2800">
                <a:solidFill>
                  <a:srgbClr val="DFD731"/>
                </a:solidFill>
                <a:latin typeface="Garamond" pitchFamily="18" charset="0"/>
                <a:hlinkClick r:id="rId11"/>
              </a:rPr>
              <a:t>Смоленская АЭС</a:t>
            </a:r>
            <a:r>
              <a:rPr kumimoji="0" lang="ru-RU" sz="2800">
                <a:solidFill>
                  <a:srgbClr val="DFD731"/>
                </a:solidFill>
                <a:latin typeface="Garamond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8" grpId="0"/>
    </p:bldLst>
  </p:timing>
</p:sld>
</file>

<file path=ppt/theme/theme1.xml><?xml version="1.0" encoding="utf-8"?>
<a:theme xmlns:a="http://schemas.openxmlformats.org/drawingml/2006/main" name="Marketing Plan">
  <a:themeElements>
    <a:clrScheme name="Marketing Plan 1">
      <a:dk1>
        <a:srgbClr val="336699"/>
      </a:dk1>
      <a:lt1>
        <a:srgbClr val="FFFFFF"/>
      </a:lt1>
      <a:dk2>
        <a:srgbClr val="0066FF"/>
      </a:dk2>
      <a:lt2>
        <a:srgbClr val="AFB5D2"/>
      </a:lt2>
      <a:accent1>
        <a:srgbClr val="66CCFF"/>
      </a:accent1>
      <a:accent2>
        <a:srgbClr val="99FFCC"/>
      </a:accent2>
      <a:accent3>
        <a:srgbClr val="FFFFFF"/>
      </a:accent3>
      <a:accent4>
        <a:srgbClr val="2A5682"/>
      </a:accent4>
      <a:accent5>
        <a:srgbClr val="B8E2FF"/>
      </a:accent5>
      <a:accent6>
        <a:srgbClr val="8AE7B9"/>
      </a:accent6>
      <a:hlink>
        <a:srgbClr val="FF99FF"/>
      </a:hlink>
      <a:folHlink>
        <a:srgbClr val="CCCCFF"/>
      </a:folHlink>
    </a:clrScheme>
    <a:fontScheme name="Marketing Pla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Marketing Plan 1">
        <a:dk1>
          <a:srgbClr val="336699"/>
        </a:dk1>
        <a:lt1>
          <a:srgbClr val="FFFFFF"/>
        </a:lt1>
        <a:dk2>
          <a:srgbClr val="0066FF"/>
        </a:dk2>
        <a:lt2>
          <a:srgbClr val="AFB5D2"/>
        </a:lt2>
        <a:accent1>
          <a:srgbClr val="66CCFF"/>
        </a:accent1>
        <a:accent2>
          <a:srgbClr val="99FFCC"/>
        </a:accent2>
        <a:accent3>
          <a:srgbClr val="FFFFFF"/>
        </a:accent3>
        <a:accent4>
          <a:srgbClr val="2A5682"/>
        </a:accent4>
        <a:accent5>
          <a:srgbClr val="B8E2FF"/>
        </a:accent5>
        <a:accent6>
          <a:srgbClr val="8AE7B9"/>
        </a:accent6>
        <a:hlink>
          <a:srgbClr val="FF99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Plan 2">
        <a:dk1>
          <a:srgbClr val="003366"/>
        </a:dk1>
        <a:lt1>
          <a:srgbClr val="CCECFF"/>
        </a:lt1>
        <a:dk2>
          <a:srgbClr val="4B3384"/>
        </a:dk2>
        <a:lt2>
          <a:srgbClr val="849CBB"/>
        </a:lt2>
        <a:accent1>
          <a:srgbClr val="90DBFF"/>
        </a:accent1>
        <a:accent2>
          <a:srgbClr val="99FFCC"/>
        </a:accent2>
        <a:accent3>
          <a:srgbClr val="E2F4FF"/>
        </a:accent3>
        <a:accent4>
          <a:srgbClr val="002A56"/>
        </a:accent4>
        <a:accent5>
          <a:srgbClr val="C6EAFF"/>
        </a:accent5>
        <a:accent6>
          <a:srgbClr val="8AE7B9"/>
        </a:accent6>
        <a:hlink>
          <a:srgbClr val="DFC0FF"/>
        </a:hlink>
        <a:folHlink>
          <a:srgbClr val="6DC5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Plan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Selling a Product or Service">
  <a:themeElements>
    <a:clrScheme name="Selling a Product or Service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Selling a Product or Serv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eporting Progress or Status">
  <a:themeElements>
    <a:clrScheme name="Reporting Progress or Statu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Reporting Progress or Statu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Reporting Progress or Statu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ommunicating Bad News">
  <a:themeElements>
    <a:clrScheme name="Communicating Bad News 1">
      <a:dk1>
        <a:srgbClr val="868686"/>
      </a:dk1>
      <a:lt1>
        <a:srgbClr val="FFCC99"/>
      </a:lt1>
      <a:dk2>
        <a:srgbClr val="000000"/>
      </a:dk2>
      <a:lt2>
        <a:srgbClr val="FF9966"/>
      </a:lt2>
      <a:accent1>
        <a:srgbClr val="009999"/>
      </a:accent1>
      <a:accent2>
        <a:srgbClr val="99CCFF"/>
      </a:accent2>
      <a:accent3>
        <a:srgbClr val="AAAAAA"/>
      </a:accent3>
      <a:accent4>
        <a:srgbClr val="DAAE82"/>
      </a:accent4>
      <a:accent5>
        <a:srgbClr val="AACACA"/>
      </a:accent5>
      <a:accent6>
        <a:srgbClr val="8AB9E7"/>
      </a:accent6>
      <a:hlink>
        <a:srgbClr val="FF6633"/>
      </a:hlink>
      <a:folHlink>
        <a:srgbClr val="CC3300"/>
      </a:folHlink>
    </a:clrScheme>
    <a:fontScheme name="Communicating Bad News">
      <a:majorFont>
        <a:latin typeface="Times New Roman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Communicating Bad News 1">
        <a:dk1>
          <a:srgbClr val="868686"/>
        </a:dk1>
        <a:lt1>
          <a:srgbClr val="FFCC99"/>
        </a:lt1>
        <a:dk2>
          <a:srgbClr val="000000"/>
        </a:dk2>
        <a:lt2>
          <a:srgbClr val="FF9966"/>
        </a:lt2>
        <a:accent1>
          <a:srgbClr val="009999"/>
        </a:accent1>
        <a:accent2>
          <a:srgbClr val="99CCFF"/>
        </a:accent2>
        <a:accent3>
          <a:srgbClr val="AAAAAA"/>
        </a:accent3>
        <a:accent4>
          <a:srgbClr val="DAAE82"/>
        </a:accent4>
        <a:accent5>
          <a:srgbClr val="AACACA"/>
        </a:accent5>
        <a:accent6>
          <a:srgbClr val="8AB9E7"/>
        </a:accent6>
        <a:hlink>
          <a:srgbClr val="FF66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ng Bad News 2">
        <a:dk1>
          <a:srgbClr val="000000"/>
        </a:dk1>
        <a:lt1>
          <a:srgbClr val="FDE3BA"/>
        </a:lt1>
        <a:dk2>
          <a:srgbClr val="000000"/>
        </a:dk2>
        <a:lt2>
          <a:srgbClr val="FF9933"/>
        </a:lt2>
        <a:accent1>
          <a:srgbClr val="FF6C49"/>
        </a:accent1>
        <a:accent2>
          <a:srgbClr val="99CCFF"/>
        </a:accent2>
        <a:accent3>
          <a:srgbClr val="FEEFD9"/>
        </a:accent3>
        <a:accent4>
          <a:srgbClr val="000000"/>
        </a:accent4>
        <a:accent5>
          <a:srgbClr val="FFBAB1"/>
        </a:accent5>
        <a:accent6>
          <a:srgbClr val="8AB9E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Recommending A Strategy">
  <a:themeElements>
    <a:clrScheme name="Recommending A Strategy 1">
      <a:dk1>
        <a:srgbClr val="009999"/>
      </a:dk1>
      <a:lt1>
        <a:srgbClr val="FFFFFF"/>
      </a:lt1>
      <a:dk2>
        <a:srgbClr val="000066"/>
      </a:dk2>
      <a:lt2>
        <a:srgbClr val="339966"/>
      </a:lt2>
      <a:accent1>
        <a:srgbClr val="00CC99"/>
      </a:accent1>
      <a:accent2>
        <a:srgbClr val="0099CC"/>
      </a:accent2>
      <a:accent3>
        <a:srgbClr val="AAAAB8"/>
      </a:accent3>
      <a:accent4>
        <a:srgbClr val="DADADA"/>
      </a:accent4>
      <a:accent5>
        <a:srgbClr val="AAE2CA"/>
      </a:accent5>
      <a:accent6>
        <a:srgbClr val="008AB9"/>
      </a:accent6>
      <a:hlink>
        <a:srgbClr val="336699"/>
      </a:hlink>
      <a:folHlink>
        <a:srgbClr val="B2B2B2"/>
      </a:folHlink>
    </a:clrScheme>
    <a:fontScheme name="Recommending A Strategy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Recommending A Strategy 1">
        <a:dk1>
          <a:srgbClr val="009999"/>
        </a:dk1>
        <a:lt1>
          <a:srgbClr val="FFFFFF"/>
        </a:lt1>
        <a:dk2>
          <a:srgbClr val="000066"/>
        </a:dk2>
        <a:lt2>
          <a:srgbClr val="339966"/>
        </a:lt2>
        <a:accent1>
          <a:srgbClr val="00CC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E2CA"/>
        </a:accent5>
        <a:accent6>
          <a:srgbClr val="008AB9"/>
        </a:accent6>
        <a:hlink>
          <a:srgbClr val="33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2">
        <a:dk1>
          <a:srgbClr val="000000"/>
        </a:dk1>
        <a:lt1>
          <a:srgbClr val="FFFFFF"/>
        </a:lt1>
        <a:dk2>
          <a:srgbClr val="009900"/>
        </a:dk2>
        <a:lt2>
          <a:srgbClr val="CC0000"/>
        </a:lt2>
        <a:accent1>
          <a:srgbClr val="CC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2D2DB9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4">
        <a:dk1>
          <a:srgbClr val="333399"/>
        </a:dk1>
        <a:lt1>
          <a:srgbClr val="FFFFCC"/>
        </a:lt1>
        <a:dk2>
          <a:srgbClr val="000000"/>
        </a:dk2>
        <a:lt2>
          <a:srgbClr val="0000FF"/>
        </a:lt2>
        <a:accent1>
          <a:srgbClr val="800000"/>
        </a:accent1>
        <a:accent2>
          <a:srgbClr val="3366CC"/>
        </a:accent2>
        <a:accent3>
          <a:srgbClr val="AAAAAA"/>
        </a:accent3>
        <a:accent4>
          <a:srgbClr val="DADAAE"/>
        </a:accent4>
        <a:accent5>
          <a:srgbClr val="C0AAAA"/>
        </a:accent5>
        <a:accent6>
          <a:srgbClr val="2D5CB9"/>
        </a:accent6>
        <a:hlink>
          <a:srgbClr val="FF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5">
        <a:dk1>
          <a:srgbClr val="CC3300"/>
        </a:dk1>
        <a:lt1>
          <a:srgbClr val="FFFFCC"/>
        </a:lt1>
        <a:dk2>
          <a:srgbClr val="000000"/>
        </a:dk2>
        <a:lt2>
          <a:srgbClr val="CC6600"/>
        </a:lt2>
        <a:accent1>
          <a:srgbClr val="993300"/>
        </a:accent1>
        <a:accent2>
          <a:srgbClr val="808000"/>
        </a:accent2>
        <a:accent3>
          <a:srgbClr val="AAAAAA"/>
        </a:accent3>
        <a:accent4>
          <a:srgbClr val="DADAAE"/>
        </a:accent4>
        <a:accent5>
          <a:srgbClr val="CAAD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6">
        <a:dk1>
          <a:srgbClr val="66CCFF"/>
        </a:dk1>
        <a:lt1>
          <a:srgbClr val="CCECFF"/>
        </a:lt1>
        <a:dk2>
          <a:srgbClr val="000000"/>
        </a:dk2>
        <a:lt2>
          <a:srgbClr val="9999FF"/>
        </a:lt2>
        <a:accent1>
          <a:srgbClr val="FFFFFF"/>
        </a:accent1>
        <a:accent2>
          <a:srgbClr val="99CCFF"/>
        </a:accent2>
        <a:accent3>
          <a:srgbClr val="AAAAAA"/>
        </a:accent3>
        <a:accent4>
          <a:srgbClr val="AEC9DA"/>
        </a:accent4>
        <a:accent5>
          <a:srgbClr val="FFFFFF"/>
        </a:accent5>
        <a:accent6>
          <a:srgbClr val="8AB9E7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7">
        <a:dk1>
          <a:srgbClr val="993366"/>
        </a:dk1>
        <a:lt1>
          <a:srgbClr val="FFFFCC"/>
        </a:lt1>
        <a:dk2>
          <a:srgbClr val="333399"/>
        </a:dk2>
        <a:lt2>
          <a:srgbClr val="0066FF"/>
        </a:lt2>
        <a:accent1>
          <a:srgbClr val="6600FF"/>
        </a:accent1>
        <a:accent2>
          <a:srgbClr val="0099CC"/>
        </a:accent2>
        <a:accent3>
          <a:srgbClr val="ADADCA"/>
        </a:accent3>
        <a:accent4>
          <a:srgbClr val="DADAAE"/>
        </a:accent4>
        <a:accent5>
          <a:srgbClr val="B8AAFF"/>
        </a:accent5>
        <a:accent6>
          <a:srgbClr val="008AB9"/>
        </a:accent6>
        <a:hlink>
          <a:srgbClr val="66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8">
        <a:dk1>
          <a:srgbClr val="993366"/>
        </a:dk1>
        <a:lt1>
          <a:srgbClr val="EAEAEA"/>
        </a:lt1>
        <a:dk2>
          <a:srgbClr val="660066"/>
        </a:dk2>
        <a:lt2>
          <a:srgbClr val="CC0000"/>
        </a:lt2>
        <a:accent1>
          <a:srgbClr val="A50021"/>
        </a:accent1>
        <a:accent2>
          <a:srgbClr val="660033"/>
        </a:accent2>
        <a:accent3>
          <a:srgbClr val="B8AAB8"/>
        </a:accent3>
        <a:accent4>
          <a:srgbClr val="C8C8C8"/>
        </a:accent4>
        <a:accent5>
          <a:srgbClr val="CFAAAB"/>
        </a:accent5>
        <a:accent6>
          <a:srgbClr val="5C00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Сетка с тенью">
  <a:themeElements>
    <a:clrScheme name="Сетка с тенью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Plan</Template>
  <TotalTime>1014</TotalTime>
  <Words>1200</Words>
  <Application>Microsoft Office PowerPoint</Application>
  <PresentationFormat>Экран (4:3)</PresentationFormat>
  <Paragraphs>235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49</vt:i4>
      </vt:variant>
    </vt:vector>
  </HeadingPairs>
  <TitlesOfParts>
    <vt:vector size="59" baseType="lpstr">
      <vt:lpstr>Marketing Plan</vt:lpstr>
      <vt:lpstr>Reporting Progress or Status</vt:lpstr>
      <vt:lpstr>Разрез</vt:lpstr>
      <vt:lpstr>Глобус</vt:lpstr>
      <vt:lpstr>Вершина горы</vt:lpstr>
      <vt:lpstr>Communicating Bad News</vt:lpstr>
      <vt:lpstr>Recommending A Strategy</vt:lpstr>
      <vt:lpstr>Сетка с тенью</vt:lpstr>
      <vt:lpstr>Оформление по умолчанию</vt:lpstr>
      <vt:lpstr>Selling a Product or Service</vt:lpstr>
      <vt:lpstr>Слайд 1</vt:lpstr>
      <vt:lpstr>Атомная энергетика и ее экологические проблемы</vt:lpstr>
      <vt:lpstr>Цели:</vt:lpstr>
      <vt:lpstr>Ядерная энергетика и её экологические проблемы</vt:lpstr>
      <vt:lpstr>Слайд 5</vt:lpstr>
      <vt:lpstr>С чего все начиналось?!</vt:lpstr>
      <vt:lpstr>                             АЭС</vt:lpstr>
      <vt:lpstr>Слайд 8</vt:lpstr>
      <vt:lpstr>Слайд 9</vt:lpstr>
      <vt:lpstr>Наиболее мощные АЭС в мире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Виды радиационных излучений: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Генетические последствия радиации</vt:lpstr>
      <vt:lpstr>Слайд 32</vt:lpstr>
      <vt:lpstr>Последствия радиации:</vt:lpstr>
      <vt:lpstr>Чем сегодня опасен Чернобыль?</vt:lpstr>
      <vt:lpstr>Слайд 35</vt:lpstr>
      <vt:lpstr>АЭС</vt:lpstr>
      <vt:lpstr>Слайд 37</vt:lpstr>
      <vt:lpstr>Атомный ледокол «Ленин»</vt:lpstr>
      <vt:lpstr>Слайд 39</vt:lpstr>
      <vt:lpstr>Слайд 40</vt:lpstr>
      <vt:lpstr>Слайд 41</vt:lpstr>
      <vt:lpstr>Слайд 42</vt:lpstr>
      <vt:lpstr>ВЕТРОВАЯ ЭЛЕКТРОСТАНЦИЯ</vt:lpstr>
      <vt:lpstr>Слайд 44</vt:lpstr>
      <vt:lpstr>ГЕОТЕРМАЛЬНАЯ ЭЛЕКТРОСТАНЦИЯ</vt:lpstr>
      <vt:lpstr>Слайд 46</vt:lpstr>
      <vt:lpstr>СОЛНЕЧНАЯ ЭЛЕКТРОСТАНЦИЯ</vt:lpstr>
      <vt:lpstr>ПРИЛИВНАЯ ЭЛЕКТРОСТАНЦИЯ</vt:lpstr>
      <vt:lpstr>Слайд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Родионова Т.Г.</cp:lastModifiedBy>
  <cp:revision>22</cp:revision>
  <dcterms:created xsi:type="dcterms:W3CDTF">2006-10-08T05:06:21Z</dcterms:created>
  <dcterms:modified xsi:type="dcterms:W3CDTF">2013-01-31T13:47:59Z</dcterms:modified>
</cp:coreProperties>
</file>