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256F4-3C45-46BF-8BDF-CBCB61B862C8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3FC44-CE9F-48AE-A37B-88050B8F75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3FC44-CE9F-48AE-A37B-88050B8F759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8CB-C068-4A9D-9FB1-264BFAF71494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41CF-4B0C-4E45-8DA4-9BCFBA3F3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8CB-C068-4A9D-9FB1-264BFAF71494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41CF-4B0C-4E45-8DA4-9BCFBA3F3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8CB-C068-4A9D-9FB1-264BFAF71494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41CF-4B0C-4E45-8DA4-9BCFBA3F3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8CB-C068-4A9D-9FB1-264BFAF71494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41CF-4B0C-4E45-8DA4-9BCFBA3F3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8CB-C068-4A9D-9FB1-264BFAF71494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41CF-4B0C-4E45-8DA4-9BCFBA3F3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8CB-C068-4A9D-9FB1-264BFAF71494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41CF-4B0C-4E45-8DA4-9BCFBA3F3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8CB-C068-4A9D-9FB1-264BFAF71494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41CF-4B0C-4E45-8DA4-9BCFBA3F3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8CB-C068-4A9D-9FB1-264BFAF71494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41CF-4B0C-4E45-8DA4-9BCFBA3F3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8CB-C068-4A9D-9FB1-264BFAF71494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41CF-4B0C-4E45-8DA4-9BCFBA3F3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8CB-C068-4A9D-9FB1-264BFAF71494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41CF-4B0C-4E45-8DA4-9BCFBA3F3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8CB-C068-4A9D-9FB1-264BFAF71494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41CF-4B0C-4E45-8DA4-9BCFBA3F3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2D8CB-C068-4A9D-9FB1-264BFAF71494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841CF-4B0C-4E45-8DA4-9BCFBA3F3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1.gif"/><Relationship Id="rId7" Type="http://schemas.openxmlformats.org/officeDocument/2006/relationships/image" Target="../media/image2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gif"/><Relationship Id="rId5" Type="http://schemas.openxmlformats.org/officeDocument/2006/relationships/image" Target="../media/image23.gif"/><Relationship Id="rId10" Type="http://schemas.openxmlformats.org/officeDocument/2006/relationships/slide" Target="slide3.xml"/><Relationship Id="rId4" Type="http://schemas.openxmlformats.org/officeDocument/2006/relationships/image" Target="../media/image22.png"/><Relationship Id="rId9" Type="http://schemas.openxmlformats.org/officeDocument/2006/relationships/hyperlink" Target="http://ru.wikipedia.org/wiki/%D0%A1%D0%B8%D0%BC%D0%BF%D1%81%D0%BE%D0%BD,_%D0%A2%D0%BE%D0%BC%D0%B0%D1%8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E%D1%80%D0%BC%D1%83%D0%BB%D0%B0_%D0%A1%D0%B8%D0%BC%D0%BF%D1%81%D0%BE%D0%BD%D0%B0" TargetMode="External"/><Relationship Id="rId2" Type="http://schemas.openxmlformats.org/officeDocument/2006/relationships/hyperlink" Target="http://mathprofi.ru/formula_simpsona_metod_trapecij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3.jpe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Объёмы тел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4572008"/>
            <a:ext cx="4214842" cy="2000264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Шаляпина Галина Ивановна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учитель математики МБОУ «</a:t>
            </a:r>
            <a:r>
              <a:rPr lang="ru-RU" sz="2800" dirty="0" err="1" smtClean="0">
                <a:solidFill>
                  <a:schemeClr val="tx1"/>
                </a:solidFill>
              </a:rPr>
              <a:t>Нижнекулойская</a:t>
            </a:r>
            <a:r>
              <a:rPr lang="ru-RU" sz="2800" dirty="0" smtClean="0">
                <a:solidFill>
                  <a:schemeClr val="tx1"/>
                </a:solidFill>
              </a:rPr>
              <a:t> средняя общеобразовательная школа» </a:t>
            </a:r>
            <a:r>
              <a:rPr lang="ru-RU" sz="2800" dirty="0" err="1" smtClean="0">
                <a:solidFill>
                  <a:schemeClr val="tx1"/>
                </a:solidFill>
              </a:rPr>
              <a:t>Верховажского</a:t>
            </a:r>
            <a:r>
              <a:rPr lang="ru-RU" sz="2800" dirty="0" smtClean="0">
                <a:solidFill>
                  <a:schemeClr val="tx1"/>
                </a:solidFill>
              </a:rPr>
              <a:t> района Вологодской области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2290" name="Picture 2" descr="C:\Documents and Settings\User\Мои документы\Мои рисунки\0c1feedc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00438"/>
            <a:ext cx="3990975" cy="3057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439051" y="573456"/>
            <a:ext cx="827635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Формулой Симпсона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называется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интеграл от интерполяционного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м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ногочлена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второй степени на отрезке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6" name="Рисунок 1" descr="[a,b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1571612"/>
            <a:ext cx="875116" cy="500066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708025"/>
            <a:ext cx="18473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" name="Рисунок 15" descr="&#10;     {\int\limits_a^b&#10;           f(x)&#10;       dx} \approx {\int\limits_{a}^{b}&#10;                   {p_2(x)} &#10;              dx} =&#10;          \frac{b-a}{6}{&#10;              \left(&#10;                 f(a) + 4 f\left(\frac{a+b}{2}\right) + f(b)&#10;              \right)},&#10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214554"/>
            <a:ext cx="8215370" cy="1428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041" name="Рисунок 3" descr="f(a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3714752"/>
            <a:ext cx="833444" cy="500067"/>
          </a:xfrm>
          <a:prstGeom prst="rect">
            <a:avLst/>
          </a:prstGeom>
          <a:noFill/>
        </p:spPr>
      </p:pic>
      <p:pic>
        <p:nvPicPr>
          <p:cNvPr id="1040" name="Рисунок 4" descr="f((a+b)/2)"/>
          <p:cNvPicPr>
            <a:picLocks noChangeAspect="1" noChangeArrowheads="1"/>
          </p:cNvPicPr>
          <p:nvPr/>
        </p:nvPicPr>
        <p:blipFill>
          <a:blip r:embed="rId6">
            <a:grayscl/>
          </a:blip>
          <a:srcRect/>
          <a:stretch>
            <a:fillRect/>
          </a:stretch>
        </p:blipFill>
        <p:spPr bwMode="auto">
          <a:xfrm>
            <a:off x="2071670" y="3786190"/>
            <a:ext cx="2102318" cy="500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</p:pic>
      <p:pic>
        <p:nvPicPr>
          <p:cNvPr id="1039" name="Рисунок 5" descr="f(b)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4" y="3714752"/>
            <a:ext cx="885829" cy="563709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268249" y="3643314"/>
            <a:ext cx="8723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где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244475" y="717550"/>
            <a:ext cx="18473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244475" y="917575"/>
            <a:ext cx="213520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 useBgFill="1">
        <p:nvSpPr>
          <p:cNvPr id="1045" name="Rectangle 21"/>
          <p:cNvSpPr>
            <a:spLocks noChangeArrowheads="1"/>
          </p:cNvSpPr>
          <p:nvPr/>
        </p:nvSpPr>
        <p:spPr bwMode="auto">
          <a:xfrm>
            <a:off x="214282" y="4357694"/>
            <a:ext cx="8715436" cy="107721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значения функции в соответствующих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точках 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(на концах отрезка и в его середине).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57356" y="385762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214810" y="3714752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и</a:t>
            </a:r>
            <a:endParaRPr lang="ru-RU" sz="32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5857884" y="3714752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pic>
        <p:nvPicPr>
          <p:cNvPr id="27" name="Picture 2" descr="C:\Documents and Settings\User\Мои документы\Downloads\images (9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6014" y="0"/>
            <a:ext cx="1137986" cy="128586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214282" y="5286388"/>
            <a:ext cx="87154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Получила название в честь британского математика </a:t>
            </a:r>
            <a:r>
              <a:rPr lang="ru-RU" sz="3200" b="1" i="1" dirty="0" smtClean="0">
                <a:hlinkClick r:id="rId9" tooltip="Симпсон, Томас"/>
              </a:rPr>
              <a:t>Томаса Симпсона</a:t>
            </a:r>
            <a:r>
              <a:rPr lang="ru-RU" sz="3200" b="1" i="1" dirty="0" smtClean="0"/>
              <a:t> (1710—1761).</a:t>
            </a:r>
            <a:endParaRPr lang="ru-RU" sz="3200" b="1" i="1" dirty="0"/>
          </a:p>
        </p:txBody>
      </p:sp>
      <p:sp>
        <p:nvSpPr>
          <p:cNvPr id="18" name="Управляющая кнопка: назад 17">
            <a:hlinkClick r:id="rId10" action="ppaction://hlinksldjump" highlightClick="1"/>
          </p:cNvPr>
          <p:cNvSpPr/>
          <p:nvPr/>
        </p:nvSpPr>
        <p:spPr>
          <a:xfrm>
            <a:off x="8530244" y="6143644"/>
            <a:ext cx="542350" cy="642918"/>
          </a:xfrm>
          <a:prstGeom prst="actionButtonBackPreviou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143116"/>
            <a:ext cx="6572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style="-</a:t>
            </a:r>
            <a:r>
              <a:rPr lang="en-US" dirty="0" err="1" smtClean="0"/>
              <a:t>webkit</a:t>
            </a:r>
            <a:r>
              <a:rPr lang="en-US" dirty="0" smtClean="0"/>
              <a:t>-user-select: none" </a:t>
            </a:r>
            <a:r>
              <a:rPr lang="en-US" dirty="0" err="1" smtClean="0"/>
              <a:t>src</a:t>
            </a:r>
            <a:r>
              <a:rPr lang="en-US" dirty="0" smtClean="0"/>
              <a:t>="http://900igr.net/datai/matematika/Nedelja-matematiki-v-shkole/0015-014-2.-Den-zanimatelnoj-matematiki.jpg"&gt;</a:t>
            </a:r>
            <a:endParaRPr lang="ru-RU" dirty="0" smtClean="0"/>
          </a:p>
          <a:p>
            <a:r>
              <a:rPr lang="en-US" dirty="0" smtClean="0">
                <a:hlinkClick r:id="rId2"/>
              </a:rPr>
              <a:t>http://mathprofi.ru/formula_simpsona_metod_trapecij.html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http://ru.wikipedia.org/wiki/%D0%A4%D0%BE%D1%80%D0%BC%D1%83%D0%BB%D0%B0_%D0%A1%D0%B8%D0%BC%D0%BF%D1%81%D0%BE%D0%BD%D0%B0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85918" y="1285860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Использованы ресурсы: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Мои документы\Downloads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6014" y="0"/>
            <a:ext cx="1137986" cy="12858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500042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Свойства объёмов:</a:t>
            </a:r>
            <a:endParaRPr lang="ru-RU" sz="36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285860"/>
            <a:ext cx="6357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i="1" dirty="0" smtClean="0"/>
              <a:t>Равные тела имеют</a:t>
            </a:r>
          </a:p>
          <a:p>
            <a:pPr marL="514350" indent="-514350"/>
            <a:r>
              <a:rPr lang="ru-RU" sz="3200" b="1" i="1" dirty="0" smtClean="0"/>
              <a:t> равные объёмы</a:t>
            </a:r>
            <a:endParaRPr lang="ru-RU" sz="3200" b="1" i="1" dirty="0"/>
          </a:p>
        </p:txBody>
      </p:sp>
      <p:grpSp>
        <p:nvGrpSpPr>
          <p:cNvPr id="28" name="Группа 27"/>
          <p:cNvGrpSpPr/>
          <p:nvPr/>
        </p:nvGrpSpPr>
        <p:grpSpPr>
          <a:xfrm rot="16200000">
            <a:off x="7035758" y="1392165"/>
            <a:ext cx="1143008" cy="1501904"/>
            <a:chOff x="6643702" y="1928802"/>
            <a:chExt cx="1143008" cy="1501904"/>
          </a:xfrm>
        </p:grpSpPr>
        <p:sp>
          <p:nvSpPr>
            <p:cNvPr id="6" name="Куб 5"/>
            <p:cNvSpPr/>
            <p:nvPr/>
          </p:nvSpPr>
          <p:spPr>
            <a:xfrm>
              <a:off x="6643702" y="1928802"/>
              <a:ext cx="1143008" cy="1501904"/>
            </a:xfrm>
            <a:prstGeom prst="cube">
              <a:avLst/>
            </a:prstGeom>
            <a:solidFill>
              <a:schemeClr val="tx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6643702" y="3143248"/>
              <a:ext cx="285752" cy="28575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6929454" y="3143248"/>
              <a:ext cx="85725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323025" y="2535231"/>
              <a:ext cx="121444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>
          <a:xfrm>
            <a:off x="5357818" y="1285860"/>
            <a:ext cx="1143008" cy="1501904"/>
            <a:chOff x="6643702" y="1928802"/>
            <a:chExt cx="1143008" cy="1501904"/>
          </a:xfrm>
        </p:grpSpPr>
        <p:sp>
          <p:nvSpPr>
            <p:cNvPr id="30" name="Куб 29"/>
            <p:cNvSpPr/>
            <p:nvPr/>
          </p:nvSpPr>
          <p:spPr>
            <a:xfrm>
              <a:off x="6643702" y="1928802"/>
              <a:ext cx="1143008" cy="1501904"/>
            </a:xfrm>
            <a:prstGeom prst="cube">
              <a:avLst/>
            </a:prstGeom>
            <a:solidFill>
              <a:schemeClr val="tx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rot="5400000" flipH="1" flipV="1">
              <a:off x="6643702" y="3143248"/>
              <a:ext cx="285752" cy="28575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6929454" y="3143248"/>
              <a:ext cx="85725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6323025" y="2535231"/>
              <a:ext cx="121444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714348" y="3500438"/>
            <a:ext cx="6715172" cy="2214578"/>
            <a:chOff x="357158" y="3500438"/>
            <a:chExt cx="6715172" cy="2214578"/>
          </a:xfrm>
        </p:grpSpPr>
        <p:sp>
          <p:nvSpPr>
            <p:cNvPr id="5" name="TextBox 4"/>
            <p:cNvSpPr txBox="1"/>
            <p:nvPr/>
          </p:nvSpPr>
          <p:spPr>
            <a:xfrm>
              <a:off x="357158" y="3500438"/>
              <a:ext cx="6357982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i="1" dirty="0" smtClean="0"/>
                <a:t>2. Если тело составлено </a:t>
              </a:r>
            </a:p>
            <a:p>
              <a:r>
                <a:rPr lang="ru-RU" sz="3200" b="1" i="1" dirty="0" smtClean="0"/>
                <a:t>из нескольких тел, то </a:t>
              </a:r>
            </a:p>
            <a:p>
              <a:r>
                <a:rPr lang="ru-RU" sz="3200" b="1" i="1" dirty="0" smtClean="0"/>
                <a:t>его объём равен </a:t>
              </a:r>
            </a:p>
            <a:p>
              <a:r>
                <a:rPr lang="ru-RU" sz="3200" b="1" i="1" dirty="0" smtClean="0"/>
                <a:t>сумме объёмов этих тел</a:t>
              </a:r>
              <a:endParaRPr lang="ru-RU" sz="3200" b="1" i="1" dirty="0"/>
            </a:p>
          </p:txBody>
        </p:sp>
        <p:sp>
          <p:nvSpPr>
            <p:cNvPr id="34" name="Цилиндр 33"/>
            <p:cNvSpPr/>
            <p:nvPr/>
          </p:nvSpPr>
          <p:spPr>
            <a:xfrm>
              <a:off x="5857884" y="4143380"/>
              <a:ext cx="1214446" cy="1571636"/>
            </a:xfrm>
            <a:prstGeom prst="can">
              <a:avLst>
                <a:gd name="adj" fmla="val 52419"/>
              </a:avLst>
            </a:prstGeom>
            <a:solidFill>
              <a:schemeClr val="accent1">
                <a:alpha val="3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5857884" y="5072074"/>
              <a:ext cx="1200152" cy="628648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5857884" y="4143380"/>
              <a:ext cx="1200152" cy="628648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Равнобедренный треугольник 36"/>
            <p:cNvSpPr/>
            <p:nvPr/>
          </p:nvSpPr>
          <p:spPr>
            <a:xfrm>
              <a:off x="5857884" y="3500438"/>
              <a:ext cx="1214446" cy="928694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5857884" y="4143380"/>
              <a:ext cx="1200152" cy="62864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>
                  <a:alpha val="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Формула Симпсона</a:t>
            </a:r>
            <a:endParaRPr lang="ru-RU" sz="3600" b="1" i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643050"/>
            <a:ext cx="6890661" cy="121444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3071810"/>
            <a:ext cx="7143800" cy="3416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0000"/>
                </a:solidFill>
              </a:rPr>
              <a:t>b</a:t>
            </a:r>
            <a:r>
              <a:rPr lang="en-US" sz="3600" b="1" i="1" dirty="0" smtClean="0">
                <a:solidFill>
                  <a:srgbClr val="FF0000"/>
                </a:solidFill>
              </a:rPr>
              <a:t>, a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 smtClean="0"/>
              <a:t>– </a:t>
            </a:r>
            <a:r>
              <a:rPr lang="ru-RU" sz="3600" b="1" i="1" dirty="0" smtClean="0"/>
              <a:t>предельные значения высоты геометрического тела, </a:t>
            </a:r>
            <a:r>
              <a:rPr lang="ru-RU" sz="3600" b="1" i="1" dirty="0" smtClean="0">
                <a:solidFill>
                  <a:srgbClr val="FF0000"/>
                </a:solidFill>
              </a:rPr>
              <a:t>среднее сечение </a:t>
            </a:r>
            <a:r>
              <a:rPr lang="ru-RU" sz="3600" b="1" i="1" dirty="0" smtClean="0"/>
              <a:t>– </a:t>
            </a:r>
            <a:r>
              <a:rPr lang="ru-RU" sz="3600" b="1" i="1" dirty="0" err="1" smtClean="0"/>
              <a:t>сечение</a:t>
            </a:r>
            <a:r>
              <a:rPr lang="ru-RU" sz="3600" b="1" i="1" dirty="0" smtClean="0"/>
              <a:t> тела плоскостью, параллельной основанию, и проходящей через середину высоты</a:t>
            </a:r>
            <a:endParaRPr lang="ru-RU" sz="3600" b="1" i="1" dirty="0"/>
          </a:p>
        </p:txBody>
      </p:sp>
      <p:pic>
        <p:nvPicPr>
          <p:cNvPr id="2050" name="Picture 2" descr="C:\Documents and Settings\User\Мои документы\Downloads\images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6014" y="0"/>
            <a:ext cx="1137986" cy="1285860"/>
          </a:xfrm>
          <a:prstGeom prst="rect">
            <a:avLst/>
          </a:prstGeom>
          <a:noFill/>
        </p:spPr>
      </p:pic>
      <p:sp>
        <p:nvSpPr>
          <p:cNvPr id="11" name="Управляющая кнопка: справка 10">
            <a:hlinkClick r:id="rId4" action="ppaction://hlinksldjump" highlightClick="1"/>
          </p:cNvPr>
          <p:cNvSpPr/>
          <p:nvPr/>
        </p:nvSpPr>
        <p:spPr>
          <a:xfrm>
            <a:off x="6858016" y="714356"/>
            <a:ext cx="642942" cy="542350"/>
          </a:xfrm>
          <a:prstGeom prst="actionButtonHelp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39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Объём прямого параллелепипеда.</a:t>
            </a:r>
            <a:endParaRPr lang="ru-RU" sz="3600" b="1" i="1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428596" y="4572008"/>
            <a:ext cx="2786082" cy="787406"/>
            <a:chOff x="1071538" y="4643446"/>
            <a:chExt cx="2786082" cy="787406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1071538" y="5429264"/>
              <a:ext cx="2000264" cy="158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1071538" y="4643446"/>
              <a:ext cx="785818" cy="78581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3071802" y="4643446"/>
              <a:ext cx="785818" cy="78581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1857356" y="4643446"/>
              <a:ext cx="2000264" cy="158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Группа 54"/>
          <p:cNvGrpSpPr/>
          <p:nvPr/>
        </p:nvGrpSpPr>
        <p:grpSpPr>
          <a:xfrm>
            <a:off x="428596" y="1857364"/>
            <a:ext cx="2796400" cy="3512368"/>
            <a:chOff x="1213620" y="2070884"/>
            <a:chExt cx="2796400" cy="3512368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214414" y="2071678"/>
              <a:ext cx="2786082" cy="787406"/>
              <a:chOff x="1071538" y="4643446"/>
              <a:chExt cx="2786082" cy="787406"/>
            </a:xfrm>
          </p:grpSpPr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1071538" y="5429264"/>
                <a:ext cx="2000264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 flipH="1" flipV="1">
                <a:off x="1071538" y="4643446"/>
                <a:ext cx="785818" cy="785818"/>
              </a:xfrm>
              <a:prstGeom prst="line">
                <a:avLst/>
              </a:prstGeom>
              <a:ln w="31750" cmpd="sng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 flipH="1" flipV="1">
                <a:off x="3071802" y="4643446"/>
                <a:ext cx="785818" cy="785818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1857356" y="4643446"/>
                <a:ext cx="2000264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Группа 35"/>
            <p:cNvGrpSpPr/>
            <p:nvPr/>
          </p:nvGrpSpPr>
          <p:grpSpPr>
            <a:xfrm>
              <a:off x="1223938" y="4795846"/>
              <a:ext cx="2786082" cy="787406"/>
              <a:chOff x="1071538" y="4643446"/>
              <a:chExt cx="2786082" cy="787406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1071538" y="5429264"/>
                <a:ext cx="2000264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 flipH="1" flipV="1">
                <a:off x="1071538" y="4643446"/>
                <a:ext cx="785818" cy="785818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 flipH="1" flipV="1">
                <a:off x="3071802" y="4643446"/>
                <a:ext cx="785818" cy="785818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1857356" y="4643446"/>
                <a:ext cx="2000264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-143702" y="4214818"/>
              <a:ext cx="2715438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2643174" y="3429000"/>
              <a:ext cx="2715438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1857356" y="4214818"/>
              <a:ext cx="2715438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642910" y="3428206"/>
              <a:ext cx="2715438" cy="794"/>
            </a:xfrm>
            <a:prstGeom prst="line">
              <a:avLst/>
            </a:prstGeom>
            <a:ln w="254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2000232" y="2071678"/>
              <a:ext cx="200026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 flipH="1" flipV="1">
              <a:off x="1214414" y="2071678"/>
              <a:ext cx="785818" cy="7858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04144" y="1142984"/>
            <a:ext cx="5139773" cy="1120175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5400000">
            <a:off x="1857356" y="3214686"/>
            <a:ext cx="2714644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286116" y="2967335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93909" y="2357430"/>
            <a:ext cx="5457863" cy="785818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143108" y="71435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286124"/>
            <a:ext cx="2707011" cy="690564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3970401"/>
            <a:ext cx="4795663" cy="1387424"/>
          </a:xfrm>
          <a:prstGeom prst="rect">
            <a:avLst/>
          </a:prstGeom>
          <a:noFill/>
        </p:spPr>
      </p:pic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5414198"/>
            <a:ext cx="2295908" cy="1015198"/>
          </a:xfrm>
          <a:prstGeom prst="rect">
            <a:avLst/>
          </a:prstGeom>
          <a:noFill/>
        </p:spPr>
      </p:pic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6" name="Picture 2" descr="C:\Documents and Settings\User\Мои документы\Downloads\images (9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06014" y="0"/>
            <a:ext cx="1137986" cy="1285860"/>
          </a:xfrm>
          <a:prstGeom prst="rect">
            <a:avLst/>
          </a:prstGeom>
          <a:noFill/>
        </p:spPr>
      </p:pic>
      <p:grpSp>
        <p:nvGrpSpPr>
          <p:cNvPr id="57" name="Группа 56"/>
          <p:cNvGrpSpPr/>
          <p:nvPr/>
        </p:nvGrpSpPr>
        <p:grpSpPr>
          <a:xfrm>
            <a:off x="954381" y="1000108"/>
            <a:ext cx="331471" cy="4105003"/>
            <a:chOff x="954381" y="1000108"/>
            <a:chExt cx="331471" cy="4105003"/>
          </a:xfrm>
        </p:grpSpPr>
        <p:cxnSp>
          <p:nvCxnSpPr>
            <p:cNvPr id="52" name="Прямая со стрелкой 51"/>
            <p:cNvCxnSpPr/>
            <p:nvPr/>
          </p:nvCxnSpPr>
          <p:spPr>
            <a:xfrm rot="5400000" flipH="1" flipV="1">
              <a:off x="-500098" y="2857496"/>
              <a:ext cx="3429024" cy="1588"/>
            </a:xfrm>
            <a:prstGeom prst="straightConnector1">
              <a:avLst/>
            </a:prstGeom>
            <a:ln w="15875">
              <a:solidFill>
                <a:schemeClr val="accent1">
                  <a:lumMod val="50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1071538" y="4643446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0</a:t>
              </a:r>
              <a:endParaRPr lang="ru-RU" sz="2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54381" y="1000108"/>
              <a:ext cx="331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err="1" smtClean="0"/>
                <a:t>х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03704E-6 L -3.61111E-6 -0.17847 " pathEditMode="relative" ptsTypes="AA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00042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Объём прямой призмы.</a:t>
            </a:r>
            <a:endParaRPr lang="ru-RU" sz="3600" b="1" i="1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3479" y="1214422"/>
            <a:ext cx="6485324" cy="1143008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00364" y="421481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428868"/>
            <a:ext cx="5457863" cy="785818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85820" y="357166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357562"/>
            <a:ext cx="3080407" cy="785818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4226050"/>
            <a:ext cx="3912007" cy="1131775"/>
          </a:xfrm>
          <a:prstGeom prst="rect">
            <a:avLst/>
          </a:prstGeom>
          <a:noFill/>
        </p:spPr>
      </p:pic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85720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5414198"/>
            <a:ext cx="2295908" cy="1015198"/>
          </a:xfrm>
          <a:prstGeom prst="rect">
            <a:avLst/>
          </a:prstGeom>
          <a:noFill/>
        </p:spPr>
      </p:pic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7" name="Группа 76"/>
          <p:cNvGrpSpPr/>
          <p:nvPr/>
        </p:nvGrpSpPr>
        <p:grpSpPr>
          <a:xfrm>
            <a:off x="357158" y="4714884"/>
            <a:ext cx="2643206" cy="1216034"/>
            <a:chOff x="357158" y="4643446"/>
            <a:chExt cx="2643206" cy="1216034"/>
          </a:xfrm>
        </p:grpSpPr>
        <p:cxnSp>
          <p:nvCxnSpPr>
            <p:cNvPr id="78" name="Прямая соединительная линия 77"/>
            <p:cNvCxnSpPr/>
            <p:nvPr/>
          </p:nvCxnSpPr>
          <p:spPr>
            <a:xfrm>
              <a:off x="357158" y="4929198"/>
              <a:ext cx="1000132" cy="928694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1357290" y="5857892"/>
              <a:ext cx="1643074" cy="1588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flipV="1">
              <a:off x="357158" y="4643446"/>
              <a:ext cx="1500198" cy="28575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16200000" flipH="1">
              <a:off x="1821637" y="4679165"/>
              <a:ext cx="1143008" cy="107157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Группа 89"/>
          <p:cNvGrpSpPr/>
          <p:nvPr/>
        </p:nvGrpSpPr>
        <p:grpSpPr>
          <a:xfrm>
            <a:off x="357158" y="2143116"/>
            <a:ext cx="2645588" cy="3787802"/>
            <a:chOff x="356364" y="2071678"/>
            <a:chExt cx="2645588" cy="3787802"/>
          </a:xfrm>
        </p:grpSpPr>
        <p:grpSp>
          <p:nvGrpSpPr>
            <p:cNvPr id="65" name="Группа 64"/>
            <p:cNvGrpSpPr/>
            <p:nvPr/>
          </p:nvGrpSpPr>
          <p:grpSpPr>
            <a:xfrm>
              <a:off x="357158" y="4643446"/>
              <a:ext cx="2643206" cy="1216034"/>
              <a:chOff x="357158" y="4643446"/>
              <a:chExt cx="2643206" cy="1216034"/>
            </a:xfrm>
          </p:grpSpPr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357158" y="4929198"/>
                <a:ext cx="1000132" cy="928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1357290" y="5857892"/>
                <a:ext cx="164307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flipV="1">
                <a:off x="357158" y="4643446"/>
                <a:ext cx="1500198" cy="28575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16200000" flipH="1">
                <a:off x="1821637" y="4679165"/>
                <a:ext cx="1143008" cy="107157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Группа 65"/>
            <p:cNvGrpSpPr/>
            <p:nvPr/>
          </p:nvGrpSpPr>
          <p:grpSpPr>
            <a:xfrm>
              <a:off x="357158" y="2071678"/>
              <a:ext cx="2643206" cy="1216034"/>
              <a:chOff x="357158" y="4643446"/>
              <a:chExt cx="2643206" cy="1216034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57158" y="4929198"/>
                <a:ext cx="1000132" cy="928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1357290" y="5857892"/>
                <a:ext cx="164307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flipV="1">
                <a:off x="357158" y="4643446"/>
                <a:ext cx="1500198" cy="28575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16200000" flipH="1">
                <a:off x="1821637" y="4679165"/>
                <a:ext cx="1143008" cy="107157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Прямая соединительная линия 72"/>
            <p:cNvCxnSpPr/>
            <p:nvPr/>
          </p:nvCxnSpPr>
          <p:spPr>
            <a:xfrm rot="5400000">
              <a:off x="-928726" y="3643314"/>
              <a:ext cx="257176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5400000">
              <a:off x="72200" y="4571214"/>
              <a:ext cx="257176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5400000">
              <a:off x="1715274" y="4571214"/>
              <a:ext cx="257176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rot="5400000">
              <a:off x="572266" y="3356768"/>
              <a:ext cx="2571768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flipV="1">
              <a:off x="357158" y="2071678"/>
              <a:ext cx="150019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16200000" flipH="1">
              <a:off x="1821637" y="2107397"/>
              <a:ext cx="1214446" cy="1143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" name="Picture 2" descr="C:\Documents and Settings\User\Мои документы\Downloads\images (9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06014" y="0"/>
            <a:ext cx="1137986" cy="1285860"/>
          </a:xfrm>
          <a:prstGeom prst="rect">
            <a:avLst/>
          </a:prstGeom>
          <a:noFill/>
        </p:spPr>
      </p:pic>
      <p:grpSp>
        <p:nvGrpSpPr>
          <p:cNvPr id="46" name="Группа 45"/>
          <p:cNvGrpSpPr/>
          <p:nvPr/>
        </p:nvGrpSpPr>
        <p:grpSpPr>
          <a:xfrm>
            <a:off x="1571604" y="1071546"/>
            <a:ext cx="331471" cy="4105003"/>
            <a:chOff x="954381" y="1000108"/>
            <a:chExt cx="331471" cy="4105003"/>
          </a:xfrm>
        </p:grpSpPr>
        <p:cxnSp>
          <p:nvCxnSpPr>
            <p:cNvPr id="47" name="Прямая со стрелкой 46"/>
            <p:cNvCxnSpPr/>
            <p:nvPr/>
          </p:nvCxnSpPr>
          <p:spPr>
            <a:xfrm rot="5400000" flipH="1" flipV="1">
              <a:off x="-500098" y="2857496"/>
              <a:ext cx="3429024" cy="1588"/>
            </a:xfrm>
            <a:prstGeom prst="straightConnector1">
              <a:avLst/>
            </a:prstGeom>
            <a:ln w="15875">
              <a:solidFill>
                <a:schemeClr val="accent1">
                  <a:lumMod val="50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071538" y="4643446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0</a:t>
              </a:r>
              <a:endParaRPr lang="ru-RU" sz="2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54381" y="1000108"/>
              <a:ext cx="331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err="1" smtClean="0"/>
                <a:t>х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3472 L 5.55556E-7 -0.1995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00042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Объём цилиндра.</a:t>
            </a:r>
            <a:endParaRPr lang="ru-RU" sz="3600" b="1" i="1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0717" y="1214422"/>
            <a:ext cx="5950439" cy="1048737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714612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214554"/>
            <a:ext cx="5127058" cy="738189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85820" y="357166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429000"/>
            <a:ext cx="2426974" cy="619126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4226050"/>
            <a:ext cx="3912007" cy="1131775"/>
          </a:xfrm>
          <a:prstGeom prst="rect">
            <a:avLst/>
          </a:prstGeom>
          <a:noFill/>
        </p:spPr>
      </p:pic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85720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Цилиндр 43"/>
          <p:cNvSpPr/>
          <p:nvPr/>
        </p:nvSpPr>
        <p:spPr>
          <a:xfrm>
            <a:off x="428596" y="1857364"/>
            <a:ext cx="2214578" cy="3571900"/>
          </a:xfrm>
          <a:prstGeom prst="can">
            <a:avLst>
              <a:gd name="adj" fmla="val 44979"/>
            </a:avLst>
          </a:prstGeom>
          <a:solidFill>
            <a:schemeClr val="bg1"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428596" y="4500570"/>
            <a:ext cx="2214578" cy="914400"/>
          </a:xfrm>
          <a:prstGeom prst="ellipse">
            <a:avLst/>
          </a:prstGeom>
          <a:solidFill>
            <a:schemeClr val="bg1">
              <a:alpha val="6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28596" y="3143248"/>
            <a:ext cx="2214578" cy="914400"/>
          </a:xfrm>
          <a:prstGeom prst="ellipse">
            <a:avLst/>
          </a:prstGeom>
          <a:gradFill>
            <a:gsLst>
              <a:gs pos="0">
                <a:schemeClr val="accent6">
                  <a:tint val="50000"/>
                  <a:satMod val="300000"/>
                  <a:alpha val="23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5429264"/>
            <a:ext cx="4115653" cy="842965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2" name="Picture 2" descr="C:\Documents and Settings\User\Мои документы\Downloads\images (9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2463" y="0"/>
            <a:ext cx="1071537" cy="1210776"/>
          </a:xfrm>
          <a:prstGeom prst="rect">
            <a:avLst/>
          </a:prstGeom>
          <a:noFill/>
        </p:spPr>
      </p:pic>
      <p:grpSp>
        <p:nvGrpSpPr>
          <p:cNvPr id="28" name="Группа 27"/>
          <p:cNvGrpSpPr/>
          <p:nvPr/>
        </p:nvGrpSpPr>
        <p:grpSpPr>
          <a:xfrm>
            <a:off x="142844" y="1357298"/>
            <a:ext cx="331471" cy="4105003"/>
            <a:chOff x="954381" y="1000108"/>
            <a:chExt cx="331471" cy="4105003"/>
          </a:xfrm>
        </p:grpSpPr>
        <p:cxnSp>
          <p:nvCxnSpPr>
            <p:cNvPr id="29" name="Прямая со стрелкой 28"/>
            <p:cNvCxnSpPr/>
            <p:nvPr/>
          </p:nvCxnSpPr>
          <p:spPr>
            <a:xfrm rot="5400000" flipH="1" flipV="1">
              <a:off x="-500098" y="2857496"/>
              <a:ext cx="3429024" cy="1588"/>
            </a:xfrm>
            <a:prstGeom prst="straightConnector1">
              <a:avLst/>
            </a:prstGeom>
            <a:ln w="15875">
              <a:solidFill>
                <a:schemeClr val="accent1">
                  <a:lumMod val="50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071538" y="4643446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0</a:t>
              </a:r>
              <a:endParaRPr lang="ru-RU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54381" y="1000108"/>
              <a:ext cx="331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err="1" smtClean="0"/>
                <a:t>х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00042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Объём пирамиды .</a:t>
            </a:r>
            <a:endParaRPr lang="ru-RU" sz="3600" b="1" i="1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8146" y="1142984"/>
            <a:ext cx="6355772" cy="1120175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85820" y="357166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738568"/>
            <a:ext cx="1866900" cy="476250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85720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214282" y="1714488"/>
            <a:ext cx="3357586" cy="4071966"/>
            <a:chOff x="214282" y="1714488"/>
            <a:chExt cx="3357586" cy="4071966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214282" y="5000636"/>
              <a:ext cx="1357322" cy="7858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1571604" y="4786322"/>
              <a:ext cx="2000264" cy="100013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214282" y="4786322"/>
              <a:ext cx="3357586" cy="214314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 flipH="1" flipV="1">
              <a:off x="-928726" y="2857496"/>
              <a:ext cx="3286148" cy="10001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6200000" flipH="1">
              <a:off x="-642974" y="3571876"/>
              <a:ext cx="4071966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6200000" flipH="1">
              <a:off x="857224" y="2071678"/>
              <a:ext cx="3071834" cy="235745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Группа 47"/>
          <p:cNvGrpSpPr/>
          <p:nvPr/>
        </p:nvGrpSpPr>
        <p:grpSpPr>
          <a:xfrm>
            <a:off x="714348" y="3357562"/>
            <a:ext cx="1785950" cy="571504"/>
            <a:chOff x="714348" y="3357562"/>
            <a:chExt cx="1785950" cy="571504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>
              <a:off x="714348" y="3357562"/>
              <a:ext cx="714380" cy="571504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1428728" y="3357562"/>
              <a:ext cx="1071570" cy="571504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14348" y="3357562"/>
              <a:ext cx="1785950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857224" y="1715282"/>
            <a:ext cx="428628" cy="3642544"/>
            <a:chOff x="857224" y="1715282"/>
            <a:chExt cx="428628" cy="3642544"/>
          </a:xfrm>
        </p:grpSpPr>
        <p:sp>
          <p:nvSpPr>
            <p:cNvPr id="64" name="TextBox 63"/>
            <p:cNvSpPr txBox="1"/>
            <p:nvPr/>
          </p:nvSpPr>
          <p:spPr>
            <a:xfrm>
              <a:off x="857224" y="2714620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h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-606461" y="3536157"/>
              <a:ext cx="3642544" cy="79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357430"/>
            <a:ext cx="1609725" cy="619125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071678"/>
            <a:ext cx="2076450" cy="110490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928934"/>
            <a:ext cx="1609725" cy="619125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071942"/>
            <a:ext cx="5343525" cy="1133475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-214346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5143512"/>
            <a:ext cx="2286016" cy="1469582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9" name="Picture 2" descr="C:\Documents and Settings\User\Мои документы\Downloads\images (9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06014" y="0"/>
            <a:ext cx="1137986" cy="1285860"/>
          </a:xfrm>
          <a:prstGeom prst="rect">
            <a:avLst/>
          </a:prstGeom>
          <a:noFill/>
        </p:spPr>
      </p:pic>
      <p:grpSp>
        <p:nvGrpSpPr>
          <p:cNvPr id="51" name="Группа 50"/>
          <p:cNvGrpSpPr/>
          <p:nvPr/>
        </p:nvGrpSpPr>
        <p:grpSpPr>
          <a:xfrm flipV="1">
            <a:off x="954381" y="1357298"/>
            <a:ext cx="331471" cy="4105003"/>
            <a:chOff x="954381" y="1000108"/>
            <a:chExt cx="331471" cy="4105003"/>
          </a:xfrm>
        </p:grpSpPr>
        <p:cxnSp>
          <p:nvCxnSpPr>
            <p:cNvPr id="53" name="Прямая со стрелкой 52"/>
            <p:cNvCxnSpPr/>
            <p:nvPr/>
          </p:nvCxnSpPr>
          <p:spPr>
            <a:xfrm rot="5400000" flipH="1" flipV="1">
              <a:off x="-500098" y="2857496"/>
              <a:ext cx="3429024" cy="1588"/>
            </a:xfrm>
            <a:prstGeom prst="straightConnector1">
              <a:avLst/>
            </a:prstGeom>
            <a:ln w="15875">
              <a:solidFill>
                <a:schemeClr val="accent1">
                  <a:lumMod val="50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1071538" y="4643446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0</a:t>
              </a:r>
              <a:endParaRPr lang="ru-RU" sz="24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54381" y="1000108"/>
              <a:ext cx="331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err="1" smtClean="0"/>
                <a:t>х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8572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Объём конуса .</a:t>
            </a:r>
            <a:endParaRPr lang="ru-RU" sz="3600" b="1" i="1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8146" y="1142984"/>
            <a:ext cx="6355772" cy="1120175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85820" y="357166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501896"/>
            <a:ext cx="3074692" cy="784360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85720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357430"/>
            <a:ext cx="1609725" cy="619125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071678"/>
            <a:ext cx="2076450" cy="110490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928934"/>
            <a:ext cx="1609725" cy="619125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071942"/>
            <a:ext cx="5343525" cy="1133475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5143512"/>
            <a:ext cx="2286016" cy="1469582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65" name="Группа 64"/>
          <p:cNvGrpSpPr/>
          <p:nvPr/>
        </p:nvGrpSpPr>
        <p:grpSpPr>
          <a:xfrm>
            <a:off x="428596" y="2000240"/>
            <a:ext cx="2214578" cy="3414730"/>
            <a:chOff x="428596" y="2000240"/>
            <a:chExt cx="2214578" cy="3414730"/>
          </a:xfrm>
        </p:grpSpPr>
        <p:sp>
          <p:nvSpPr>
            <p:cNvPr id="51" name="Овал 50"/>
            <p:cNvSpPr/>
            <p:nvPr/>
          </p:nvSpPr>
          <p:spPr>
            <a:xfrm>
              <a:off x="428596" y="4500570"/>
              <a:ext cx="2214578" cy="914400"/>
            </a:xfrm>
            <a:prstGeom prst="ellipse">
              <a:avLst/>
            </a:prstGeom>
            <a:solidFill>
              <a:schemeClr val="bg1">
                <a:alpha val="6000"/>
              </a:schemeClr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3" name="Прямая соединительная линия 52"/>
            <p:cNvCxnSpPr>
              <a:stCxn id="51" idx="2"/>
              <a:endCxn id="51" idx="6"/>
            </p:cNvCxnSpPr>
            <p:nvPr/>
          </p:nvCxnSpPr>
          <p:spPr>
            <a:xfrm rot="10800000" flipH="1">
              <a:off x="428596" y="4957770"/>
              <a:ext cx="2214578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 flipH="1" flipV="1">
              <a:off x="35687" y="3464719"/>
              <a:ext cx="2928958" cy="1588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>
              <a:endCxn id="51" idx="6"/>
            </p:cNvCxnSpPr>
            <p:nvPr/>
          </p:nvCxnSpPr>
          <p:spPr>
            <a:xfrm rot="16200000" flipH="1">
              <a:off x="592905" y="2907501"/>
              <a:ext cx="2957530" cy="1143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endCxn id="51" idx="2"/>
            </p:cNvCxnSpPr>
            <p:nvPr/>
          </p:nvCxnSpPr>
          <p:spPr>
            <a:xfrm rot="5400000">
              <a:off x="-514384" y="2943220"/>
              <a:ext cx="2957530" cy="10715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Овал 62"/>
          <p:cNvSpPr/>
          <p:nvPr/>
        </p:nvSpPr>
        <p:spPr>
          <a:xfrm>
            <a:off x="928662" y="3214686"/>
            <a:ext cx="1143008" cy="700086"/>
          </a:xfrm>
          <a:prstGeom prst="ellipse">
            <a:avLst/>
          </a:prstGeom>
          <a:gradFill>
            <a:gsLst>
              <a:gs pos="0">
                <a:schemeClr val="accent6">
                  <a:tint val="50000"/>
                  <a:satMod val="300000"/>
                  <a:alpha val="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8282" y="5243533"/>
            <a:ext cx="2725618" cy="1328739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3" name="Picture 2" descr="C:\Documents and Settings\User\Мои документы\Downloads\images (9)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06014" y="0"/>
            <a:ext cx="1137986" cy="1285860"/>
          </a:xfrm>
          <a:prstGeom prst="rect">
            <a:avLst/>
          </a:prstGeom>
          <a:noFill/>
        </p:spPr>
      </p:pic>
      <p:grpSp>
        <p:nvGrpSpPr>
          <p:cNvPr id="44" name="Группа 43"/>
          <p:cNvGrpSpPr/>
          <p:nvPr/>
        </p:nvGrpSpPr>
        <p:grpSpPr>
          <a:xfrm flipV="1">
            <a:off x="1214414" y="1467137"/>
            <a:ext cx="331471" cy="4105003"/>
            <a:chOff x="954381" y="1000108"/>
            <a:chExt cx="331471" cy="4105003"/>
          </a:xfrm>
        </p:grpSpPr>
        <p:cxnSp>
          <p:nvCxnSpPr>
            <p:cNvPr id="45" name="Прямая со стрелкой 44"/>
            <p:cNvCxnSpPr/>
            <p:nvPr/>
          </p:nvCxnSpPr>
          <p:spPr>
            <a:xfrm rot="5400000" flipH="1" flipV="1">
              <a:off x="-500098" y="2857496"/>
              <a:ext cx="3429024" cy="1588"/>
            </a:xfrm>
            <a:prstGeom prst="straightConnector1">
              <a:avLst/>
            </a:prstGeom>
            <a:ln w="15875">
              <a:solidFill>
                <a:schemeClr val="accent1">
                  <a:lumMod val="50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071538" y="4643446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0</a:t>
              </a:r>
              <a:endParaRPr lang="ru-RU" sz="2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54381" y="1000108"/>
              <a:ext cx="331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err="1" smtClean="0"/>
                <a:t>х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500042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Объём шара</a:t>
            </a:r>
            <a:endParaRPr lang="ru-RU" sz="3600" b="1" i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642910" y="2085972"/>
            <a:ext cx="2357454" cy="2700350"/>
            <a:chOff x="642910" y="2085972"/>
            <a:chExt cx="2357454" cy="2700350"/>
          </a:xfrm>
        </p:grpSpPr>
        <p:sp>
          <p:nvSpPr>
            <p:cNvPr id="2" name="Овал 1"/>
            <p:cNvSpPr/>
            <p:nvPr/>
          </p:nvSpPr>
          <p:spPr>
            <a:xfrm>
              <a:off x="642910" y="2085972"/>
              <a:ext cx="2357454" cy="2700350"/>
            </a:xfrm>
            <a:prstGeom prst="ellipse">
              <a:avLst/>
            </a:prstGeom>
            <a:solidFill>
              <a:schemeClr val="bg1">
                <a:alpha val="6000"/>
              </a:schemeClr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642910" y="3000372"/>
              <a:ext cx="2357454" cy="9144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98812" y="1285859"/>
            <a:ext cx="5545105" cy="977299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>
            <a:stCxn id="2" idx="0"/>
            <a:endCxn id="2" idx="4"/>
          </p:cNvCxnSpPr>
          <p:nvPr/>
        </p:nvCxnSpPr>
        <p:spPr>
          <a:xfrm rot="16200000" flipH="1">
            <a:off x="471462" y="3436147"/>
            <a:ext cx="2700350" cy="1588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2"/>
            <a:endCxn id="4" idx="6"/>
          </p:cNvCxnSpPr>
          <p:nvPr/>
        </p:nvCxnSpPr>
        <p:spPr>
          <a:xfrm rot="10800000" flipH="1">
            <a:off x="642910" y="3457572"/>
            <a:ext cx="2357454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2214554"/>
            <a:ext cx="2914650" cy="619125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928934"/>
            <a:ext cx="2581275" cy="685800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643314"/>
            <a:ext cx="2695575" cy="619125"/>
          </a:xfrm>
          <a:prstGeom prst="rect">
            <a:avLst/>
          </a:prstGeom>
          <a:noFill/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286256"/>
            <a:ext cx="2838450" cy="1114425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5357826"/>
            <a:ext cx="2350064" cy="1285884"/>
          </a:xfrm>
          <a:prstGeom prst="rect">
            <a:avLst/>
          </a:prstGeom>
          <a:noFill/>
        </p:spPr>
      </p:pic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714480" y="4643446"/>
            <a:ext cx="200020" cy="20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714480" y="2000240"/>
            <a:ext cx="200020" cy="20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2" descr="C:\Documents and Settings\User\Мои документы\Downloads\images (9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6014" y="0"/>
            <a:ext cx="1137986" cy="1285860"/>
          </a:xfrm>
          <a:prstGeom prst="rect">
            <a:avLst/>
          </a:prstGeom>
          <a:noFill/>
        </p:spPr>
      </p:pic>
      <p:grpSp>
        <p:nvGrpSpPr>
          <p:cNvPr id="27" name="Группа 26"/>
          <p:cNvGrpSpPr/>
          <p:nvPr/>
        </p:nvGrpSpPr>
        <p:grpSpPr>
          <a:xfrm>
            <a:off x="1525885" y="1109947"/>
            <a:ext cx="331471" cy="4105003"/>
            <a:chOff x="954381" y="1000108"/>
            <a:chExt cx="331471" cy="4105003"/>
          </a:xfrm>
        </p:grpSpPr>
        <p:cxnSp>
          <p:nvCxnSpPr>
            <p:cNvPr id="28" name="Прямая со стрелкой 27"/>
            <p:cNvCxnSpPr/>
            <p:nvPr/>
          </p:nvCxnSpPr>
          <p:spPr>
            <a:xfrm rot="5400000" flipH="1" flipV="1">
              <a:off x="-500098" y="2857496"/>
              <a:ext cx="3429024" cy="1588"/>
            </a:xfrm>
            <a:prstGeom prst="straightConnector1">
              <a:avLst/>
            </a:prstGeom>
            <a:ln w="15875">
              <a:solidFill>
                <a:schemeClr val="accent1">
                  <a:lumMod val="50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071538" y="4643446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0</a:t>
              </a:r>
              <a:endParaRPr lang="ru-RU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54381" y="1000108"/>
              <a:ext cx="331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err="1" smtClean="0"/>
                <a:t>х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1" animBg="1"/>
      <p:bldP spid="2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DBEEF3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158</Words>
  <Application>Microsoft Office PowerPoint</Application>
  <PresentationFormat>Экран (4:3)</PresentationFormat>
  <Paragraphs>50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Объёмы тел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Объёмы тел</dc:title>
  <dc:creator>User</dc:creator>
  <cp:lastModifiedBy>User</cp:lastModifiedBy>
  <cp:revision>38</cp:revision>
  <dcterms:created xsi:type="dcterms:W3CDTF">2013-01-01T07:15:55Z</dcterms:created>
  <dcterms:modified xsi:type="dcterms:W3CDTF">2013-01-04T04:58:19Z</dcterms:modified>
</cp:coreProperties>
</file>