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C28137-729A-4227-BBC4-ABDC996D81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5D9C-9565-4865-8543-4DD5DAE7F1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062A-BB7F-40C5-8BE2-318315C5E2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661AF-9828-4A88-B830-D2517F4F87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F1DE3C-B67E-4CAE-A8EF-EBA32C843C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65B6-2F29-4B23-9D66-D66C8740F8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D171-44F9-4C03-94DB-D10D27E34A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FB1949-47FB-4915-BD13-C0986BD40D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A133-9C1E-4697-A0E4-DB477002FB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D15C87-CB63-4354-9C8B-594487F795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42CE-A73B-483F-88DD-22396BDE61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6422A-5DE8-43E6-AA15-28FB1E969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audio" Target="../media/audio1.wav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audio" Target="../media/audio2.wav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2.jpeg"/><Relationship Id="rId5" Type="http://schemas.openxmlformats.org/officeDocument/2006/relationships/image" Target="../media/image32.jpeg"/><Relationship Id="rId10" Type="http://schemas.openxmlformats.org/officeDocument/2006/relationships/image" Target="../media/image51.jpeg"/><Relationship Id="rId4" Type="http://schemas.openxmlformats.org/officeDocument/2006/relationships/image" Target="../media/image30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audio" Target="../media/audio2.wav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wmf"/><Relationship Id="rId5" Type="http://schemas.openxmlformats.org/officeDocument/2006/relationships/image" Target="../media/image30.jpeg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36.wm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Звуковая разминка.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Восприятие звука [Р] в начале слов.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371600"/>
            <a:ext cx="6324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Формирование базового звука [Р]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Базовый звук [Р] искажается детьми наиболее часто и является самым произносительно - сложным среди всех звуков русского языка. Кроме того, он служит основой для формирования производного звука [</a:t>
            </a:r>
            <a:r>
              <a:rPr lang="ru-RU" dirty="0" err="1" smtClean="0"/>
              <a:t>Рь</a:t>
            </a:r>
            <a:r>
              <a:rPr lang="ru-RU" dirty="0" smtClean="0"/>
              <a:t>] .</a:t>
            </a:r>
            <a:endParaRPr lang="ru-RU" dirty="0"/>
          </a:p>
        </p:txBody>
      </p:sp>
      <p:pic>
        <p:nvPicPr>
          <p:cNvPr id="7170" name="Picture 2" descr="E:\Documents and Settings\оля-ля\Мои документы\Мои рисунки\smile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390650" cy="139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0"/>
            <a:ext cx="8001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Покажи картинки с двумя слогами.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066800" y="1600200"/>
            <a:ext cx="22098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143000" y="3886200"/>
            <a:ext cx="1828800" cy="19050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733800" y="3810000"/>
            <a:ext cx="1828800" cy="1905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019800" y="3733800"/>
            <a:ext cx="1447800" cy="1981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3810000" y="1066800"/>
            <a:ext cx="2133600" cy="20574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553200" y="1219200"/>
            <a:ext cx="1752600" cy="19812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dirty="0" smtClean="0"/>
              <a:t>Покажи все буквы Р.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191000" y="35814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800600" y="17526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352800" y="2514600"/>
            <a:ext cx="11430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124200" y="12192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638800" y="2362200"/>
            <a:ext cx="9906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52600" y="2590800"/>
            <a:ext cx="914400" cy="990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562600" y="45720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838200" y="13716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29400" y="1066800"/>
            <a:ext cx="914400" cy="9906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38400" y="3810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162800" y="21336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334000" y="381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3810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371600" y="44196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315200" y="46482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0" y="50292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6858000" y="34290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" y="33528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48768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10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 Р ты нашел? Покажи.</a:t>
            </a:r>
            <a:endParaRPr lang="ru-RU" dirty="0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5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181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943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3" name="chimes.wav"/>
            </a:hlinkClick>
          </p:cNvPr>
          <p:cNvSpPr/>
          <p:nvPr/>
        </p:nvSpPr>
        <p:spPr>
          <a:xfrm>
            <a:off x="6705600" y="6096000"/>
            <a:ext cx="7620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28600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Послушай начало слова. Покажи и назови тот предмет, который я загадала.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7207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Если ты сумеешь назвать предмет, которого нет на картинках, то получишь сюрприз нажав красную кнопку.</a:t>
            </a:r>
            <a:endParaRPr lang="ru-RU" sz="1400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люблю.wav"/>
            </a:hlinkClick>
          </p:cNvPr>
          <p:cNvSpPr/>
          <p:nvPr/>
        </p:nvSpPr>
        <p:spPr>
          <a:xfrm>
            <a:off x="5715000" y="5257800"/>
            <a:ext cx="1890714" cy="1295384"/>
          </a:xfrm>
          <a:prstGeom prst="actionButtonBlank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5572140"/>
            <a:ext cx="361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То…(пор)            </a:t>
            </a:r>
            <a:r>
              <a:rPr lang="ru-RU" sz="1200" dirty="0" err="1" smtClean="0"/>
              <a:t>Мухо</a:t>
            </a:r>
            <a:r>
              <a:rPr lang="ru-RU" sz="1200" dirty="0" smtClean="0"/>
              <a:t>…(мор)          </a:t>
            </a:r>
            <a:r>
              <a:rPr lang="ru-RU" sz="1200" dirty="0" err="1" smtClean="0"/>
              <a:t>Пов</a:t>
            </a:r>
            <a:r>
              <a:rPr lang="ru-RU" sz="1200" dirty="0" smtClean="0"/>
              <a:t>…(ар)</a:t>
            </a:r>
          </a:p>
          <a:p>
            <a:r>
              <a:rPr lang="ru-RU" sz="1200" dirty="0" err="1" smtClean="0"/>
              <a:t>Поми</a:t>
            </a:r>
            <a:r>
              <a:rPr lang="ru-RU" sz="1200" dirty="0" smtClean="0"/>
              <a:t>… (</a:t>
            </a:r>
            <a:r>
              <a:rPr lang="ru-RU" sz="1200" dirty="0" err="1" smtClean="0"/>
              <a:t>дор</a:t>
            </a:r>
            <a:r>
              <a:rPr lang="ru-RU" sz="1200" dirty="0" smtClean="0"/>
              <a:t>)      </a:t>
            </a:r>
            <a:r>
              <a:rPr lang="ru-RU" sz="1200" dirty="0" err="1" smtClean="0"/>
              <a:t>Му</a:t>
            </a:r>
            <a:r>
              <a:rPr lang="ru-RU" sz="1200" dirty="0" smtClean="0"/>
              <a:t>…(</a:t>
            </a:r>
            <a:r>
              <a:rPr lang="ru-RU" sz="1200" dirty="0" err="1" smtClean="0"/>
              <a:t>равей</a:t>
            </a:r>
            <a:r>
              <a:rPr lang="ru-RU" sz="1200" dirty="0" smtClean="0"/>
              <a:t>)          За…(бор)                     </a:t>
            </a:r>
            <a:r>
              <a:rPr lang="ru-RU" sz="1200" dirty="0" err="1" smtClean="0"/>
              <a:t>Жи</a:t>
            </a:r>
            <a:r>
              <a:rPr lang="ru-RU" sz="1200" dirty="0" smtClean="0"/>
              <a:t>…(</a:t>
            </a:r>
            <a:r>
              <a:rPr lang="ru-RU" sz="1200" dirty="0" err="1" smtClean="0"/>
              <a:t>раф</a:t>
            </a:r>
            <a:r>
              <a:rPr lang="ru-RU" sz="1200" dirty="0" smtClean="0"/>
              <a:t>)          Во… (</a:t>
            </a:r>
            <a:r>
              <a:rPr lang="ru-RU" sz="1200" dirty="0" err="1" smtClean="0"/>
              <a:t>рона</a:t>
            </a:r>
            <a:r>
              <a:rPr lang="ru-RU" sz="1200" dirty="0" smtClean="0"/>
              <a:t>)            Каст…(</a:t>
            </a:r>
            <a:r>
              <a:rPr lang="ru-RU" sz="1200" dirty="0" err="1" smtClean="0"/>
              <a:t>рюля</a:t>
            </a:r>
            <a:r>
              <a:rPr lang="ru-RU" sz="1200" dirty="0" smtClean="0"/>
              <a:t>)      </a:t>
            </a:r>
            <a:r>
              <a:rPr lang="ru-RU" sz="1200" dirty="0" err="1" smtClean="0"/>
              <a:t>Фотоаппа</a:t>
            </a:r>
            <a:r>
              <a:rPr lang="ru-RU" sz="1200" dirty="0" smtClean="0"/>
              <a:t>…(</a:t>
            </a:r>
            <a:r>
              <a:rPr lang="ru-RU" sz="1200" dirty="0" err="1" smtClean="0"/>
              <a:t>рат</a:t>
            </a:r>
            <a:r>
              <a:rPr lang="ru-RU" sz="1200" dirty="0" smtClean="0"/>
              <a:t>)        </a:t>
            </a:r>
            <a:endParaRPr lang="ru-RU" sz="1200" dirty="0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33400" y="1447800"/>
            <a:ext cx="1600200" cy="11430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362200" y="1371600"/>
            <a:ext cx="1600200" cy="1143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191000" y="1524000"/>
            <a:ext cx="1447800" cy="22860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943600" y="1219200"/>
            <a:ext cx="1600200" cy="11430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934200" y="2514600"/>
            <a:ext cx="16002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019800" y="3733800"/>
            <a:ext cx="1600200" cy="11430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33400" y="2743200"/>
            <a:ext cx="1219200" cy="19812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057400" y="2895600"/>
            <a:ext cx="1600200" cy="11430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" action="ppaction://noaction" highlightClick="1"/>
          </p:cNvPr>
          <p:cNvSpPr/>
          <p:nvPr/>
        </p:nvSpPr>
        <p:spPr>
          <a:xfrm>
            <a:off x="7858148" y="5286388"/>
            <a:ext cx="857256" cy="1071570"/>
          </a:xfrm>
          <a:prstGeom prst="actionButtonInformati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ysClr val="windowText" lastClr="000000"/>
                </a:solidFill>
              </a:rPr>
              <a:t>Старайтесь произносить начало слова так, как оно слышится, а не как пишется. 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6876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</a:t>
            </a:r>
          </a:p>
          <a:p>
            <a:pPr algn="ctr"/>
            <a:r>
              <a:rPr lang="ru-RU" dirty="0" smtClean="0"/>
              <a:t>учитель-логопед МБДОУ </a:t>
            </a:r>
          </a:p>
          <a:p>
            <a:pPr algn="ctr"/>
            <a:r>
              <a:rPr lang="ru-RU" dirty="0" smtClean="0"/>
              <a:t>детский сад №2 «Ромашка» п.Приютово </a:t>
            </a:r>
          </a:p>
          <a:p>
            <a:pPr algn="ctr"/>
            <a:r>
              <a:rPr lang="ru-RU" dirty="0" smtClean="0"/>
              <a:t>Яковлева Ольга Васильевна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364502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 скачали эту презентацию на сайте - </a:t>
            </a:r>
            <a:r>
              <a:rPr lang="ru-RU" i="1" dirty="0" err="1" smtClean="0"/>
              <a:t>viki.rdf.ru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cstate="print" r:embed="rId2"/>
          <a:srcRect l="24118" r="54324" t="14526"/>
          <a:stretch>
            <a:fillRect/>
          </a:stretch>
        </p:blipFill>
        <p:spPr bwMode="auto">
          <a:xfrm>
            <a:off x="2590800" y="7620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867400" cy="1143000"/>
          </a:xfrm>
        </p:spPr>
        <p:txBody>
          <a:bodyPr>
            <a:noAutofit/>
          </a:bodyPr>
          <a:lstStyle/>
          <a:p>
            <a:pPr algn="ctr"/>
            <a:r>
              <a:rPr dirty="0" lang="ru-RU" smtClean="0"/>
              <a:t>Это </a:t>
            </a:r>
            <a:r>
              <a:rPr dirty="0" err="1" lang="ru-RU" smtClean="0"/>
              <a:t>лакета</a:t>
            </a:r>
            <a:r>
              <a:rPr dirty="0" lang="ru-RU" smtClean="0"/>
              <a:t>? Это ракета? </a:t>
            </a:r>
            <a:br>
              <a:rPr dirty="0" lang="ru-RU" smtClean="0"/>
            </a:br>
            <a:r>
              <a:rPr dirty="0" lang="ru-RU" smtClean="0"/>
              <a:t>Это </a:t>
            </a:r>
            <a:r>
              <a:rPr dirty="0" err="1" lang="ru-RU" smtClean="0"/>
              <a:t>якета</a:t>
            </a:r>
            <a:r>
              <a:rPr dirty="0" lang="ru-RU" smtClean="0"/>
              <a:t>? Это </a:t>
            </a:r>
            <a:r>
              <a:rPr dirty="0" err="1" lang="ru-RU" smtClean="0"/>
              <a:t>вакета</a:t>
            </a:r>
            <a:r>
              <a:rPr dirty="0" lang="ru-RU" smtClean="0"/>
              <a:t>? </a:t>
            </a:r>
            <a:br>
              <a:rPr dirty="0" lang="ru-RU" smtClean="0"/>
            </a:br>
            <a:r>
              <a:rPr dirty="0" lang="ru-RU" smtClean="0"/>
              <a:t>Это </a:t>
            </a:r>
            <a:r>
              <a:rPr dirty="0" err="1" lang="ru-RU" smtClean="0"/>
              <a:t>акета</a:t>
            </a:r>
            <a:r>
              <a:rPr dirty="0" lang="ru-RU" smtClean="0"/>
              <a:t>? Это ракета?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 sz="quarter"/>
          </p:nvPr>
        </p:nvSpPr>
        <p:spPr>
          <a:xfrm>
            <a:off x="0" y="6172200"/>
            <a:ext cx="7467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lang="ru-RU" smtClean="0" sz="1200"/>
              <a:t>Посмотри на картинку и внимательно послушай, как я произношу название этой картинки. Если картинка названа правильно, нажми зеленую кнопку. Если она названа неправильно, нажми красную кнопку.</a:t>
            </a:r>
            <a:endParaRPr dirty="0" lang="ru-RU" sz="1200"/>
          </a:p>
        </p:txBody>
      </p:sp>
      <p:sp>
        <p:nvSpPr>
          <p:cNvPr id="7" name="Управляющая кнопка: настраиваемая 6">
            <a:hlinkClick action="ppaction://noaction" highlightClick="1" r:id="">
              <a:snd name="chimes.wav" r:embed="rId3"/>
            </a:hlinkClick>
          </p:cNvPr>
          <p:cNvSpPr/>
          <p:nvPr/>
        </p:nvSpPr>
        <p:spPr>
          <a:xfrm>
            <a:off x="228600" y="228600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action="ppaction://noaction" highlightClick="1" r:id="">
              <a:snd name="ошибка.wav" r:embed="rId4"/>
            </a:hlinkClick>
          </p:cNvPr>
          <p:cNvSpPr/>
          <p:nvPr/>
        </p:nvSpPr>
        <p:spPr>
          <a:xfrm>
            <a:off x="1600200" y="228600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cstate="print" r:embed="rId2"/>
          <a:srcRect b="8501" l="77613" r="30"/>
          <a:stretch>
            <a:fillRect/>
          </a:stretch>
        </p:blipFill>
        <p:spPr bwMode="auto">
          <a:xfrm>
            <a:off x="2590800" y="1295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8"/>
          <p:cNvSpPr txBox="1">
            <a:spLocks/>
          </p:cNvSpPr>
          <p:nvPr/>
        </p:nvSpPr>
        <p:spPr>
          <a:xfrm>
            <a:off x="2971800" y="152400"/>
            <a:ext cx="5486400" cy="1143000"/>
          </a:xfrm>
          <a:prstGeom prst="rect">
            <a:avLst/>
          </a:prstGeom>
        </p:spPr>
        <p:txBody>
          <a:bodyPr anchor="b" vert="horz">
            <a:normAutofit fontScale="92500" lnSpcReduction="200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лоза? Это роза? </a:t>
            </a:r>
            <a:b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b="0" baseline="0" cap="small" dirty="0" err="1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уоза</a:t>
            </a: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Это воза?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b="0" baseline="0" cap="small" dirty="0" err="1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йоза</a:t>
            </a: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Это роза?</a:t>
            </a:r>
            <a:endParaRPr b="0" baseline="0" cap="small" dirty="0" i="0" kern="1200" kumimoji="0" lang="ru-RU" noProof="0" normalizeH="0" spc="0" strike="noStrike" sz="3000" u="none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>
          <a:blip cstate="print" r:embed="rId2"/>
          <a:srcRect b="14885" r="77837" t="14187"/>
          <a:stretch>
            <a:fillRect/>
          </a:stretch>
        </p:blipFill>
        <p:spPr bwMode="auto">
          <a:xfrm>
            <a:off x="3429000" y="15240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-228600" y="1905000"/>
            <a:ext cx="5486400" cy="1143000"/>
          </a:xfrm>
          <a:prstGeom prst="rect">
            <a:avLst/>
          </a:prstGeom>
        </p:spPr>
        <p:txBody>
          <a:bodyPr anchor="b" vert="horz">
            <a:normAutofit fontScale="92500" lnSpcReduction="200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лак? Это рак? </a:t>
            </a:r>
            <a:b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b="0" baseline="0" cap="small" dirty="0" err="1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вак</a:t>
            </a: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Это як?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b="0" baseline="0" cap="small" dirty="0" err="1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аак</a:t>
            </a:r>
            <a:r>
              <a:rPr b="0" baseline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b="0" cap="small" dirty="0" i="0" kern="1200" kumimoji="0" lang="ru-RU" noProof="0" normalizeH="0" smtClean="0" spc="0" strike="noStrike" sz="3000" u="none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Это рак?</a:t>
            </a:r>
            <a:endParaRPr b="0" baseline="0" cap="small" dirty="0" i="0" kern="1200" kumimoji="0" lang="ru-RU" noProof="0" normalizeH="0" spc="0" strike="noStrike" sz="3000" u="none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8" nodeType="with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0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4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2000"/>
                            </p:stCondLst>
                            <p:childTnLst>
                              <p:par>
                                <p:cTn fill="hold" id="48" nodeType="after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1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1" spid="9"/>
      <p:bldP grpId="0" spid="11"/>
      <p:bldP grpId="1" spid="11"/>
      <p:bldP grpId="2" spid="11"/>
      <p:bldP grpId="0" spid="13"/>
      <p:bldP grpId="1" spid="13"/>
      <p:bldP grpId="2" spid="1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>
              <a:snd r:embed="rId2" name="Аудиоклип 27.wav"/>
            </a:hlinkClick>
          </p:cNvPr>
          <p:cNvSpPr/>
          <p:nvPr/>
        </p:nvSpPr>
        <p:spPr>
          <a:xfrm>
            <a:off x="3657600" y="2133600"/>
            <a:ext cx="4191000" cy="28194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Восприятие  звука [</a:t>
            </a:r>
            <a:r>
              <a:rPr lang="ru-RU" dirty="0" err="1" smtClean="0"/>
              <a:t>р</a:t>
            </a:r>
            <a:r>
              <a:rPr lang="ru-RU" dirty="0" smtClean="0"/>
              <a:t>] в потоке прочих звуков: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038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Внимательно послушай и запомни, как рычит мотор самолета (нажми на самолет мышкой). Послушай как работает мотор и изобрази. Для этого руки согни в локтях, кисти рук сожми в кулак и вращай  кистями рук перед грудью. Проделай такие движения только тогда, когда услышишь, как рычит мотор самолета (звук Р), а на другие звуки не реагируй.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– М – ЛЬ – Й – В – ЛЬ – З – Г – Н – Р – РЬ – ВЬ – ЛЬ – Й – НЬ – Л – З – В – Р – Ж – Ы – У – Л – Р – ЛЬ – Ж – РЬ - 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304800"/>
            <a:ext cx="3929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картинки.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648200" y="990600"/>
            <a:ext cx="12954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7391400" y="3200400"/>
            <a:ext cx="1371600" cy="19050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410200" y="3200400"/>
            <a:ext cx="1828800" cy="1371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019800" y="304800"/>
            <a:ext cx="22098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048000" y="4876800"/>
            <a:ext cx="1905000" cy="13716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096000" y="1905000"/>
            <a:ext cx="19050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57200" y="4572000"/>
            <a:ext cx="2057400" cy="16764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33400" y="838200"/>
            <a:ext cx="1828800" cy="19050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3200400" y="2971800"/>
            <a:ext cx="1905000" cy="16764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514600" y="990600"/>
            <a:ext cx="1905000" cy="16764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1143000" y="2819400"/>
            <a:ext cx="1905000" cy="16764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5334000" y="4724400"/>
            <a:ext cx="1524000" cy="1447800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8600" y="6324600"/>
            <a:ext cx="59987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предмет в названии которого есть звук Р.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dirty="0" smtClean="0"/>
              <a:t>Определи место звука Р в слове.</a:t>
            </a:r>
            <a:endParaRPr lang="ru-RU" dirty="0"/>
          </a:p>
        </p:txBody>
      </p:sp>
      <p:pic>
        <p:nvPicPr>
          <p:cNvPr id="5" name="Рисунок 4" descr="Рисунок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838200"/>
            <a:ext cx="3352800" cy="3637678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22860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38862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54864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990600"/>
            <a:ext cx="2785872" cy="3186869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38100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22098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54864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исунок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990600"/>
            <a:ext cx="2819400" cy="2972757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54102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38100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22098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172200"/>
            <a:ext cx="8077200" cy="45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Укажи на картинку в названии которой нет звука Р.</a:t>
            </a:r>
            <a:endParaRPr lang="ru-RU" dirty="0"/>
          </a:p>
        </p:txBody>
      </p:sp>
      <p:sp>
        <p:nvSpPr>
          <p:cNvPr id="134" name="Управляющая кнопка: настраиваемая 13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295400" y="762000"/>
            <a:ext cx="3200400" cy="23622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Управляющая кнопка: настраиваемая 134">
            <a:hlinkClick r:id="" action="ppaction://noaction" highlightClick="1"/>
          </p:cNvPr>
          <p:cNvSpPr/>
          <p:nvPr/>
        </p:nvSpPr>
        <p:spPr>
          <a:xfrm>
            <a:off x="4648200" y="3276600"/>
            <a:ext cx="2743200" cy="25146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Управляющая кнопка: настраиваемая 135">
            <a:hlinkClick r:id="" action="ppaction://noaction" highlightClick="1"/>
          </p:cNvPr>
          <p:cNvSpPr/>
          <p:nvPr/>
        </p:nvSpPr>
        <p:spPr>
          <a:xfrm>
            <a:off x="5410200" y="533400"/>
            <a:ext cx="2743200" cy="2514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Управляющая кнопка: настраиваемая 136">
            <a:hlinkClick r:id="" action="ppaction://noaction" highlightClick="1"/>
          </p:cNvPr>
          <p:cNvSpPr/>
          <p:nvPr/>
        </p:nvSpPr>
        <p:spPr>
          <a:xfrm>
            <a:off x="1143000" y="3581400"/>
            <a:ext cx="2743200" cy="25146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Управляющая кнопка: настраиваемая 14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257800" y="3581400"/>
            <a:ext cx="3124200" cy="22098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Управляющая кнопка: настраиваемая 144">
            <a:hlinkClick r:id="" action="ppaction://noaction" highlightClick="1"/>
          </p:cNvPr>
          <p:cNvSpPr/>
          <p:nvPr/>
        </p:nvSpPr>
        <p:spPr>
          <a:xfrm>
            <a:off x="1524000" y="609600"/>
            <a:ext cx="2743200" cy="2514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Управляющая кнопка: настраиваемая 145">
            <a:hlinkClick r:id="" action="ppaction://noaction" highlightClick="1"/>
          </p:cNvPr>
          <p:cNvSpPr/>
          <p:nvPr/>
        </p:nvSpPr>
        <p:spPr>
          <a:xfrm>
            <a:off x="1219200" y="3124200"/>
            <a:ext cx="3200400" cy="2895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Управляющая кнопка: настраиваемая 146">
            <a:hlinkClick r:id="" action="ppaction://noaction" highlightClick="1"/>
          </p:cNvPr>
          <p:cNvSpPr/>
          <p:nvPr/>
        </p:nvSpPr>
        <p:spPr>
          <a:xfrm>
            <a:off x="5410200" y="381000"/>
            <a:ext cx="2743200" cy="31242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Управляющая кнопка: настраиваемая 14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42910" y="4071942"/>
            <a:ext cx="3605210" cy="150019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5029200" y="3505200"/>
            <a:ext cx="3276600" cy="2514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Управляющая кнопка: настраиваемая 149">
            <a:hlinkClick r:id="" action="ppaction://noaction" highlightClick="1"/>
          </p:cNvPr>
          <p:cNvSpPr/>
          <p:nvPr/>
        </p:nvSpPr>
        <p:spPr>
          <a:xfrm>
            <a:off x="1752600" y="533400"/>
            <a:ext cx="1905000" cy="30480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Управляющая кнопка: настраиваемая 150">
            <a:hlinkClick r:id="" action="ppaction://noaction" highlightClick="1"/>
          </p:cNvPr>
          <p:cNvSpPr/>
          <p:nvPr/>
        </p:nvSpPr>
        <p:spPr>
          <a:xfrm>
            <a:off x="5181600" y="609600"/>
            <a:ext cx="3200400" cy="25146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Развитие словестно-логического мышления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921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Послушай слоги. Подбери к ним названия картинок, чтобы получилась короткая рифмовка.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Дор-дор-дор</a:t>
            </a:r>
            <a:r>
              <a:rPr lang="ru-RU" dirty="0" smtClean="0"/>
              <a:t>, красный …</a:t>
            </a:r>
          </a:p>
          <a:p>
            <a:r>
              <a:rPr lang="ru-RU" dirty="0" smtClean="0"/>
              <a:t>Вей-вей-вей,  кусачий …</a:t>
            </a:r>
          </a:p>
          <a:p>
            <a:r>
              <a:rPr lang="ru-RU" dirty="0" smtClean="0"/>
              <a:t>Бор-бор-бор, назову …</a:t>
            </a:r>
          </a:p>
          <a:p>
            <a:r>
              <a:rPr lang="ru-RU" dirty="0" smtClean="0"/>
              <a:t>Мор-мор-мор, красный …</a:t>
            </a:r>
          </a:p>
          <a:p>
            <a:r>
              <a:rPr lang="ru-RU" dirty="0" err="1" smtClean="0"/>
              <a:t>Рона-рона-рона</a:t>
            </a:r>
            <a:r>
              <a:rPr lang="ru-RU" dirty="0" smtClean="0"/>
              <a:t>, черная …</a:t>
            </a:r>
          </a:p>
          <a:p>
            <a:r>
              <a:rPr lang="ru-RU" dirty="0" err="1" smtClean="0"/>
              <a:t>Руза-руза-руза</a:t>
            </a:r>
            <a:r>
              <a:rPr lang="ru-RU" dirty="0" smtClean="0"/>
              <a:t>, в поле …</a:t>
            </a:r>
          </a:p>
          <a:p>
            <a:r>
              <a:rPr lang="ru-RU" dirty="0" smtClean="0"/>
              <a:t>Рога-рога-рога, ровная …</a:t>
            </a:r>
          </a:p>
          <a:p>
            <a:r>
              <a:rPr lang="ru-RU" dirty="0" err="1" smtClean="0"/>
              <a:t>Рох-рох-рох</a:t>
            </a:r>
            <a:r>
              <a:rPr lang="ru-RU" dirty="0" smtClean="0"/>
              <a:t>, назову…</a:t>
            </a:r>
          </a:p>
          <a:p>
            <a:r>
              <a:rPr lang="ru-RU" dirty="0" smtClean="0"/>
              <a:t>Руша-руша-руша, вкусная …</a:t>
            </a:r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352800" y="990600"/>
            <a:ext cx="2057400" cy="16764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81000" y="3810000"/>
            <a:ext cx="1600200" cy="1447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096000" y="838200"/>
            <a:ext cx="2133600" cy="16002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248400" y="2590800"/>
            <a:ext cx="19812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362200" y="3810000"/>
            <a:ext cx="1905000" cy="12954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629400" y="4267200"/>
            <a:ext cx="1371600" cy="1905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495800" y="5181600"/>
            <a:ext cx="1447800" cy="1371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209800" y="5257800"/>
            <a:ext cx="1828800" cy="12954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724400" y="2895600"/>
            <a:ext cx="1295400" cy="19050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343400" y="914400"/>
            <a:ext cx="1752600" cy="20574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dirty="0" smtClean="0"/>
              <a:t>Отгадай загадку, укажи отгадку.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962400" cy="121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Ровненький, крепенький,                                         Сквозь травку прошел,                                           Красную шапку нашел.</a:t>
            </a:r>
            <a:endParaRPr lang="ru-RU" dirty="0"/>
          </a:p>
        </p:txBody>
      </p:sp>
      <p:pic>
        <p:nvPicPr>
          <p:cNvPr id="6147" name="Picture 3" descr="E:\Documents and Settings\оля-ля\Мои документы\Мои рисунки\smile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28600"/>
            <a:ext cx="628650" cy="62865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495800" y="3505200"/>
            <a:ext cx="3962400" cy="1219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400" dirty="0" smtClean="0">
                <a:latin typeface="+mn-lt"/>
              </a:rPr>
              <a:t>    Как на ровной на дорожке, Вижу красные сережки,                Я на чудо набрела –  Кружку с верхом набрала!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81000" y="3200400"/>
            <a:ext cx="2286000" cy="28194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667000" y="3505200"/>
            <a:ext cx="2057400" cy="22860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 flipH="1">
            <a:off x="6019800" y="1066800"/>
            <a:ext cx="2667000" cy="1600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ru-RU" dirty="0" smtClean="0"/>
              <a:t>Дай детям имена со звуком Р.</a:t>
            </a:r>
            <a:endParaRPr lang="ru-RU" dirty="0"/>
          </a:p>
        </p:txBody>
      </p:sp>
      <p:pic>
        <p:nvPicPr>
          <p:cNvPr id="8195" name="Picture 3" descr="E:\Documents and Settings\оля-ля\Мои документы\Мои рисунки\Animated\j02836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881312" cy="2974258"/>
          </a:xfrm>
          <a:prstGeom prst="rect">
            <a:avLst/>
          </a:prstGeom>
          <a:noFill/>
        </p:spPr>
      </p:pic>
      <p:pic>
        <p:nvPicPr>
          <p:cNvPr id="8196" name="Picture 4" descr="E:\Documents and Settings\оля-ля\Мои документы\Мои рисунки\Animated\j02836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97746"/>
            <a:ext cx="2514600" cy="356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vuk_R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zvuk_R</Template>
  <TotalTime>0</TotalTime>
  <Words>499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zvuk_R</vt:lpstr>
      <vt:lpstr>Звуковая разминка.</vt:lpstr>
      <vt:lpstr>Это лакета? Это ракета?  Это якета? Это вакета?  Это акета? Это ракета?</vt:lpstr>
      <vt:lpstr>Восприятие  звука [р] в потоке прочих звуков:</vt:lpstr>
      <vt:lpstr>Слайд 4</vt:lpstr>
      <vt:lpstr>Определи место звука Р в слове.</vt:lpstr>
      <vt:lpstr>Развитие словестно-логического мышления  </vt:lpstr>
      <vt:lpstr>Послушай слоги. Подбери к ним названия картинок, чтобы получилась короткая рифмовка.</vt:lpstr>
      <vt:lpstr>Отгадай загадку, укажи отгадку.</vt:lpstr>
      <vt:lpstr>Дай детям имена со звуком Р.</vt:lpstr>
      <vt:lpstr>Слайд 10</vt:lpstr>
      <vt:lpstr>Покажи все буквы Р.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разминка.</dc:title>
  <dc:creator>Admin</dc:creator>
  <cp:lastModifiedBy>Admin</cp:lastModifiedBy>
  <cp:revision>1</cp:revision>
  <cp:lastPrinted>1601-01-01T00:00:00Z</cp:lastPrinted>
  <dcterms:created xsi:type="dcterms:W3CDTF">2010-09-04T13:36:47Z</dcterms:created>
  <dcterms:modified xsi:type="dcterms:W3CDTF">2010-09-04T13:37:03Z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2907739</vt:lpwstr>
  </property>
  <property fmtid="{D5CDD505-2E9C-101B-9397-08002B2CF9AE}" name="NXPowerLiteSettings" pid="3">
    <vt:lpwstr>F38002E0015000</vt:lpwstr>
  </property>
  <property fmtid="{D5CDD505-2E9C-101B-9397-08002B2CF9AE}" name="NXPowerLiteVersion" pid="4">
    <vt:lpwstr>D5.0.6</vt:lpwstr>
  </property>
  <property fmtid="{D5CDD505-2E9C-101B-9397-08002B2CF9AE}" name="Version" pid="5">
    <vt:i4>1</vt:i4>
  </property>
  <property fmtid="{D5CDD505-2E9C-101B-9397-08002B2CF9AE}" name="_MarkAsFinal" pid="6">
    <vt:bool>true</vt:bool>
  </property>
</Properties>
</file>