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83" r:id="rId5"/>
    <p:sldId id="284" r:id="rId6"/>
    <p:sldId id="282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85" r:id="rId23"/>
    <p:sldId id="274" r:id="rId24"/>
    <p:sldId id="276" r:id="rId25"/>
    <p:sldId id="289" r:id="rId26"/>
    <p:sldId id="277" r:id="rId27"/>
    <p:sldId id="287" r:id="rId28"/>
    <p:sldId id="288" r:id="rId29"/>
    <p:sldId id="278" r:id="rId30"/>
    <p:sldId id="279" r:id="rId31"/>
    <p:sldId id="280" r:id="rId32"/>
    <p:sldId id="281" r:id="rId33"/>
    <p:sldId id="28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470A77-C73A-4A76-B13A-4E049FBE39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5AD3017-B3A7-4D81-86E7-5A362CDF31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98%D0%B2%D0%B0%D0%BD_%D0%93%D1%80%D0%BE%D0%B7%D0%BD%D1%8B%D0%B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6000768"/>
            <a:ext cx="6615114" cy="2857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Фёдорова И.а. МАОУ «Лицей № 36»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81000"/>
            <a:ext cx="857256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Личность Ивана</a:t>
            </a:r>
            <a:r>
              <a:rPr lang="el-GR" b="1" dirty="0" smtClean="0">
                <a:solidFill>
                  <a:schemeClr val="tx1"/>
                </a:solidFill>
              </a:rPr>
              <a:t>Ι</a:t>
            </a:r>
            <a:r>
              <a:rPr lang="en-US" b="1" dirty="0" smtClean="0">
                <a:solidFill>
                  <a:schemeClr val="tx1"/>
                </a:solidFill>
              </a:rPr>
              <a:t>V</a:t>
            </a:r>
            <a:r>
              <a:rPr lang="ru-RU" b="1" dirty="0" smtClean="0">
                <a:solidFill>
                  <a:schemeClr val="tx1"/>
                </a:solidFill>
              </a:rPr>
              <a:t> Грозного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9458" name="Picture 2" descr="http://upload.wikimedia.org/wikipedia/commons/thumb/2/2b/Vasnetsov_Ioann_4.jpg/220px-Vasnetsov_Ioann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14620"/>
            <a:ext cx="2071702" cy="316705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8662828" cy="5116662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После смерти своего мужа в декабре 1533 года Елена Васильевна совершила переворот, отстранив от власти назначенных последней волей её мужа опекунов (регентов) и сделалась правительницей Великого княжества Московского.</a:t>
            </a:r>
          </a:p>
          <a:p>
            <a:r>
              <a:rPr lang="ru-RU" sz="2400" b="1" dirty="0" smtClean="0"/>
              <a:t>Стала первой после великой княгини Ольги правительницей русского государства.</a:t>
            </a:r>
          </a:p>
          <a:p>
            <a:r>
              <a:rPr lang="ru-RU" sz="2400" b="1" dirty="0" smtClean="0"/>
              <a:t>Михаила Глинского, посадила в тюрьму.</a:t>
            </a:r>
          </a:p>
          <a:p>
            <a:r>
              <a:rPr lang="ru-RU" sz="2400" b="1" dirty="0" smtClean="0"/>
              <a:t>В 1536 году заставила польского короля Сигизмунда I заключить выгодный для России мир.</a:t>
            </a:r>
          </a:p>
          <a:p>
            <a:r>
              <a:rPr lang="ru-RU" sz="2400" b="1" dirty="0" smtClean="0"/>
              <a:t>Была выстроена Китайгородская стена.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929718" cy="54292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Денежная реформа(начата в 1535),фактически ввела единую валюту на территории Руси. Это была серебряная копейка весом 0,68 г; одна четвёртая часть копейки — полушка. Это был весомый шаг для стабилизации экономики Руси.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Итог правления- шаг к формированию централизации государства.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Елена умерла 4 апреля 1538 года. По слухам, была отравлена Шуйскими.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Боярское правление (1538-1547 гг.)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1538 – смерть Глинской обострила борьбу боярских группировок.</a:t>
            </a:r>
          </a:p>
          <a:p>
            <a:r>
              <a:rPr lang="ru-RU" b="1" dirty="0" smtClean="0"/>
              <a:t>Отличие от борьбы феодальной раздробленности: соперничали за влияние на великого князя, а не свержение его с целью создания новой династии.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1547 – Установление царской власти.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/>
              <a:t>16 января 1547 – Иван </a:t>
            </a:r>
            <a:r>
              <a:rPr lang="el-GR" sz="2400" b="1" dirty="0" smtClean="0"/>
              <a:t>Ι</a:t>
            </a:r>
            <a:r>
              <a:rPr lang="en-US" sz="2400" b="1" dirty="0" smtClean="0"/>
              <a:t>V</a:t>
            </a:r>
            <a:r>
              <a:rPr lang="ru-RU" sz="2400" b="1" dirty="0" smtClean="0"/>
              <a:t> венчается на царство по инициативе Митрополита </a:t>
            </a:r>
            <a:r>
              <a:rPr lang="ru-RU" sz="2400" b="1" dirty="0" err="1" smtClean="0"/>
              <a:t>Макария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 Государь, царь и великий князь всея Руси.</a:t>
            </a:r>
          </a:p>
          <a:p>
            <a:r>
              <a:rPr lang="ru-RU" sz="2400" b="1" dirty="0" smtClean="0"/>
              <a:t>Уравнение Ивана </a:t>
            </a:r>
            <a:r>
              <a:rPr lang="el-GR" sz="2400" b="1" dirty="0" smtClean="0"/>
              <a:t>Ι</a:t>
            </a:r>
            <a:r>
              <a:rPr lang="en-US" sz="2400" b="1" dirty="0" smtClean="0"/>
              <a:t>V</a:t>
            </a:r>
            <a:r>
              <a:rPr lang="ru-RU" sz="2400" b="1" dirty="0" smtClean="0"/>
              <a:t> с ханами Казани и Астрахани.</a:t>
            </a:r>
          </a:p>
          <a:p>
            <a:r>
              <a:rPr lang="ru-RU" sz="2400" b="1" dirty="0" smtClean="0"/>
              <a:t>Царский титул ставит Ивана </a:t>
            </a:r>
            <a:r>
              <a:rPr lang="el-GR" sz="2400" b="1" dirty="0" smtClean="0"/>
              <a:t>Ι</a:t>
            </a:r>
            <a:r>
              <a:rPr lang="en-US" sz="2400" b="1" dirty="0" smtClean="0"/>
              <a:t>V</a:t>
            </a:r>
            <a:r>
              <a:rPr lang="ru-RU" sz="2400" b="1" dirty="0" smtClean="0"/>
              <a:t> выше королей Дании, Швеции, Франции.</a:t>
            </a:r>
          </a:p>
          <a:p>
            <a:r>
              <a:rPr lang="ru-RU" sz="2400" b="1" dirty="0" smtClean="0"/>
              <a:t>Иван </a:t>
            </a:r>
            <a:r>
              <a:rPr lang="el-GR" sz="2400" b="1" dirty="0" smtClean="0"/>
              <a:t>Ι</a:t>
            </a:r>
            <a:r>
              <a:rPr lang="en-US" sz="2400" b="1" dirty="0" smtClean="0"/>
              <a:t>V</a:t>
            </a:r>
            <a:r>
              <a:rPr lang="ru-RU" sz="2400" b="1" dirty="0" smtClean="0"/>
              <a:t> возвысился над русскими князьями.</a:t>
            </a:r>
          </a:p>
          <a:p>
            <a:r>
              <a:rPr lang="ru-RU" sz="2400" b="1" dirty="0" smtClean="0"/>
              <a:t>Провозглашена преемственность власти царя от византийских императоров.</a:t>
            </a:r>
          </a:p>
          <a:p>
            <a:r>
              <a:rPr lang="ru-RU" sz="2400" b="1" dirty="0" smtClean="0"/>
              <a:t>Царь как помазанник божий защищает интересы церкви.</a:t>
            </a:r>
          </a:p>
          <a:p>
            <a:r>
              <a:rPr lang="ru-RU" sz="2400" b="1" dirty="0" smtClean="0"/>
              <a:t>Царский титул свидетельствует о внешнеполитических притязаниях Ивана </a:t>
            </a:r>
            <a:r>
              <a:rPr lang="el-GR" sz="2400" b="1" dirty="0" smtClean="0"/>
              <a:t>Ι</a:t>
            </a:r>
            <a:r>
              <a:rPr lang="en-US" sz="2400" b="1" dirty="0" smtClean="0"/>
              <a:t>V</a:t>
            </a:r>
            <a:r>
              <a:rPr lang="ru-RU" sz="2400" b="1" dirty="0" smtClean="0"/>
              <a:t> 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Реформы Избранной рады.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«Избранная Рада»</a:t>
            </a:r>
            <a:r>
              <a:rPr lang="ru-RU" dirty="0" smtClean="0"/>
              <a:t> — термин, введённый князем А. М. Курбским для обозначения круга лиц, составлявших неформальное правительство при Иване Грозном в 1549—1560. </a:t>
            </a:r>
          </a:p>
          <a:p>
            <a:r>
              <a:rPr lang="ru-RU" dirty="0" smtClean="0"/>
              <a:t>Формирование  около царя избранного круга лиц происходит после московских событий лета 1547 года: пожара, а затем Московского восстания.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1547 – Московское восстание.</a:t>
            </a:r>
            <a:endParaRPr lang="ru-RU" dirty="0"/>
          </a:p>
        </p:txBody>
      </p:sp>
      <p:pic>
        <p:nvPicPr>
          <p:cNvPr id="34818" name="Picture 2" descr="File:Fireofmoscow15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3643338" cy="5072066"/>
          </a:xfrm>
          <a:prstGeom prst="rect">
            <a:avLst/>
          </a:prstGeom>
          <a:noFill/>
        </p:spPr>
      </p:pic>
      <p:pic>
        <p:nvPicPr>
          <p:cNvPr id="34820" name="Picture 4" descr="File:Pavel Pleshanov 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571612"/>
            <a:ext cx="3643338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Состав: Адашев, Курбский, </a:t>
            </a:r>
            <a:r>
              <a:rPr lang="ru-RU" sz="3600" b="1" dirty="0" err="1" smtClean="0"/>
              <a:t>Макарий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Сильвестр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Цель Избранной рады: разработка и проведение реформ.</a:t>
            </a:r>
          </a:p>
          <a:p>
            <a:r>
              <a:rPr lang="ru-RU" sz="3600" b="1" dirty="0" smtClean="0"/>
              <a:t>К реформам подталкивали неудачи в войне с Казанским ханством.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500042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Реформы Избранной рады.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Реформы Избранной рады.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1)1549 г. Первый Земский собор — орган сословного представительства. Осуждение неправильного боярского правления, объявление необходимости реформ.</a:t>
            </a:r>
          </a:p>
          <a:p>
            <a:r>
              <a:rPr lang="ru-RU" dirty="0" smtClean="0"/>
              <a:t>2) Судебник 1550 г. — развитие положений Судебника Ивана III, ограничение власти наместников и </a:t>
            </a:r>
            <a:r>
              <a:rPr lang="ru-RU" dirty="0" err="1" smtClean="0"/>
              <a:t>волостителей</a:t>
            </a:r>
            <a:r>
              <a:rPr lang="ru-RU" dirty="0" smtClean="0"/>
              <a:t>, усиление контроля царской администрации, единый размер судебных пошлин, сохранение права крестьян на переход в Юрьев день.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3)Стоглавый собор 1551 г. — унификация церковных обрядов, признание всех местно-почитаемых святых общерусскими, установление жесткого иконописного канона, требования к улучшению нравов духовенства, запрет ростовщичества среди священников.</a:t>
            </a:r>
          </a:p>
          <a:p>
            <a:r>
              <a:rPr lang="ru-RU" sz="2400" dirty="0" smtClean="0"/>
              <a:t>4) Военная реформа 1556 г. — принято Уложение о службе: ограничение местничества на период военных действий, помимо конного поместного ополчения, организация постоянного войска — стрельцы, пушкари, единый порядок военной службы. 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Формирование приказной системы.</a:t>
            </a:r>
          </a:p>
          <a:p>
            <a:r>
              <a:rPr lang="ru-RU" sz="2400" dirty="0" smtClean="0"/>
              <a:t>Учреждаются приказы, обеспечивающие основные государственные нужды: Челобитный, Посольский, Поместный, Стрелецкий, Пушкарский, Разбойный, Печатный, Сокольничий, Земские приказы.</a:t>
            </a:r>
          </a:p>
          <a:p>
            <a:r>
              <a:rPr lang="ru-RU" sz="2400" dirty="0" smtClean="0"/>
              <a:t> В 1556 году была проведена реформа местного управления. 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Регенство</a:t>
            </a:r>
            <a:r>
              <a:rPr lang="ru-RU" b="1" dirty="0" smtClean="0"/>
              <a:t> Елены Глинской.</a:t>
            </a:r>
          </a:p>
          <a:p>
            <a:r>
              <a:rPr lang="ru-RU" b="1" dirty="0" smtClean="0"/>
              <a:t>2)Боярское правление.</a:t>
            </a:r>
          </a:p>
          <a:p>
            <a:r>
              <a:rPr lang="ru-RU" b="1" dirty="0" smtClean="0"/>
              <a:t>3)Личность Ивана </a:t>
            </a:r>
            <a:r>
              <a:rPr lang="el-GR" b="1" dirty="0" smtClean="0"/>
              <a:t>Ι</a:t>
            </a:r>
            <a:r>
              <a:rPr lang="en-US" b="1" dirty="0" smtClean="0"/>
              <a:t>V</a:t>
            </a:r>
            <a:r>
              <a:rPr lang="ru-RU" b="1" dirty="0" smtClean="0"/>
              <a:t> Грозного.</a:t>
            </a:r>
          </a:p>
          <a:p>
            <a:r>
              <a:rPr lang="ru-RU" b="1" dirty="0" smtClean="0"/>
              <a:t>4)Венчание на царство.</a:t>
            </a:r>
          </a:p>
          <a:p>
            <a:r>
              <a:rPr lang="ru-RU" b="1" dirty="0" smtClean="0"/>
              <a:t>5)Реформы Избранной рады.</a:t>
            </a:r>
          </a:p>
          <a:p>
            <a:r>
              <a:rPr lang="ru-RU" b="1" dirty="0" smtClean="0"/>
              <a:t>6)Внешняя политика.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управления после реформ Избранной рады.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000108"/>
            <a:ext cx="214314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Царь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142984"/>
            <a:ext cx="2786082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Митрополит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3214686"/>
            <a:ext cx="3000396" cy="14287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Войско стрельцы, дворянское ополчение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3429000"/>
            <a:ext cx="2500330" cy="185738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Уезды, волости.</a:t>
            </a:r>
          </a:p>
          <a:p>
            <a:pPr algn="ctr"/>
            <a:r>
              <a:rPr lang="ru-RU" sz="2400" b="1" dirty="0" smtClean="0"/>
              <a:t>Наместники, воеводы назначаются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214554"/>
            <a:ext cx="2571768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Боярская дума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071678"/>
            <a:ext cx="2786082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Церковный собор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2214554"/>
            <a:ext cx="2143140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приказы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1000108"/>
            <a:ext cx="2571768" cy="91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Земский собор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3000364" y="157161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3"/>
          </p:cNvCxnSpPr>
          <p:nvPr/>
        </p:nvCxnSpPr>
        <p:spPr>
          <a:xfrm rot="5400000">
            <a:off x="2428860" y="2643182"/>
            <a:ext cx="200026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2"/>
          </p:cNvCxnSpPr>
          <p:nvPr/>
        </p:nvCxnSpPr>
        <p:spPr>
          <a:xfrm rot="5400000">
            <a:off x="4385464" y="2100250"/>
            <a:ext cx="37227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0" idx="2"/>
            <a:endCxn id="7" idx="0"/>
          </p:cNvCxnSpPr>
          <p:nvPr/>
        </p:nvCxnSpPr>
        <p:spPr>
          <a:xfrm rot="5400000">
            <a:off x="4475556" y="3261118"/>
            <a:ext cx="30004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5643570" y="1714488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4" idx="3"/>
            <a:endCxn id="11" idx="1"/>
          </p:cNvCxnSpPr>
          <p:nvPr/>
        </p:nvCxnSpPr>
        <p:spPr>
          <a:xfrm>
            <a:off x="5643570" y="1457308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Падение Избранной рады.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Причину царской немилости некоторые историки видят в том, что Иван IV был недоволен разногласиями некоторых членов Рады с покойной Анастасией Захарьиной-Юрьевой, первой женой царя.</a:t>
            </a:r>
          </a:p>
          <a:p>
            <a:r>
              <a:rPr lang="ru-RU" dirty="0" smtClean="0"/>
              <a:t>В 1553 году Иван Грозный заболел. В Боярской Думе встал вопрос о передаче власти. Иван заставил бояр присягнуть сыну-младенцу — царевичу Дмитрию. Но среди членов Рады возникла идея передать московский престол двоюродному брату царя — Владимиру, князю Старицкому. В частности, </a:t>
            </a:r>
            <a:r>
              <a:rPr lang="ru-RU" dirty="0" err="1" smtClean="0"/>
              <a:t>Сильвестр</a:t>
            </a:r>
            <a:r>
              <a:rPr lang="ru-RU" dirty="0" smtClean="0"/>
              <a:t> отметил как качество Владимира то, что он любит советников. Однако Иван оправился от недуга, и конфликт, на первый взгляд, был исчерпан. Но царь не забыл эту историю и использовал после против </a:t>
            </a:r>
            <a:r>
              <a:rPr lang="ru-RU" dirty="0" err="1" smtClean="0"/>
              <a:t>Сильвестра</a:t>
            </a:r>
            <a:r>
              <a:rPr lang="ru-RU" dirty="0" smtClean="0"/>
              <a:t> и Адашева.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реформ Избранной рады.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Ограничение родовитого боярства.</a:t>
            </a:r>
          </a:p>
          <a:p>
            <a:r>
              <a:rPr lang="ru-RU" b="1" dirty="0" smtClean="0"/>
              <a:t>Дворянство – социальная база самодержавия.</a:t>
            </a:r>
          </a:p>
          <a:p>
            <a:r>
              <a:rPr lang="ru-RU" b="1" dirty="0" smtClean="0"/>
              <a:t>Новая система управления ликвидировала местные особенности управления.</a:t>
            </a:r>
          </a:p>
          <a:p>
            <a:r>
              <a:rPr lang="ru-RU" b="1" dirty="0" smtClean="0"/>
              <a:t>Все звенья системы подчинены царю.</a:t>
            </a:r>
          </a:p>
          <a:p>
            <a:r>
              <a:rPr lang="ru-RU" b="1" dirty="0" smtClean="0"/>
              <a:t>Земские соборы – противовес боярству.</a:t>
            </a:r>
          </a:p>
          <a:p>
            <a:r>
              <a:rPr lang="ru-RU" b="1" dirty="0" smtClean="0"/>
              <a:t>Укрепление самодержавной власти.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1998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Западное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Южное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Восточное</a:t>
                      </a:r>
                      <a:endParaRPr lang="ru-RU" sz="2400" b="1" dirty="0"/>
                    </a:p>
                  </a:txBody>
                  <a:tcPr/>
                </a:tc>
              </a:tr>
              <a:tr h="60380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Возвращение Древнерусских</a:t>
                      </a:r>
                      <a:r>
                        <a:rPr lang="ru-RU" sz="2400" baseline="0" dirty="0" smtClean="0"/>
                        <a:t> земель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r>
                        <a:rPr lang="ru-RU" sz="2400" baseline="0" dirty="0" smtClean="0"/>
                        <a:t>Ликвидация Ливонского ордена.</a:t>
                      </a:r>
                    </a:p>
                    <a:p>
                      <a:r>
                        <a:rPr lang="ru-RU" sz="2400" baseline="0" dirty="0" smtClean="0"/>
                        <a:t>Выход к Балтийскому морю.</a:t>
                      </a:r>
                    </a:p>
                    <a:p>
                      <a:r>
                        <a:rPr lang="ru-RU" sz="2400" baseline="0" dirty="0" smtClean="0"/>
                        <a:t>Развитие прямых торговых связей с Европой.</a:t>
                      </a:r>
                    </a:p>
                    <a:p>
                      <a:r>
                        <a:rPr lang="ru-RU" sz="2400" baseline="0" dirty="0" smtClean="0"/>
                        <a:t>Начало </a:t>
                      </a:r>
                      <a:r>
                        <a:rPr lang="ru-RU" sz="2400" baseline="0" dirty="0" err="1" smtClean="0"/>
                        <a:t>русско</a:t>
                      </a:r>
                      <a:r>
                        <a:rPr lang="ru-RU" sz="2400" baseline="0" dirty="0" smtClean="0"/>
                        <a:t> – английских связей.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Охрана границ от набегов Крымского ханства.</a:t>
                      </a:r>
                    </a:p>
                    <a:p>
                      <a:r>
                        <a:rPr lang="ru-RU" sz="2400" b="1" dirty="0" smtClean="0"/>
                        <a:t>Первый поход</a:t>
                      </a:r>
                      <a:r>
                        <a:rPr lang="ru-RU" sz="2400" dirty="0" smtClean="0"/>
                        <a:t> (зима 1547/1548 гг.). </a:t>
                      </a:r>
                    </a:p>
                    <a:p>
                      <a:r>
                        <a:rPr lang="ru-RU" sz="2400" b="1" dirty="0" smtClean="0"/>
                        <a:t>Второй поход</a:t>
                      </a:r>
                      <a:r>
                        <a:rPr lang="ru-RU" sz="2400" dirty="0" smtClean="0"/>
                        <a:t> (осень 1549 — весна 1550).</a:t>
                      </a:r>
                    </a:p>
                    <a:p>
                      <a:r>
                        <a:rPr lang="ru-RU" sz="2400" b="1" dirty="0" smtClean="0"/>
                        <a:t>Третий поход</a:t>
                      </a:r>
                      <a:r>
                        <a:rPr lang="ru-RU" sz="2400" dirty="0" smtClean="0"/>
                        <a:t> (июнь—октябрь 1552 года) — завершился взятием Казани.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Безопасность восточных границ проникновение в Сибирь.</a:t>
                      </a:r>
                    </a:p>
                    <a:p>
                      <a:r>
                        <a:rPr lang="ru-RU" sz="2400" dirty="0" smtClean="0"/>
                        <a:t>1581 – поход Ермака </a:t>
                      </a:r>
                      <a:r>
                        <a:rPr lang="ru-RU" sz="2400" smtClean="0"/>
                        <a:t>в Сибирь.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71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25195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Западное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Южное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Восточное</a:t>
                      </a:r>
                      <a:endParaRPr lang="ru-RU" dirty="0"/>
                    </a:p>
                  </a:txBody>
                  <a:tcPr/>
                </a:tc>
              </a:tr>
              <a:tr h="54631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Поход 1556 года</a:t>
                      </a:r>
                      <a:r>
                        <a:rPr lang="ru-RU" sz="2400" dirty="0" smtClean="0"/>
                        <a:t> -Астраханское ханство было подчинено Московской Руси.</a:t>
                      </a:r>
                    </a:p>
                    <a:p>
                      <a:r>
                        <a:rPr lang="ru-RU" sz="2400" dirty="0" smtClean="0"/>
                        <a:t>Волжский торговый путь в руках Москвы.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7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357159" y="714356"/>
            <a:ext cx="4071965" cy="3571900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  <p:pic>
        <p:nvPicPr>
          <p:cNvPr id="5" name="Picture 5" descr="5"/>
          <p:cNvPicPr>
            <a:picLocks noChangeAspect="1" noChangeArrowheads="1"/>
          </p:cNvPicPr>
          <p:nvPr/>
        </p:nvPicPr>
        <p:blipFill>
          <a:blip r:embed="rId3" cstate="print">
            <a:lum bright="6000" contrast="12000"/>
          </a:blip>
          <a:srcRect/>
          <a:stretch>
            <a:fillRect/>
          </a:stretch>
        </p:blipFill>
        <p:spPr bwMode="auto">
          <a:xfrm>
            <a:off x="5072066" y="428604"/>
            <a:ext cx="3571900" cy="4714875"/>
          </a:xfrm>
          <a:prstGeom prst="rect">
            <a:avLst/>
          </a:prstGeom>
          <a:noFill/>
          <a:ln w="76200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Ливонская война 1558 -1583.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Возвращение Древнерусских земель.</a:t>
            </a:r>
          </a:p>
          <a:p>
            <a:r>
              <a:rPr lang="ru-RU" dirty="0" smtClean="0"/>
              <a:t>Выход к Балтийскому морю.</a:t>
            </a:r>
          </a:p>
          <a:p>
            <a:r>
              <a:rPr lang="ru-RU" dirty="0" smtClean="0"/>
              <a:t>Расширение земли, раздача дворянам.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Повод: Задержка орденом Юрьевской дана (с1503 г.)</a:t>
            </a:r>
          </a:p>
          <a:p>
            <a:r>
              <a:rPr lang="ru-RU" dirty="0" smtClean="0"/>
              <a:t>Не пропустили в Россию иностранных специалистов.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rus-obr.ru/files/u724/pol13-1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6500858" cy="664371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lesson-history.narod.ru/map/liv-w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572032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Международная обстановка.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1549 –  выгодный мир со Швецией.</a:t>
            </a:r>
          </a:p>
          <a:p>
            <a:r>
              <a:rPr lang="ru-RU" sz="4000" dirty="0" smtClean="0"/>
              <a:t>1554 – Перемирие с Литвой на 5 лет.</a:t>
            </a:r>
          </a:p>
          <a:p>
            <a:r>
              <a:rPr lang="ru-RU" sz="4000" dirty="0" smtClean="0"/>
              <a:t>1556 – перемирие с Польшей на 10 лет.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00562" y="1527048"/>
            <a:ext cx="4305110" cy="511666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1530-1584 – годы жизни.</a:t>
            </a:r>
          </a:p>
          <a:p>
            <a:r>
              <a:rPr lang="ru-RU" b="1" dirty="0" smtClean="0"/>
              <a:t>великий князь Московский и всея Руси с 1533, первый царь всея Руси (с 1547) (кроме 1575—1576, когда «великим князем всея Руси» номинально был </a:t>
            </a:r>
            <a:r>
              <a:rPr lang="ru-RU" b="1" dirty="0" err="1" smtClean="0"/>
              <a:t>Симеон</a:t>
            </a:r>
            <a:r>
              <a:rPr lang="ru-RU" b="1" dirty="0" smtClean="0"/>
              <a:t> </a:t>
            </a:r>
            <a:r>
              <a:rPr lang="ru-RU" b="1" dirty="0" err="1" smtClean="0"/>
              <a:t>Бекбулатович</a:t>
            </a:r>
            <a:r>
              <a:rPr lang="ru-RU" b="1" dirty="0" smtClean="0"/>
              <a:t>).</a:t>
            </a:r>
          </a:p>
        </p:txBody>
      </p:sp>
      <p:pic>
        <p:nvPicPr>
          <p:cNvPr id="17410" name="Picture 2" descr="&amp;Icy;&amp;vcy;&amp;acy;&amp;ncy; IV &amp;Vcy;&amp;acy;&amp;scy;&amp;icy;&amp;lcy;&amp;softcy;&amp;iecy;&amp;vcy;&amp;icy;&amp;c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857652" cy="50720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Ливонской войны.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45224"/>
          </a:xfrm>
        </p:spPr>
        <p:txBody>
          <a:bodyPr/>
          <a:lstStyle/>
          <a:p>
            <a:r>
              <a:rPr lang="ru-RU" dirty="0" smtClean="0"/>
              <a:t>В январе 1558 года Иван IV начал Ливонскую войну за овладение побережьем Балтийского моря. </a:t>
            </a:r>
          </a:p>
          <a:p>
            <a:r>
              <a:rPr lang="ru-RU" dirty="0" smtClean="0"/>
              <a:t>1558, русская армия вела активные наступательные действия в Прибалтике, взяла Нарву, Дерпт, </a:t>
            </a:r>
            <a:r>
              <a:rPr lang="ru-RU" dirty="0" err="1" smtClean="0"/>
              <a:t>Нейшлосс</a:t>
            </a:r>
            <a:r>
              <a:rPr lang="ru-RU" dirty="0" smtClean="0"/>
              <a:t>, Нейгауз, разбило орденские войска у </a:t>
            </a:r>
            <a:r>
              <a:rPr lang="ru-RU" dirty="0" err="1" smtClean="0"/>
              <a:t>Тирзена</a:t>
            </a:r>
            <a:r>
              <a:rPr lang="ru-RU" dirty="0" smtClean="0"/>
              <a:t> под Ригой.</a:t>
            </a:r>
          </a:p>
          <a:p>
            <a:r>
              <a:rPr lang="ru-RU" dirty="0" smtClean="0"/>
              <a:t>1558 русские овладели всей восточной частью Эстонии</a:t>
            </a:r>
            <a:r>
              <a:rPr lang="ru-RU" baseline="30000" dirty="0" smtClean="0"/>
              <a:t>[.</a:t>
            </a:r>
          </a:p>
          <a:p>
            <a:r>
              <a:rPr lang="ru-RU" dirty="0" smtClean="0"/>
              <a:t>1559 года армия Ливонского ордена была окончательно разгромлена.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Ливонской войны.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 указанию Алексея Адашева русские воеводы приняли предложение о перемирии, исходящее от Дании, которое длилось с марта по ноябрь 1559.</a:t>
            </a:r>
          </a:p>
          <a:p>
            <a:r>
              <a:rPr lang="ru-RU" dirty="0" smtClean="0"/>
              <a:t>Земли Ордена переходят под покровительство Польши, Литвы, Швеции и Дании.</a:t>
            </a:r>
          </a:p>
          <a:p>
            <a:r>
              <a:rPr lang="ru-RU" dirty="0" smtClean="0"/>
              <a:t>В 1562 году из-за отсутствия пехоты князь Курбский был разгромлен литовскими войсками под Невелем</a:t>
            </a:r>
            <a:r>
              <a:rPr lang="ru-RU" baseline="30000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Ливонской войны.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/>
          <a:lstStyle/>
          <a:p>
            <a:r>
              <a:rPr lang="ru-RU" dirty="0" smtClean="0"/>
              <a:t>1562-1563-Захват Полоцка.</a:t>
            </a:r>
          </a:p>
          <a:p>
            <a:r>
              <a:rPr lang="ru-RU" dirty="0" smtClean="0"/>
              <a:t>1569 – </a:t>
            </a:r>
            <a:r>
              <a:rPr lang="ru-RU" dirty="0" err="1" smtClean="0"/>
              <a:t>Люблинская</a:t>
            </a:r>
            <a:r>
              <a:rPr lang="ru-RU" dirty="0" smtClean="0"/>
              <a:t> уния.</a:t>
            </a:r>
          </a:p>
          <a:p>
            <a:r>
              <a:rPr lang="ru-RU" dirty="0" smtClean="0"/>
              <a:t>1579 – вторжение шведов в Новгород.</a:t>
            </a:r>
          </a:p>
          <a:p>
            <a:r>
              <a:rPr lang="ru-RU" dirty="0" smtClean="0"/>
              <a:t>1581 – Стефан </a:t>
            </a:r>
            <a:r>
              <a:rPr lang="ru-RU" dirty="0" err="1" smtClean="0"/>
              <a:t>Баторий</a:t>
            </a:r>
            <a:r>
              <a:rPr lang="ru-RU" dirty="0" smtClean="0"/>
              <a:t> осаждает Псков. Шведы захватили Карелу, Нарву, </a:t>
            </a:r>
            <a:r>
              <a:rPr lang="ru-RU" dirty="0" err="1" smtClean="0"/>
              <a:t>Копорье,Ям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1582 – Ям – </a:t>
            </a:r>
            <a:r>
              <a:rPr lang="ru-RU" dirty="0" err="1" smtClean="0"/>
              <a:t>Запольское</a:t>
            </a:r>
            <a:r>
              <a:rPr lang="ru-RU" dirty="0" smtClean="0"/>
              <a:t> перемирие на 10 лет. Россия передаёт Польше земли ливонского ордена.</a:t>
            </a:r>
          </a:p>
          <a:p>
            <a:r>
              <a:rPr lang="ru-RU" dirty="0" smtClean="0"/>
              <a:t>1583 – </a:t>
            </a:r>
            <a:r>
              <a:rPr lang="ru-RU" dirty="0" err="1" smtClean="0"/>
              <a:t>Плюсское</a:t>
            </a:r>
            <a:r>
              <a:rPr lang="ru-RU" dirty="0" smtClean="0"/>
              <a:t> перемирие со Швецией. Россия теряет Ям, Копорье, Нарву, Ивангород. Балтийское побережье только в устье Невы.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поражения: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1)Экономическое отставание России.</a:t>
            </a:r>
          </a:p>
          <a:p>
            <a:r>
              <a:rPr lang="ru-RU" b="1" dirty="0" smtClean="0"/>
              <a:t>2)Опричнина разорила страну.</a:t>
            </a:r>
          </a:p>
          <a:p>
            <a:r>
              <a:rPr lang="ru-RU" b="1" dirty="0" smtClean="0"/>
              <a:t>3)Вступление в войну Польши, Литвы. Швеции.</a:t>
            </a:r>
          </a:p>
          <a:p>
            <a:r>
              <a:rPr lang="ru-RU" b="1" dirty="0" smtClean="0"/>
              <a:t>4) Набеги Крымского хана.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27048"/>
            <a:ext cx="8591390" cy="5045224"/>
          </a:xfrm>
        </p:spPr>
        <p:txBody>
          <a:bodyPr/>
          <a:lstStyle/>
          <a:p>
            <a:r>
              <a:rPr lang="ru-RU" b="1" dirty="0" smtClean="0"/>
              <a:t>1-й Царь Московский и всея Руси 1547 — 1584 Коронация: 16 января 1547 Предшественник: Титул создан Преемник: Фёдор I.</a:t>
            </a:r>
            <a:endParaRPr lang="ru-RU" b="1" dirty="0"/>
          </a:p>
        </p:txBody>
      </p:sp>
      <p:pic>
        <p:nvPicPr>
          <p:cNvPr id="40962" name="Picture 2" descr="&amp;Fcy;&amp;iocy;&amp;dcy;&amp;ocy;&amp;rcy; &amp;Icy;&amp;ocy;&amp;acy;&amp;ncy;&amp;ncy;&amp;ocy;&amp;vcy;&amp;icy;&amp;chcy; (I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928934"/>
            <a:ext cx="2667000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Историография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Карамзин: «Было два царя Иоанна: один царствовавший до 1560 года, герой добродетели, другой – неистовый кровопийца…». По конечным результатам ставит наряду с монгольским игом.</a:t>
            </a:r>
          </a:p>
          <a:p>
            <a:r>
              <a:rPr lang="ru-RU" b="1" dirty="0" smtClean="0"/>
              <a:t>Погодин: «Грозный – громкое ничтожество».</a:t>
            </a:r>
          </a:p>
          <a:p>
            <a:r>
              <a:rPr lang="ru-RU" b="1" dirty="0" smtClean="0"/>
              <a:t> Соловьёв: «На первом плане стояла борьба старого с новыми порядками». «Раздоры. Своеволие бояр – воспитали в нём два чувства – презрение к ласкателям и ненависть к врагам».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643998" cy="758952"/>
          </a:xfrm>
        </p:spPr>
        <p:txBody>
          <a:bodyPr/>
          <a:lstStyle/>
          <a:p>
            <a:r>
              <a:rPr lang="ru-RU" dirty="0" smtClean="0"/>
              <a:t>Церковь Вознесения в Коломенском.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57752" y="1428736"/>
            <a:ext cx="4071966" cy="5143536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Легенда связывает строительство храма с рождением Ивана</a:t>
            </a:r>
            <a:r>
              <a:rPr lang="el-GR" b="1" dirty="0" smtClean="0"/>
              <a:t>Ι</a:t>
            </a:r>
            <a:r>
              <a:rPr lang="en-US" b="1" dirty="0" smtClean="0"/>
              <a:t>V</a:t>
            </a:r>
            <a:r>
              <a:rPr lang="ru-RU" b="1" dirty="0" smtClean="0"/>
              <a:t>.</a:t>
            </a:r>
            <a:endParaRPr lang="ru-RU" b="1" u="sng" dirty="0" smtClean="0">
              <a:hlinkClick r:id="rId2" tooltip="Иван Грозный"/>
            </a:endParaRPr>
          </a:p>
          <a:p>
            <a:r>
              <a:rPr lang="ru-RU" b="1" dirty="0" smtClean="0">
                <a:hlinkClick r:id="rId2" tooltip="Иван Грозный"/>
              </a:rPr>
              <a:t> </a:t>
            </a:r>
            <a:r>
              <a:rPr lang="ru-RU" b="1" dirty="0" smtClean="0"/>
              <a:t>Каменный шатровый храм в России.</a:t>
            </a:r>
          </a:p>
          <a:p>
            <a:r>
              <a:rPr lang="ru-RU" b="1" dirty="0" smtClean="0"/>
              <a:t>Возведён в 1528—1532 годах Петром </a:t>
            </a:r>
            <a:r>
              <a:rPr lang="ru-RU" b="1" dirty="0" err="1" smtClean="0"/>
              <a:t>Фрязином</a:t>
            </a:r>
            <a:r>
              <a:rPr lang="ru-RU" b="1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482" name="Picture 2" descr="&amp;TScy;&amp;iecy;&amp;rcy;&amp;kcy;&amp;ocy;&amp;vcy;&amp;softcy; &amp;Vcy;&amp;ocy;&amp;zcy;&amp;ncy;&amp;iecy;&amp;scy;&amp;iecy;&amp;ncy;&amp;icy;&amp;yacy;, &amp;vcy;&amp;icy;&amp;dcy; &amp;scy;&amp;ocy; &amp;scy;&amp;tcy;&amp;ocy;&amp;rcy;&amp;ocy;&amp;ncy;&amp;ycy; &amp;rcy;&amp;iecy;&amp;kcy;&amp;icy; &amp;Mcy;&amp;ocy;&amp;scy;&amp;kcy;&amp;vcy;&amp;y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736"/>
            <a:ext cx="3857652" cy="52482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Autofit/>
          </a:bodyPr>
          <a:lstStyle/>
          <a:p>
            <a:r>
              <a:rPr lang="ru-RU" sz="6600" dirty="0" smtClean="0"/>
              <a:t>Сыновья.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Дмитрий (1552-1553)</a:t>
            </a:r>
          </a:p>
          <a:p>
            <a:r>
              <a:rPr lang="ru-RU" sz="4400" b="1" dirty="0" smtClean="0"/>
              <a:t>Иван (1554-1581)</a:t>
            </a:r>
          </a:p>
          <a:p>
            <a:r>
              <a:rPr lang="ru-RU" sz="4400" b="1" dirty="0" smtClean="0"/>
              <a:t>Фёдор (1557-1589)</a:t>
            </a:r>
          </a:p>
          <a:p>
            <a:r>
              <a:rPr lang="ru-RU" sz="4400" b="1" dirty="0" smtClean="0"/>
              <a:t>Василий (1563)</a:t>
            </a:r>
          </a:p>
          <a:p>
            <a:r>
              <a:rPr lang="ru-RU" sz="4400" b="1" dirty="0" smtClean="0"/>
              <a:t>Дмитрий (1582-1591)</a:t>
            </a:r>
            <a:endParaRPr lang="ru-RU" sz="4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Василий </a:t>
            </a:r>
            <a:r>
              <a:rPr lang="el-GR" b="1" dirty="0" smtClean="0"/>
              <a:t>ΙΙΙ</a:t>
            </a:r>
            <a:r>
              <a:rPr lang="ru-RU" b="1" dirty="0" smtClean="0"/>
              <a:t> (годы правления1505 -1533)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143372" y="1357298"/>
            <a:ext cx="4662300" cy="521497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Предвидя скорую смерть, Василий III сформировал для управления государством «</a:t>
            </a:r>
            <a:r>
              <a:rPr lang="ru-RU" sz="2400" b="1" dirty="0" err="1" smtClean="0"/>
              <a:t>седьмочисленную</a:t>
            </a:r>
            <a:r>
              <a:rPr lang="ru-RU" sz="2400" b="1" dirty="0" smtClean="0"/>
              <a:t>» боярскую комиссию  («Семибоярщину»), чаще в современности ассоциирующееся исключительно боярским правительством эпохи Смутного Времени.</a:t>
            </a:r>
            <a:endParaRPr lang="ru-RU" sz="2400" b="1" dirty="0"/>
          </a:p>
        </p:txBody>
      </p:sp>
      <p:pic>
        <p:nvPicPr>
          <p:cNvPr id="15362" name="Picture 2" descr="&amp;Vcy;&amp;acy;&amp;scy;&amp;icy;&amp;lcy;&amp;icy;&amp;jcy; I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4071966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Регентство Елены Глинской (153301538)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57554" y="1500174"/>
            <a:ext cx="5448118" cy="478634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 легенде Глинские происходили от татарского темника Мамая, внуки которого получили в удел город Глинск, отчего и стали называться Глинскими.</a:t>
            </a:r>
            <a:endParaRPr lang="ru-RU" sz="2400" b="1" dirty="0"/>
          </a:p>
        </p:txBody>
      </p:sp>
      <p:pic>
        <p:nvPicPr>
          <p:cNvPr id="14338" name="Picture 2" descr="&amp;IEcy;&amp;lcy;&amp;iecy;&amp;ncy;&amp;acy; &amp;Vcy;&amp;acy;&amp;scy;&amp;icy;&amp;lcy;&amp;softcy;&amp;iecy;&amp;vcy;&amp;ncy;&amp;acy; &amp;Gcy;&amp;lcy;&amp;icy;&amp;ncy;&amp;scy;&amp;kcy;&amp;acy;&amp;y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736"/>
            <a:ext cx="3143272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354</TotalTime>
  <Words>1093</Words>
  <Application>Microsoft Office PowerPoint</Application>
  <PresentationFormat>Экран (4:3)</PresentationFormat>
  <Paragraphs>143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Официальная</vt:lpstr>
      <vt:lpstr>Личность ИванаΙV Грозного </vt:lpstr>
      <vt:lpstr>План:</vt:lpstr>
      <vt:lpstr>Презентация PowerPoint</vt:lpstr>
      <vt:lpstr>Презентация PowerPoint</vt:lpstr>
      <vt:lpstr>Историография</vt:lpstr>
      <vt:lpstr>Церковь Вознесения в Коломенском.</vt:lpstr>
      <vt:lpstr>Сыновья.</vt:lpstr>
      <vt:lpstr>Василий ΙΙΙ (годы правления1505 -1533)</vt:lpstr>
      <vt:lpstr>Регентство Елены Глинской (153301538)</vt:lpstr>
      <vt:lpstr>Презентация PowerPoint</vt:lpstr>
      <vt:lpstr>Презентация PowerPoint</vt:lpstr>
      <vt:lpstr>Боярское правление (1538-1547 гг.)</vt:lpstr>
      <vt:lpstr>1547 – Установление царской власти.</vt:lpstr>
      <vt:lpstr>Реформы Избранной рады.</vt:lpstr>
      <vt:lpstr>1547 – Московское восстание.</vt:lpstr>
      <vt:lpstr> </vt:lpstr>
      <vt:lpstr>Реформы Избранной рады.</vt:lpstr>
      <vt:lpstr>Презентация PowerPoint</vt:lpstr>
      <vt:lpstr>Презентация PowerPoint</vt:lpstr>
      <vt:lpstr>Система управления после реформ Избранной рады.</vt:lpstr>
      <vt:lpstr>Падение Избранной рады.</vt:lpstr>
      <vt:lpstr>Значение реформ Избранной рады.</vt:lpstr>
      <vt:lpstr>Презентация PowerPoint</vt:lpstr>
      <vt:lpstr>Презентация PowerPoint</vt:lpstr>
      <vt:lpstr>Презентация PowerPoint</vt:lpstr>
      <vt:lpstr>Ливонская война 1558 -1583.</vt:lpstr>
      <vt:lpstr>Презентация PowerPoint</vt:lpstr>
      <vt:lpstr>Презентация PowerPoint</vt:lpstr>
      <vt:lpstr>Международная обстановка.</vt:lpstr>
      <vt:lpstr>Ход Ливонской войны.</vt:lpstr>
      <vt:lpstr>Ход Ливонской войны.</vt:lpstr>
      <vt:lpstr>Ход Ливонской войны.</vt:lpstr>
      <vt:lpstr>Причины поражения:</vt:lpstr>
    </vt:vector>
  </TitlesOfParts>
  <Company>WIN7XP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 ИванаΙV Грозного </dc:title>
  <dc:creator>WIN7XP</dc:creator>
  <cp:lastModifiedBy>Виктор</cp:lastModifiedBy>
  <cp:revision>5</cp:revision>
  <dcterms:created xsi:type="dcterms:W3CDTF">2013-01-29T17:46:10Z</dcterms:created>
  <dcterms:modified xsi:type="dcterms:W3CDTF">2013-02-07T23:34:14Z</dcterms:modified>
</cp:coreProperties>
</file>