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custShowLst>
    <p:custShow name="Произвольный показ 1"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Lst>
    </p:custShow>
  </p:custShow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ABCC22A-89A2-44E1-9C33-C1F51B77BCA5}" type="datetimeFigureOut">
              <a:rPr lang="ru-RU" smtClean="0"/>
              <a:pPr/>
              <a:t>14.03.2012</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037DD01-EC42-47E7-AC1D-363FBCD06DB2}"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CABCC22A-89A2-44E1-9C33-C1F51B77BCA5}" type="datetimeFigureOut">
              <a:rPr lang="ru-RU" smtClean="0"/>
              <a:pPr/>
              <a:t>14.03.2012</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037DD01-EC42-47E7-AC1D-363FBCD06DB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ABCC22A-89A2-44E1-9C33-C1F51B77BCA5}" type="datetimeFigureOut">
              <a:rPr lang="ru-RU" smtClean="0"/>
              <a:pPr/>
              <a:t>14.03.2012</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1037DD01-EC42-47E7-AC1D-363FBCD06DB2}"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CABCC22A-89A2-44E1-9C33-C1F51B77BCA5}" type="datetimeFigureOut">
              <a:rPr lang="ru-RU" smtClean="0"/>
              <a:pPr/>
              <a:t>14.03.2012</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1037DD01-EC42-47E7-AC1D-363FBCD06DB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CABCC22A-89A2-44E1-9C33-C1F51B77BCA5}" type="datetimeFigureOut">
              <a:rPr lang="ru-RU" smtClean="0"/>
              <a:pPr/>
              <a:t>14.03.2012</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1037DD01-EC42-47E7-AC1D-363FBCD06DB2}"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ABCC22A-89A2-44E1-9C33-C1F51B77BCA5}" type="datetimeFigureOut">
              <a:rPr lang="ru-RU" smtClean="0"/>
              <a:pPr/>
              <a:t>14.03.2012</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037DD01-EC42-47E7-AC1D-363FBCD06DB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kuka.kontorakuka.ru/countries/asia/japan/fotos/jap2.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5453604" cy="2868168"/>
          </a:xfrm>
        </p:spPr>
        <p:txBody>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Художественный </a:t>
            </a:r>
            <a:r>
              <a:rPr lang="ru-RU" dirty="0" smtClean="0"/>
              <a:t>образ </a:t>
            </a:r>
            <a:r>
              <a:rPr lang="ru-RU" smtClean="0"/>
              <a:t>в </a:t>
            </a:r>
            <a:r>
              <a:rPr lang="ru-RU" smtClean="0"/>
              <a:t>архитектуре </a:t>
            </a:r>
            <a:endParaRPr lang="ru-RU" dirty="0"/>
          </a:p>
        </p:txBody>
      </p:sp>
      <p:sp>
        <p:nvSpPr>
          <p:cNvPr id="3" name="Подзаголовок 2"/>
          <p:cNvSpPr>
            <a:spLocks noGrp="1"/>
          </p:cNvSpPr>
          <p:nvPr>
            <p:ph type="subTitle" idx="1"/>
          </p:nvPr>
        </p:nvSpPr>
        <p:spPr/>
        <p:txBody>
          <a:bodyPr>
            <a:normAutofit/>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285750"/>
            <a:ext cx="7239000" cy="6170613"/>
          </a:xfrm>
        </p:spPr>
        <p:txBody>
          <a:bodyPr>
            <a:normAutofit fontScale="97500"/>
          </a:bodyPr>
          <a:lstStyle/>
          <a:p>
            <a:r>
              <a:rPr lang="ru-RU" dirty="0" smtClean="0"/>
              <a:t>В 1775 г. работы были завершены и Париж обрел красивейшую из своих площадей. В XIX веке площадь Согласия подверглась некоторой перестройке под руководством архитектора </a:t>
            </a:r>
            <a:r>
              <a:rPr lang="ru-RU" dirty="0" err="1" smtClean="0"/>
              <a:t>Итторфа</a:t>
            </a:r>
            <a:r>
              <a:rPr lang="ru-RU" dirty="0" smtClean="0"/>
              <a:t>. </a:t>
            </a:r>
          </a:p>
          <a:p>
            <a:r>
              <a:rPr lang="ru-RU" dirty="0" smtClean="0"/>
              <a:t>Был засыпан ров вдоль сада Тюильри, облюбованный проститутками. У въезда на Елисейские Поля установили еще одну пару конных статуй, зеркально к тем, что стоят у входа в сад Тюильри. </a:t>
            </a:r>
            <a:endParaRPr lang="ru-RU"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214313"/>
            <a:ext cx="7239000" cy="6242050"/>
          </a:xfrm>
        </p:spPr>
        <p:txBody>
          <a:bodyPr>
            <a:normAutofit fontScale="97500"/>
          </a:bodyPr>
          <a:lstStyle/>
          <a:p>
            <a:r>
              <a:rPr lang="ru-RU" dirty="0" smtClean="0"/>
              <a:t>На смену павильонам по углам площади пришли статуи в честь восьми крупнейших французских городов: Страсбурга, Лилля, Руана, Бреста, Нанта, Бордо, Марселя и Лиона. Позже, в то время когда Страсбург принадлежал Германии, лицо его статуи было скрыто черной траурной вуалью.</a:t>
            </a:r>
          </a:p>
          <a:p>
            <a:pPr>
              <a:buNone/>
            </a:pPr>
            <a:endParaRPr lang="ru-RU" dirty="0"/>
          </a:p>
        </p:txBody>
      </p:sp>
      <p:pic>
        <p:nvPicPr>
          <p:cNvPr id="6" name="Рисунок 5" descr="C:\Documents and Settings\Оля\Рабочий стол\наташа\11-webbig.jpg"/>
          <p:cNvPicPr/>
          <p:nvPr/>
        </p:nvPicPr>
        <p:blipFill>
          <a:blip r:embed="rId2" cstate="print"/>
          <a:srcRect/>
          <a:stretch>
            <a:fillRect/>
          </a:stretch>
        </p:blipFill>
        <p:spPr bwMode="auto">
          <a:xfrm>
            <a:off x="714348" y="3000372"/>
            <a:ext cx="2643206" cy="3429024"/>
          </a:xfrm>
          <a:prstGeom prst="rect">
            <a:avLst/>
          </a:prstGeom>
          <a:noFill/>
          <a:ln w="9525">
            <a:noFill/>
            <a:miter lim="800000"/>
            <a:headEnd/>
            <a:tailEnd/>
          </a:ln>
        </p:spPr>
      </p:pic>
      <p:pic>
        <p:nvPicPr>
          <p:cNvPr id="7" name="Рисунок 6" descr="C:\Documents and Settings\Оля\Рабочий стол\наташа\13-web.jpg"/>
          <p:cNvPicPr/>
          <p:nvPr/>
        </p:nvPicPr>
        <p:blipFill>
          <a:blip r:embed="rId3" cstate="print"/>
          <a:srcRect/>
          <a:stretch>
            <a:fillRect/>
          </a:stretch>
        </p:blipFill>
        <p:spPr bwMode="auto">
          <a:xfrm>
            <a:off x="4643438" y="3000372"/>
            <a:ext cx="2214578" cy="3403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285750"/>
            <a:ext cx="7239000" cy="6170613"/>
          </a:xfrm>
        </p:spPr>
        <p:txBody>
          <a:bodyPr>
            <a:normAutofit fontScale="97500"/>
          </a:bodyPr>
          <a:lstStyle/>
          <a:p>
            <a:r>
              <a:rPr lang="ru-RU" dirty="0" smtClean="0"/>
              <a:t>Обелиск был в 1829 г. подарен французскому правительству египетским вице-королем </a:t>
            </a:r>
            <a:r>
              <a:rPr lang="ru-RU" dirty="0" err="1" smtClean="0"/>
              <a:t>Мехметом</a:t>
            </a:r>
            <a:r>
              <a:rPr lang="ru-RU" dirty="0" smtClean="0"/>
              <a:t> Али. В 1840 г. он был торжественно установлен в центре площади, которая с тех пор обрела окончательный вид.</a:t>
            </a:r>
            <a:endParaRPr lang="ru-RU" dirty="0"/>
          </a:p>
        </p:txBody>
      </p:sp>
      <p:pic>
        <p:nvPicPr>
          <p:cNvPr id="5" name="Рисунок 4" descr="C:\Documents and Settings\Оля\Рабочий стол\наташа\Place_de_la_concorde.jpg"/>
          <p:cNvPicPr/>
          <p:nvPr/>
        </p:nvPicPr>
        <p:blipFill>
          <a:blip r:embed="rId2" cstate="print"/>
          <a:srcRect/>
          <a:stretch>
            <a:fillRect/>
          </a:stretch>
        </p:blipFill>
        <p:spPr bwMode="auto">
          <a:xfrm>
            <a:off x="1428728" y="2857496"/>
            <a:ext cx="5429288" cy="35394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285750"/>
            <a:ext cx="7239000" cy="6170613"/>
          </a:xfrm>
        </p:spPr>
        <p:txBody>
          <a:bodyPr>
            <a:normAutofit fontScale="97500"/>
          </a:bodyPr>
          <a:lstStyle/>
          <a:p>
            <a:r>
              <a:rPr lang="ru-RU" dirty="0" smtClean="0"/>
              <a:t>Фонари, которые украшают площадь, изготовлены по чертежам того же </a:t>
            </a:r>
            <a:r>
              <a:rPr lang="ru-RU" dirty="0" err="1" smtClean="0"/>
              <a:t>Итторфа</a:t>
            </a:r>
            <a:r>
              <a:rPr lang="ru-RU" dirty="0" smtClean="0"/>
              <a:t>. Их форма одновременно и символична, и утилитарна. За основу взята идея ростральной колонны, знакомой каждому россиянину по Стрелке Васильевского острова в Санкт-Петербурге. </a:t>
            </a:r>
            <a:endParaRPr lang="ru-RU" dirty="0"/>
          </a:p>
        </p:txBody>
      </p:sp>
      <p:pic>
        <p:nvPicPr>
          <p:cNvPr id="5" name="Рисунок 4" descr="C:\Documents and Settings\Оля\Рабочий стол\наташа\0_529f_bf150173_XL.jpeg"/>
          <p:cNvPicPr/>
          <p:nvPr/>
        </p:nvPicPr>
        <p:blipFill>
          <a:blip r:embed="rId2" cstate="print"/>
          <a:srcRect/>
          <a:stretch>
            <a:fillRect/>
          </a:stretch>
        </p:blipFill>
        <p:spPr bwMode="auto">
          <a:xfrm>
            <a:off x="2714612" y="3000372"/>
            <a:ext cx="2356452" cy="348373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7239000" cy="6170008"/>
          </a:xfrm>
        </p:spPr>
        <p:txBody>
          <a:bodyPr/>
          <a:lstStyle/>
          <a:p>
            <a:r>
              <a:rPr lang="ru-RU" dirty="0" smtClean="0"/>
              <a:t>Фонтаны, украшающие площадь, появились тоже благодаря </a:t>
            </a:r>
            <a:r>
              <a:rPr lang="ru-RU" dirty="0" err="1" smtClean="0"/>
              <a:t>Итторфу</a:t>
            </a:r>
            <a:r>
              <a:rPr lang="ru-RU" dirty="0" smtClean="0"/>
              <a:t>. Они напоминают римские на площади Св. Петра и тоже призваны славить военно-морские успехи державы. </a:t>
            </a:r>
            <a:endParaRPr lang="ru-RU" dirty="0"/>
          </a:p>
        </p:txBody>
      </p:sp>
      <p:pic>
        <p:nvPicPr>
          <p:cNvPr id="4" name="Рисунок 3" descr="C:\Documents and Settings\Оля\Рабочий стол\наташа\img_7121.jpg"/>
          <p:cNvPicPr/>
          <p:nvPr/>
        </p:nvPicPr>
        <p:blipFill>
          <a:blip r:embed="rId2" cstate="print"/>
          <a:srcRect/>
          <a:stretch>
            <a:fillRect/>
          </a:stretch>
        </p:blipFill>
        <p:spPr bwMode="auto">
          <a:xfrm>
            <a:off x="2928926" y="1928802"/>
            <a:ext cx="3142615" cy="471360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7239000" cy="6170008"/>
          </a:xfrm>
        </p:spPr>
        <p:txBody>
          <a:bodyPr/>
          <a:lstStyle/>
          <a:p>
            <a:r>
              <a:rPr lang="ru-RU" dirty="0" smtClean="0"/>
              <a:t>Площадь Согласия стала первой парижской площадью, выполняющей роль крупного транспортного узла. В дальнейшем аналогичную задачу ставили при застройке большинства столичных площадей, что привело к особому парижскому своеобразию их «звездчатого» облика. Самый яркий образец так и назвали площадью Звезды, лишь впоследствии добавив к ее наименованию имя президента Шарля де Голля. </a:t>
            </a:r>
            <a:endParaRPr lang="ru-RU" dirty="0"/>
          </a:p>
        </p:txBody>
      </p:sp>
      <p:pic>
        <p:nvPicPr>
          <p:cNvPr id="4" name="Рисунок 3" descr="C:\Documents and Settings\Оля\Рабочий стол\наташа\v=48&amp;x=33190&amp;s=&amp;y=22543&amp;z=16&amp;s=G.jpeg"/>
          <p:cNvPicPr/>
          <p:nvPr/>
        </p:nvPicPr>
        <p:blipFill>
          <a:blip r:embed="rId2" cstate="print"/>
          <a:srcRect/>
          <a:stretch>
            <a:fillRect/>
          </a:stretch>
        </p:blipFill>
        <p:spPr bwMode="auto">
          <a:xfrm flipH="1">
            <a:off x="2285981" y="4786322"/>
            <a:ext cx="3857651" cy="1571636"/>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Храмовое зодчество Японии.</a:t>
            </a:r>
            <a:endParaRPr lang="ru-RU" dirty="0"/>
          </a:p>
        </p:txBody>
      </p:sp>
      <p:sp>
        <p:nvSpPr>
          <p:cNvPr id="3" name="Содержимое 2"/>
          <p:cNvSpPr>
            <a:spLocks noGrp="1"/>
          </p:cNvSpPr>
          <p:nvPr>
            <p:ph idx="1"/>
          </p:nvPr>
        </p:nvSpPr>
        <p:spPr/>
        <p:txBody>
          <a:bodyPr/>
          <a:lstStyle/>
          <a:p>
            <a:r>
              <a:rPr lang="en-US" sz="2000" b="1" dirty="0" err="1" smtClean="0"/>
              <a:t>Киото</a:t>
            </a:r>
            <a:r>
              <a:rPr lang="en-US" sz="2000" dirty="0" smtClean="0"/>
              <a:t> </a:t>
            </a:r>
            <a:r>
              <a:rPr lang="ru-RU" sz="2000" dirty="0" smtClean="0"/>
              <a:t> - с 794  - до </a:t>
            </a:r>
            <a:r>
              <a:rPr lang="en-US" sz="2000" dirty="0" smtClean="0"/>
              <a:t>1868 </a:t>
            </a:r>
            <a:r>
              <a:rPr lang="en-US" sz="2000" dirty="0" err="1" smtClean="0"/>
              <a:t>года</a:t>
            </a:r>
            <a:r>
              <a:rPr lang="en-US" sz="2000" dirty="0" smtClean="0"/>
              <a:t> - </a:t>
            </a:r>
            <a:r>
              <a:rPr lang="en-US" sz="2000" dirty="0" err="1" smtClean="0"/>
              <a:t>этот</a:t>
            </a:r>
            <a:r>
              <a:rPr lang="en-US" sz="2000" dirty="0" smtClean="0"/>
              <a:t> </a:t>
            </a:r>
            <a:r>
              <a:rPr lang="en-US" sz="2000" dirty="0" err="1" smtClean="0"/>
              <a:t>город</a:t>
            </a:r>
            <a:r>
              <a:rPr lang="en-US" sz="2000" dirty="0" smtClean="0"/>
              <a:t> </a:t>
            </a:r>
            <a:r>
              <a:rPr lang="en-US" sz="2000" dirty="0" err="1" smtClean="0"/>
              <a:t>оставался</a:t>
            </a:r>
            <a:r>
              <a:rPr lang="en-US" sz="2000" dirty="0" smtClean="0"/>
              <a:t> </a:t>
            </a:r>
            <a:r>
              <a:rPr lang="en-US" sz="2000" dirty="0" err="1" smtClean="0"/>
              <a:t>столицей</a:t>
            </a:r>
            <a:r>
              <a:rPr lang="en-US" sz="2000" dirty="0" smtClean="0"/>
              <a:t> </a:t>
            </a:r>
            <a:r>
              <a:rPr lang="en-US" sz="2000" dirty="0" err="1" smtClean="0"/>
              <a:t>Японии</a:t>
            </a:r>
            <a:r>
              <a:rPr lang="en-US" sz="2000" dirty="0" smtClean="0"/>
              <a:t>, </a:t>
            </a:r>
            <a:r>
              <a:rPr lang="en-US" sz="2000" dirty="0" err="1" smtClean="0"/>
              <a:t>культурным</a:t>
            </a:r>
            <a:r>
              <a:rPr lang="en-US" sz="2000" dirty="0" smtClean="0"/>
              <a:t> и </a:t>
            </a:r>
            <a:r>
              <a:rPr lang="en-US" sz="2000" dirty="0" err="1" smtClean="0"/>
              <a:t>духовным</a:t>
            </a:r>
            <a:r>
              <a:rPr lang="en-US" sz="2000" dirty="0" smtClean="0"/>
              <a:t> </a:t>
            </a:r>
            <a:r>
              <a:rPr lang="en-US" sz="2000" dirty="0" err="1" smtClean="0"/>
              <a:t>центром</a:t>
            </a:r>
            <a:r>
              <a:rPr lang="en-US" sz="2000" dirty="0" smtClean="0"/>
              <a:t> </a:t>
            </a:r>
            <a:r>
              <a:rPr lang="en-US" sz="2000" dirty="0" err="1" smtClean="0"/>
              <a:t>страны</a:t>
            </a:r>
            <a:r>
              <a:rPr lang="en-US" sz="2000" dirty="0" smtClean="0"/>
              <a:t>, </a:t>
            </a:r>
            <a:r>
              <a:rPr lang="en-US" sz="2000" dirty="0" err="1" smtClean="0"/>
              <a:t>местом</a:t>
            </a:r>
            <a:r>
              <a:rPr lang="en-US" sz="2000" dirty="0" smtClean="0"/>
              <a:t> </a:t>
            </a:r>
            <a:r>
              <a:rPr lang="en-US" sz="2000" dirty="0" err="1" smtClean="0"/>
              <a:t>постоянной</a:t>
            </a:r>
            <a:r>
              <a:rPr lang="en-US" sz="2000" dirty="0" smtClean="0"/>
              <a:t> </a:t>
            </a:r>
            <a:r>
              <a:rPr lang="en-US" sz="2000" dirty="0" err="1" smtClean="0"/>
              <a:t>резиденции</a:t>
            </a:r>
            <a:r>
              <a:rPr lang="en-US" sz="2000" dirty="0" smtClean="0"/>
              <a:t> </a:t>
            </a:r>
            <a:r>
              <a:rPr lang="en-US" sz="2000" dirty="0" err="1" smtClean="0"/>
              <a:t>императоров</a:t>
            </a:r>
            <a:r>
              <a:rPr lang="en-US" sz="2000" dirty="0" smtClean="0"/>
              <a:t>. В </a:t>
            </a:r>
            <a:r>
              <a:rPr lang="en-US" sz="2000" dirty="0" err="1" smtClean="0"/>
              <a:t>современном</a:t>
            </a:r>
            <a:r>
              <a:rPr lang="en-US" sz="2000" dirty="0" smtClean="0"/>
              <a:t> </a:t>
            </a:r>
            <a:r>
              <a:rPr lang="en-US" sz="2000" dirty="0" err="1" smtClean="0"/>
              <a:t>Киото</a:t>
            </a:r>
            <a:r>
              <a:rPr lang="en-US" sz="2000" dirty="0" smtClean="0"/>
              <a:t> </a:t>
            </a:r>
            <a:r>
              <a:rPr lang="en-US" sz="2000" dirty="0" err="1" smtClean="0"/>
              <a:t>сохранилось</a:t>
            </a:r>
            <a:r>
              <a:rPr lang="en-US" sz="2000" dirty="0" smtClean="0"/>
              <a:t> </a:t>
            </a:r>
            <a:r>
              <a:rPr lang="en-US" sz="2000" dirty="0" err="1" smtClean="0"/>
              <a:t>более</a:t>
            </a:r>
            <a:r>
              <a:rPr lang="en-US" sz="2000" dirty="0" smtClean="0"/>
              <a:t> </a:t>
            </a:r>
            <a:r>
              <a:rPr lang="en-US" sz="2000" dirty="0" err="1" smtClean="0"/>
              <a:t>двух</a:t>
            </a:r>
            <a:r>
              <a:rPr lang="en-US" sz="2000" dirty="0" smtClean="0"/>
              <a:t> </a:t>
            </a:r>
            <a:r>
              <a:rPr lang="en-US" sz="2000" dirty="0" err="1" smtClean="0"/>
              <a:t>тысяч</a:t>
            </a:r>
            <a:r>
              <a:rPr lang="en-US" sz="2000" dirty="0" smtClean="0"/>
              <a:t> </a:t>
            </a:r>
            <a:r>
              <a:rPr lang="en-US" sz="2000" dirty="0" err="1" smtClean="0"/>
              <a:t>храмов</a:t>
            </a:r>
            <a:r>
              <a:rPr lang="en-US" sz="2000" dirty="0" smtClean="0"/>
              <a:t> и </a:t>
            </a:r>
            <a:r>
              <a:rPr lang="en-US" sz="2000" dirty="0" err="1" smtClean="0"/>
              <a:t>пагод</a:t>
            </a:r>
            <a:r>
              <a:rPr lang="ru-RU" sz="2000" dirty="0" smtClean="0"/>
              <a:t>.</a:t>
            </a:r>
          </a:p>
          <a:p>
            <a:r>
              <a:rPr lang="en-US" sz="2800" b="1" dirty="0" err="1" smtClean="0"/>
              <a:t>Императорский</a:t>
            </a:r>
            <a:r>
              <a:rPr lang="en-US" sz="2800" b="1" dirty="0" smtClean="0"/>
              <a:t> </a:t>
            </a:r>
            <a:r>
              <a:rPr lang="en-US" sz="2800" b="1" dirty="0" err="1" smtClean="0"/>
              <a:t>дворец</a:t>
            </a:r>
            <a:r>
              <a:rPr lang="en-US" sz="2800" dirty="0" smtClean="0"/>
              <a:t> </a:t>
            </a:r>
          </a:p>
          <a:p>
            <a:endParaRPr lang="ru-RU" sz="2800" dirty="0"/>
          </a:p>
        </p:txBody>
      </p:sp>
      <p:pic>
        <p:nvPicPr>
          <p:cNvPr id="4" name="Picture 5" descr="Императорский дворец"/>
          <p:cNvPicPr>
            <a:picLocks noChangeAspect="1" noChangeArrowheads="1"/>
          </p:cNvPicPr>
          <p:nvPr/>
        </p:nvPicPr>
        <p:blipFill>
          <a:blip r:embed="rId2" cstate="print"/>
          <a:srcRect/>
          <a:stretch>
            <a:fillRect/>
          </a:stretch>
        </p:blipFill>
        <p:spPr bwMode="auto">
          <a:xfrm>
            <a:off x="2000232" y="3857628"/>
            <a:ext cx="4743450" cy="266223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7239000" cy="6241446"/>
          </a:xfrm>
        </p:spPr>
        <p:txBody>
          <a:bodyPr>
            <a:normAutofit lnSpcReduction="10000"/>
          </a:bodyPr>
          <a:lstStyle/>
          <a:p>
            <a:r>
              <a:rPr lang="ru-RU" dirty="0" smtClean="0"/>
              <a:t>Наиболее широко представлены в Японии буддийские храмы, составляющие целые комплексы.</a:t>
            </a:r>
          </a:p>
          <a:p>
            <a:r>
              <a:rPr lang="ru-RU" dirty="0" smtClean="0"/>
              <a:t>Храм производит огромное впечатление архитектурными формами, богатой резьбой,                                                   яркой                                      многоцветностью                              разнообразных                                  материалов – красными                                      лакированными                                   колоннами,                                                   голубой черепицей,                                          позолотой                                          металлических                                      деталей.</a:t>
            </a:r>
            <a:endParaRPr lang="ru-RU" dirty="0"/>
          </a:p>
        </p:txBody>
      </p:sp>
      <p:sp>
        <p:nvSpPr>
          <p:cNvPr id="4" name="Прямоугольник 3"/>
          <p:cNvSpPr/>
          <p:nvPr/>
        </p:nvSpPr>
        <p:spPr>
          <a:xfrm>
            <a:off x="4357686" y="2214554"/>
            <a:ext cx="3357586" cy="461665"/>
          </a:xfrm>
          <a:prstGeom prst="rect">
            <a:avLst/>
          </a:prstGeom>
        </p:spPr>
        <p:txBody>
          <a:bodyPr wrap="square">
            <a:spAutoFit/>
          </a:bodyPr>
          <a:lstStyle/>
          <a:p>
            <a:r>
              <a:rPr lang="en-US" sz="2400" b="1" dirty="0" err="1" smtClean="0"/>
              <a:t>Храм</a:t>
            </a:r>
            <a:r>
              <a:rPr lang="en-US" sz="2400" b="1" dirty="0" smtClean="0"/>
              <a:t> </a:t>
            </a:r>
            <a:r>
              <a:rPr lang="en-US" sz="2400" b="1" dirty="0" err="1" smtClean="0"/>
              <a:t>Дайхоондзи</a:t>
            </a:r>
            <a:r>
              <a:rPr lang="en-US" sz="2400" dirty="0" smtClean="0"/>
              <a:t> </a:t>
            </a:r>
            <a:endParaRPr lang="ru-RU" sz="2400" dirty="0"/>
          </a:p>
        </p:txBody>
      </p:sp>
      <p:pic>
        <p:nvPicPr>
          <p:cNvPr id="5" name="Picture 5" descr="Храм Дайхоондзиkukkontore.ru">
            <a:hlinkClick r:id="rId2"/>
          </p:cNvPr>
          <p:cNvPicPr>
            <a:picLocks noChangeAspect="1" noChangeArrowheads="1"/>
          </p:cNvPicPr>
          <p:nvPr/>
        </p:nvPicPr>
        <p:blipFill>
          <a:blip r:embed="rId3" cstate="print"/>
          <a:srcRect/>
          <a:stretch>
            <a:fillRect/>
          </a:stretch>
        </p:blipFill>
        <p:spPr bwMode="auto">
          <a:xfrm>
            <a:off x="4643438" y="2643182"/>
            <a:ext cx="2870198" cy="364333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357188"/>
            <a:ext cx="7239000" cy="6099175"/>
          </a:xfrm>
        </p:spPr>
        <p:txBody>
          <a:bodyPr>
            <a:normAutofit fontScale="97500"/>
          </a:bodyPr>
          <a:lstStyle/>
          <a:p>
            <a:pPr>
              <a:buNone/>
            </a:pPr>
            <a:r>
              <a:rPr lang="ru-RU" dirty="0" smtClean="0"/>
              <a:t>           </a:t>
            </a:r>
            <a:r>
              <a:rPr lang="en-US" dirty="0" err="1" smtClean="0"/>
              <a:t>Храм</a:t>
            </a:r>
            <a:r>
              <a:rPr lang="en-US" dirty="0" smtClean="0"/>
              <a:t> </a:t>
            </a:r>
            <a:r>
              <a:rPr lang="en-US" dirty="0" err="1" smtClean="0"/>
              <a:t>Киомицу</a:t>
            </a:r>
            <a:r>
              <a:rPr lang="en-US" dirty="0" smtClean="0"/>
              <a:t> (</a:t>
            </a:r>
            <a:r>
              <a:rPr lang="en-US" dirty="0" err="1" smtClean="0"/>
              <a:t>храм</a:t>
            </a:r>
            <a:r>
              <a:rPr lang="en-US" dirty="0" smtClean="0"/>
              <a:t> </a:t>
            </a:r>
            <a:r>
              <a:rPr lang="en-US" dirty="0" err="1" smtClean="0"/>
              <a:t>чистой</a:t>
            </a:r>
            <a:r>
              <a:rPr lang="en-US" dirty="0" smtClean="0"/>
              <a:t> </a:t>
            </a:r>
            <a:r>
              <a:rPr lang="en-US" dirty="0" err="1" smtClean="0"/>
              <a:t>воды</a:t>
            </a:r>
            <a:r>
              <a:rPr lang="en-US" dirty="0" smtClean="0"/>
              <a:t>) </a:t>
            </a:r>
          </a:p>
          <a:p>
            <a:endParaRPr lang="ru-RU" dirty="0"/>
          </a:p>
        </p:txBody>
      </p:sp>
      <p:pic>
        <p:nvPicPr>
          <p:cNvPr id="5" name="Picture 5" descr="Храм Киомицу (храм чистой воды) – один из наиболее почитаемых храмов Японии"/>
          <p:cNvPicPr>
            <a:picLocks noChangeAspect="1" noChangeArrowheads="1"/>
          </p:cNvPicPr>
          <p:nvPr/>
        </p:nvPicPr>
        <p:blipFill>
          <a:blip r:embed="rId2" cstate="print"/>
          <a:srcRect/>
          <a:stretch>
            <a:fillRect/>
          </a:stretch>
        </p:blipFill>
        <p:spPr bwMode="auto">
          <a:xfrm>
            <a:off x="4214810" y="1857364"/>
            <a:ext cx="3571900" cy="3500462"/>
          </a:xfrm>
          <a:prstGeom prst="rect">
            <a:avLst/>
          </a:prstGeom>
          <a:noFill/>
        </p:spPr>
      </p:pic>
      <p:sp>
        <p:nvSpPr>
          <p:cNvPr id="6" name="Прямоугольник 5"/>
          <p:cNvSpPr/>
          <p:nvPr/>
        </p:nvSpPr>
        <p:spPr>
          <a:xfrm>
            <a:off x="428596" y="1714488"/>
            <a:ext cx="3357586" cy="3416320"/>
          </a:xfrm>
          <a:prstGeom prst="rect">
            <a:avLst/>
          </a:prstGeom>
        </p:spPr>
        <p:txBody>
          <a:bodyPr wrap="square">
            <a:spAutoFit/>
          </a:bodyPr>
          <a:lstStyle/>
          <a:p>
            <a:r>
              <a:rPr lang="ru-RU" dirty="0" smtClean="0"/>
              <a:t>Храм посвященный богини милосердия </a:t>
            </a:r>
            <a:r>
              <a:rPr lang="ru-RU" dirty="0" err="1" smtClean="0"/>
              <a:t>Каннон</a:t>
            </a:r>
            <a:r>
              <a:rPr lang="ru-RU" dirty="0" smtClean="0"/>
              <a:t>. Многоярусный </a:t>
            </a:r>
          </a:p>
          <a:p>
            <a:r>
              <a:rPr lang="ru-RU" dirty="0" smtClean="0"/>
              <a:t>комплекс здания </a:t>
            </a:r>
          </a:p>
          <a:p>
            <a:r>
              <a:rPr lang="ru-RU" dirty="0" smtClean="0"/>
              <a:t>самого храма </a:t>
            </a:r>
          </a:p>
          <a:p>
            <a:r>
              <a:rPr lang="ru-RU" dirty="0" smtClean="0"/>
              <a:t>подобен кораблю. Храм был основан в 1633 году. Территория храма представляет собой большой парк с аллеями японской декоративной сакуры и клена.</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239000" cy="6098570"/>
          </a:xfrm>
        </p:spPr>
        <p:txBody>
          <a:bodyPr/>
          <a:lstStyle/>
          <a:p>
            <a:pPr>
              <a:buNone/>
            </a:pPr>
            <a:r>
              <a:rPr lang="ru-RU" sz="2800" dirty="0" smtClean="0"/>
              <a:t>            </a:t>
            </a:r>
          </a:p>
          <a:p>
            <a:pPr>
              <a:buNone/>
            </a:pPr>
            <a:r>
              <a:rPr lang="ru-RU" sz="2800" dirty="0" smtClean="0"/>
              <a:t>            Храм сокровищ Востока.</a:t>
            </a:r>
          </a:p>
          <a:p>
            <a:pPr marL="87313" indent="-87313">
              <a:buNone/>
            </a:pPr>
            <a:r>
              <a:rPr lang="ru-RU" dirty="0" smtClean="0"/>
              <a:t> Построенный в 1236 году                                 и восстановленный после                         пожара в 15 веке </a:t>
            </a:r>
            <a:r>
              <a:rPr lang="ru-RU" dirty="0" err="1" smtClean="0"/>
              <a:t>Тофукудзи</a:t>
            </a:r>
            <a:r>
              <a:rPr lang="ru-RU" dirty="0" smtClean="0"/>
              <a:t>, </a:t>
            </a:r>
          </a:p>
          <a:p>
            <a:pPr>
              <a:buNone/>
            </a:pPr>
            <a:r>
              <a:rPr lang="ru-RU" dirty="0" smtClean="0"/>
              <a:t> помимо пологих холмов,</a:t>
            </a:r>
          </a:p>
          <a:p>
            <a:pPr>
              <a:buNone/>
            </a:pPr>
            <a:r>
              <a:rPr lang="ru-RU" dirty="0" smtClean="0"/>
              <a:t> речки, изящного мостика и</a:t>
            </a:r>
          </a:p>
          <a:p>
            <a:pPr>
              <a:buNone/>
            </a:pPr>
            <a:r>
              <a:rPr lang="ru-RU" dirty="0" smtClean="0"/>
              <a:t> замечательной </a:t>
            </a:r>
          </a:p>
          <a:p>
            <a:pPr>
              <a:buNone/>
            </a:pPr>
            <a:r>
              <a:rPr lang="ru-RU" dirty="0" smtClean="0"/>
              <a:t> архитектуры, славен </a:t>
            </a:r>
          </a:p>
          <a:p>
            <a:pPr>
              <a:buNone/>
            </a:pPr>
            <a:r>
              <a:rPr lang="ru-RU" dirty="0" smtClean="0"/>
              <a:t> ещё и прекрасно </a:t>
            </a:r>
          </a:p>
          <a:p>
            <a:pPr>
              <a:buNone/>
            </a:pPr>
            <a:r>
              <a:rPr lang="ru-RU" dirty="0" smtClean="0"/>
              <a:t> подобранной коллекцией </a:t>
            </a:r>
          </a:p>
          <a:p>
            <a:pPr>
              <a:buNone/>
            </a:pPr>
            <a:r>
              <a:rPr lang="ru-RU" dirty="0" smtClean="0"/>
              <a:t>традиционной живописи.</a:t>
            </a:r>
            <a:endParaRPr lang="ru-RU" dirty="0"/>
          </a:p>
        </p:txBody>
      </p:sp>
      <p:pic>
        <p:nvPicPr>
          <p:cNvPr id="5" name="Picture 2" descr="C:\Documents and Settings\Оля\Рабочий стол\наташа\i.jpeg"/>
          <p:cNvPicPr>
            <a:picLocks noChangeAspect="1" noChangeArrowheads="1"/>
          </p:cNvPicPr>
          <p:nvPr/>
        </p:nvPicPr>
        <p:blipFill>
          <a:blip r:embed="rId2" cstate="print"/>
          <a:srcRect/>
          <a:stretch>
            <a:fillRect/>
          </a:stretch>
        </p:blipFill>
        <p:spPr bwMode="auto">
          <a:xfrm>
            <a:off x="5214942" y="1643050"/>
            <a:ext cx="2857520" cy="314327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800" dirty="0" smtClean="0"/>
              <a:t>Специфика Художественного образ в архитектуре. Выражение основной идеи своего времени.</a:t>
            </a:r>
            <a:endParaRPr lang="ru-RU" sz="2800" dirty="0"/>
          </a:p>
        </p:txBody>
      </p:sp>
      <p:sp>
        <p:nvSpPr>
          <p:cNvPr id="3" name="Содержимое 2"/>
          <p:cNvSpPr>
            <a:spLocks noGrp="1"/>
          </p:cNvSpPr>
          <p:nvPr>
            <p:ph idx="1"/>
          </p:nvPr>
        </p:nvSpPr>
        <p:spPr/>
        <p:txBody>
          <a:bodyPr>
            <a:normAutofit lnSpcReduction="10000"/>
          </a:bodyPr>
          <a:lstStyle/>
          <a:p>
            <a:r>
              <a:rPr lang="ru-RU" dirty="0" smtClean="0"/>
              <a:t>Архитектурный образ — это лицо, общий облик здания, в котором должно выражаться назначение, содержание последнего. Образ каждого здания должен быть эмоциональным и впечатляющим. Архитектура может и должна оказывать воздействие на человека. Совершенно справедливы слова Гегеля, что архитектура — окаменевшая музыка. Здания бывают суровыми и мрачными, замкнутыми и, наоборот, привлекательными, светлыми, оптимистичными по своему характеру. </a:t>
            </a:r>
            <a:endParaRPr lang="ru-RU" dirty="0"/>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Архитектура </a:t>
            </a:r>
            <a:r>
              <a:rPr lang="en-US" sz="3600" dirty="0" smtClean="0"/>
              <a:t>XX</a:t>
            </a:r>
            <a:r>
              <a:rPr lang="ru-RU" sz="3600" dirty="0" smtClean="0"/>
              <a:t> века.</a:t>
            </a:r>
            <a:endParaRPr lang="ru-RU" sz="3600" dirty="0"/>
          </a:p>
        </p:txBody>
      </p:sp>
      <p:sp>
        <p:nvSpPr>
          <p:cNvPr id="3" name="Содержимое 2"/>
          <p:cNvSpPr>
            <a:spLocks noGrp="1"/>
          </p:cNvSpPr>
          <p:nvPr>
            <p:ph idx="1"/>
          </p:nvPr>
        </p:nvSpPr>
        <p:spPr/>
        <p:txBody>
          <a:bodyPr>
            <a:normAutofit/>
          </a:bodyPr>
          <a:lstStyle/>
          <a:p>
            <a:r>
              <a:rPr lang="ru-RU" dirty="0" smtClean="0"/>
              <a:t>Архитектуру XX в. характеризуют не только новые строительные технологии, но и новые строительные материалы и конструкции из них: железобетон, цемент с различными наполнителями, сталь, бетон, пенобетон, стекло, </a:t>
            </a:r>
            <a:r>
              <a:rPr lang="ru-RU" dirty="0" err="1" smtClean="0"/>
              <a:t>полиматериалы</a:t>
            </a:r>
            <a:r>
              <a:rPr lang="ru-RU" dirty="0" smtClean="0"/>
              <a:t>, применение которых привело к поиску новых стилей. </a:t>
            </a:r>
            <a:endParaRPr lang="ru-RU" dirty="0"/>
          </a:p>
        </p:txBody>
      </p:sp>
      <p:pic>
        <p:nvPicPr>
          <p:cNvPr id="3076" name="Picture 4" descr="C:\Documents and Settings\Оля\Рабочий стол\наташа\рпвр.jpeg"/>
          <p:cNvPicPr>
            <a:picLocks noChangeAspect="1" noChangeArrowheads="1"/>
          </p:cNvPicPr>
          <p:nvPr/>
        </p:nvPicPr>
        <p:blipFill>
          <a:blip r:embed="rId2" cstate="print"/>
          <a:srcRect/>
          <a:stretch>
            <a:fillRect/>
          </a:stretch>
        </p:blipFill>
        <p:spPr bwMode="auto">
          <a:xfrm>
            <a:off x="3214678" y="4572008"/>
            <a:ext cx="2857520" cy="192882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285750"/>
            <a:ext cx="7239000" cy="6170613"/>
          </a:xfrm>
        </p:spPr>
        <p:txBody>
          <a:bodyPr>
            <a:normAutofit fontScale="97500"/>
          </a:bodyPr>
          <a:lstStyle/>
          <a:p>
            <a:r>
              <a:rPr lang="ru-RU" dirty="0" smtClean="0"/>
              <a:t>Пришел стиль модерн, суть которого состоит в соединении рациональных конструкций, с применением современных строительных материалов. Мировая война приостановила развитие модерна, но технический уровень архитектуры продолжал повышаться. Подъем строительства начался с 1924 г., когда в капиталистических странах начался период относительной экономической стабилизации</a:t>
            </a:r>
            <a:endParaRPr lang="ru-RU" dirty="0"/>
          </a:p>
        </p:txBody>
      </p:sp>
      <p:pic>
        <p:nvPicPr>
          <p:cNvPr id="4098" name="Picture 2" descr="C:\Documents and Settings\Оля\Рабочий стол\наташа\ыпм.jpeg"/>
          <p:cNvPicPr>
            <a:picLocks noChangeAspect="1" noChangeArrowheads="1"/>
          </p:cNvPicPr>
          <p:nvPr/>
        </p:nvPicPr>
        <p:blipFill>
          <a:blip r:embed="rId2" cstate="print"/>
          <a:srcRect/>
          <a:stretch>
            <a:fillRect/>
          </a:stretch>
        </p:blipFill>
        <p:spPr bwMode="auto">
          <a:xfrm>
            <a:off x="3929058" y="3929066"/>
            <a:ext cx="2957435" cy="228601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239000" cy="6098570"/>
          </a:xfrm>
        </p:spPr>
        <p:txBody>
          <a:bodyPr/>
          <a:lstStyle/>
          <a:p>
            <a:r>
              <a:rPr lang="ru-RU" dirty="0" smtClean="0"/>
              <a:t>. Развитие архитектуры в послевоенное время осуществлялось под лозунгом «новой архитектуры», вобравшей в себя передовые направления предыдущих лет, как универсального «интернационального» стиля, стандартизации и утилитарности. </a:t>
            </a:r>
          </a:p>
        </p:txBody>
      </p:sp>
      <p:pic>
        <p:nvPicPr>
          <p:cNvPr id="2051" name="Picture 3" descr="C:\Documents and Settings\Оля\Рабочий стол\наташа\iва.jpeg"/>
          <p:cNvPicPr>
            <a:picLocks noChangeAspect="1" noChangeArrowheads="1"/>
          </p:cNvPicPr>
          <p:nvPr/>
        </p:nvPicPr>
        <p:blipFill>
          <a:blip r:embed="rId2" cstate="print"/>
          <a:srcRect/>
          <a:stretch>
            <a:fillRect/>
          </a:stretch>
        </p:blipFill>
        <p:spPr bwMode="auto">
          <a:xfrm>
            <a:off x="1622921" y="2954797"/>
            <a:ext cx="3949212" cy="2974533"/>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7239000" cy="6170008"/>
          </a:xfrm>
        </p:spPr>
        <p:txBody>
          <a:bodyPr/>
          <a:lstStyle/>
          <a:p>
            <a:r>
              <a:rPr lang="ru-RU" dirty="0" smtClean="0"/>
              <a:t>В СССР в послевоенное время в архитектуре существовала одна глобальная проблема обеспечения жителей жильем, общественными зданиями, учреждениями культуры в быстрорастущих городах и строительство новых городов. </a:t>
            </a:r>
          </a:p>
          <a:p>
            <a:r>
              <a:rPr lang="ru-RU" dirty="0" smtClean="0"/>
              <a:t>Ускорение в решении этих задач привело к стандартизации, однообразию в жилищном строительстве, к появлению скучных и одинаковых улиц, даже городов.</a:t>
            </a:r>
          </a:p>
          <a:p>
            <a:r>
              <a:rPr lang="ru-RU" dirty="0" smtClean="0"/>
              <a:t>Архитектура зависит от  географических и природно-климатических условий.</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idx="1"/>
          </p:nvPr>
        </p:nvSpPr>
        <p:spPr>
          <a:xfrm>
            <a:off x="457200" y="357188"/>
            <a:ext cx="7239000" cy="6099175"/>
          </a:xfrm>
        </p:spPr>
        <p:txBody>
          <a:bodyPr>
            <a:normAutofit fontScale="97500" lnSpcReduction="10000"/>
          </a:bodyPr>
          <a:lstStyle/>
          <a:p>
            <a:r>
              <a:rPr lang="ru-RU" sz="2400" dirty="0" smtClean="0"/>
              <a:t>Архитектура влияет на наше настроение, увеличивает работоспособность,                 вселяет в нас чувство                      приподнятости или же,                                        в противоположность этому,                            может создавать угнетенное,            подавленное настроение. </a:t>
            </a:r>
          </a:p>
          <a:p>
            <a:r>
              <a:rPr lang="ru-RU" sz="2400" dirty="0" smtClean="0"/>
              <a:t>В современном мире в эпоху бурного технического                                                                             развития появились                                              такие архитектурные стили                               как модерн и хай-тек. Им                           свойственна смелость                                    решений, многообразие                                 материалов и яркость идей. Хай-тек ориентирован на эстетическое освоение металлических конструкций в сочетании со стеклом. </a:t>
            </a:r>
            <a:endParaRPr lang="ru-RU" sz="2400" dirty="0"/>
          </a:p>
        </p:txBody>
      </p:sp>
      <p:pic>
        <p:nvPicPr>
          <p:cNvPr id="8" name="Picture 2" descr="C:\Documents and Settings\Оля\Рабочий стол\наташа\110s.jpg"/>
          <p:cNvPicPr>
            <a:picLocks noChangeAspect="1" noChangeArrowheads="1"/>
          </p:cNvPicPr>
          <p:nvPr/>
        </p:nvPicPr>
        <p:blipFill>
          <a:blip r:embed="rId2" cstate="print"/>
          <a:srcRect/>
          <a:stretch>
            <a:fillRect/>
          </a:stretch>
        </p:blipFill>
        <p:spPr bwMode="auto">
          <a:xfrm>
            <a:off x="6215074" y="2643182"/>
            <a:ext cx="1857388" cy="2223978"/>
          </a:xfrm>
          <a:prstGeom prst="rect">
            <a:avLst/>
          </a:prstGeom>
          <a:noFill/>
        </p:spPr>
      </p:pic>
      <p:pic>
        <p:nvPicPr>
          <p:cNvPr id="4" name="Picture 2" descr="C:\Documents and Settings\Оля\Рабочий стол\наташа\лл.jpg"/>
          <p:cNvPicPr>
            <a:picLocks noChangeAspect="1" noChangeArrowheads="1"/>
          </p:cNvPicPr>
          <p:nvPr/>
        </p:nvPicPr>
        <p:blipFill>
          <a:blip r:embed="rId3" cstate="print"/>
          <a:srcRect/>
          <a:stretch>
            <a:fillRect/>
          </a:stretch>
        </p:blipFill>
        <p:spPr bwMode="auto">
          <a:xfrm>
            <a:off x="5357818" y="785794"/>
            <a:ext cx="1428760" cy="1887536"/>
          </a:xfrm>
          <a:prstGeom prst="rect">
            <a:avLst/>
          </a:prstGeom>
          <a:noFill/>
        </p:spPr>
      </p:pic>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dirty="0" smtClean="0"/>
              <a:t>Воздействие на чувства и поведение человека.</a:t>
            </a:r>
            <a:endParaRPr lang="ru-RU" sz="3200" dirty="0"/>
          </a:p>
        </p:txBody>
      </p:sp>
      <p:sp>
        <p:nvSpPr>
          <p:cNvPr id="3" name="Содержимое 2"/>
          <p:cNvSpPr>
            <a:spLocks noGrp="1"/>
          </p:cNvSpPr>
          <p:nvPr>
            <p:ph idx="1"/>
          </p:nvPr>
        </p:nvSpPr>
        <p:spPr/>
        <p:txBody>
          <a:bodyPr>
            <a:normAutofit/>
          </a:bodyPr>
          <a:lstStyle/>
          <a:p>
            <a:r>
              <a:rPr lang="ru-RU" sz="2000" dirty="0" smtClean="0"/>
              <a:t> В архитектурном произведении большую роль играет его эмоциональное воздействие на человека. Существует много выдающихся архитектурных сооружений, где символический художественный образ является основополагающим. К этой категории общественных зданий прежде всего относятся культовые сооружения,                                     постройки репрезентативно-мемориального характера и другие уникальные                                             общественные здания,                                             несущие определенную                                   идеологическую нагрузку.</a:t>
            </a:r>
          </a:p>
          <a:p>
            <a:endParaRPr lang="ru-RU" dirty="0"/>
          </a:p>
        </p:txBody>
      </p:sp>
      <p:pic>
        <p:nvPicPr>
          <p:cNvPr id="5" name="Picture 2" descr="C:\Documents and Settings\Оля\Рабочий стол\наташа\iоо.jpg"/>
          <p:cNvPicPr>
            <a:picLocks noChangeAspect="1" noChangeArrowheads="1"/>
          </p:cNvPicPr>
          <p:nvPr/>
        </p:nvPicPr>
        <p:blipFill>
          <a:blip r:embed="rId2" cstate="print"/>
          <a:srcRect/>
          <a:stretch>
            <a:fillRect/>
          </a:stretch>
        </p:blipFill>
        <p:spPr bwMode="auto">
          <a:xfrm>
            <a:off x="4572000" y="4214818"/>
            <a:ext cx="2986568" cy="2098669"/>
          </a:xfrm>
          <a:prstGeom prst="rect">
            <a:avLst/>
          </a:prstGeom>
          <a:noFill/>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7239000" cy="5884256"/>
          </a:xfrm>
        </p:spPr>
        <p:txBody>
          <a:bodyPr/>
          <a:lstStyle/>
          <a:p>
            <a:r>
              <a:rPr lang="ru-RU" sz="2400" dirty="0" smtClean="0"/>
              <a:t>Окружая нас всюду и постоянно, архитектура является могучим средством воспитательного воздействия. Целесообразно построенные, выразительные здания, хорошо спланированный, красивый город активно влияют на людей, способствуют их успешной, плодотворной работе, помогают им отдыхать, влияет на наше настроение, или же, в противоположность этому, может создавать угнетенное, подавленное настроение. На человека влияет и замкнутость помещения, высота оконных проемов, свет.</a:t>
            </a:r>
          </a:p>
          <a:p>
            <a:endParaRPr lang="ru-RU" dirty="0"/>
          </a:p>
        </p:txBody>
      </p:sp>
      <p:pic>
        <p:nvPicPr>
          <p:cNvPr id="4" name="Picture 2" descr="C:\Documents and Settings\Оля\Рабочий стол\наташа\AQZQ96ACANHWOBTCAF0KMWGCANC8JZACA0A9G18CATA8FAFCASGJPS8CAI55JSVCA7TZPQDCAPNBLN2CAU2JH4NCAWS4K7SCAFMC9DQCA863LMJCAZE1G3UCAKS854RCAEMT1JLCAMXI5E4CA01UBN4CAGF00MC.jpg"/>
          <p:cNvPicPr>
            <a:picLocks noChangeAspect="1" noChangeArrowheads="1"/>
          </p:cNvPicPr>
          <p:nvPr/>
        </p:nvPicPr>
        <p:blipFill>
          <a:blip r:embed="rId2" cstate="print"/>
          <a:srcRect/>
          <a:stretch>
            <a:fillRect/>
          </a:stretch>
        </p:blipFill>
        <p:spPr bwMode="auto">
          <a:xfrm>
            <a:off x="5357818" y="4857760"/>
            <a:ext cx="2310003" cy="1571636"/>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Средства и приемы создания художественного образа.</a:t>
            </a:r>
            <a:endParaRPr lang="ru-RU" sz="2800" dirty="0"/>
          </a:p>
        </p:txBody>
      </p:sp>
      <p:sp>
        <p:nvSpPr>
          <p:cNvPr id="5" name="Содержимое 4"/>
          <p:cNvSpPr>
            <a:spLocks noGrp="1"/>
          </p:cNvSpPr>
          <p:nvPr>
            <p:ph idx="1"/>
          </p:nvPr>
        </p:nvSpPr>
        <p:spPr/>
        <p:txBody>
          <a:bodyPr>
            <a:normAutofit fontScale="77500" lnSpcReduction="20000"/>
          </a:bodyPr>
          <a:lstStyle/>
          <a:p>
            <a:r>
              <a:rPr lang="ru-RU" dirty="0" smtClean="0"/>
              <a:t>Основные средства создания художественного образа в архитектуре - формирование пространства и архитектоника. При создании объемно-пространственной композиции используются принципы симметрии или асимметрии, нюансы или контрасты при сопоставлении элементов, их различные ритмические соотношения и т.д. Особое значение в архитектуре имеют соразмерность частей и целого друг другу (система пропорций) и соразмерность сооружения и его отдельных форм человеку (масштабность). В число художественных средств архитектуры входят также фактура и цвет, разнообразие которых достигается различными приемами обработки поверхности здания. Целостная художественно-выразительная система форм произведений архитектуры, отвечающая функциональным и конструктивным требованиям, называется архитектурной композицией. Иногда она охватывает группу зданий и образуемое ими пространство.</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Площадь согласия в Париже. </a:t>
            </a:r>
            <a:endParaRPr lang="ru-RU" sz="2800" dirty="0"/>
          </a:p>
        </p:txBody>
      </p:sp>
      <p:pic>
        <p:nvPicPr>
          <p:cNvPr id="4" name="Содержимое 3" descr="C:\Documents and Settings\Оля\Рабочий стол\concorde.jpg"/>
          <p:cNvPicPr>
            <a:picLocks noGrp="1"/>
          </p:cNvPicPr>
          <p:nvPr>
            <p:ph idx="1"/>
          </p:nvPr>
        </p:nvPicPr>
        <p:blipFill>
          <a:blip r:embed="rId2" cstate="print"/>
          <a:srcRect/>
          <a:stretch>
            <a:fillRect/>
          </a:stretch>
        </p:blipFill>
        <p:spPr bwMode="auto">
          <a:xfrm>
            <a:off x="1219200" y="2032794"/>
            <a:ext cx="5715000" cy="4000500"/>
          </a:xfrm>
          <a:prstGeom prst="rect">
            <a:avLst/>
          </a:prstGeom>
          <a:noFill/>
          <a:ln w="9525">
            <a:noFill/>
            <a:miter lim="800000"/>
            <a:headEnd/>
            <a:tailEnd/>
          </a:ln>
        </p:spPr>
      </p:pic>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7239000" cy="6170008"/>
          </a:xfrm>
        </p:spPr>
        <p:txBody>
          <a:bodyPr>
            <a:noAutofit/>
          </a:bodyPr>
          <a:lstStyle/>
          <a:p>
            <a:r>
              <a:rPr lang="ru-RU" sz="1800" dirty="0" smtClean="0"/>
              <a:t>На площадь Согласия нетрудно попасть с любой из соседних улиц, которые буквально впадают в нее, будто реки в море, и достаточно просто следовать их естественному течению, чтобы оказаться в конце концов на ее открытом пространстве.</a:t>
            </a:r>
          </a:p>
          <a:p>
            <a:r>
              <a:rPr lang="ru-RU" sz="1800" dirty="0" smtClean="0"/>
              <a:t>Собственная история площади началась во время правления Людовика XV. В 1748 г. закончилась война за австрийское наследство. Парижане, обрадованные установлением мира, решили воздвигнуть конную статую короля. Парижский </a:t>
            </a:r>
            <a:r>
              <a:rPr lang="ru-RU" sz="1800" dirty="0" err="1" smtClean="0"/>
              <a:t>прево</a:t>
            </a:r>
            <a:r>
              <a:rPr lang="ru-RU" sz="1800" dirty="0" smtClean="0"/>
              <a:t> с магистрами даже заказали ее скульптору </a:t>
            </a:r>
            <a:r>
              <a:rPr lang="ru-RU" sz="1800" dirty="0" err="1" smtClean="0"/>
              <a:t>Бушардону</a:t>
            </a:r>
            <a:r>
              <a:rPr lang="ru-RU" sz="1800" dirty="0" smtClean="0"/>
              <a:t>. Но вместе с этим возникла задача устройства для памятника поистине королевского окружения.</a:t>
            </a:r>
          </a:p>
          <a:p>
            <a:r>
              <a:rPr lang="ru-RU" sz="1800" dirty="0" smtClean="0"/>
              <a:t>Сначала дело не заладилось, несмотря на активное участие в конкурсе многих архитекторов. Историки приводят самые разные причины, склоняясь к той или иной в зависимости от отношения к главной исторической фигуре, то есть к Людовику XV. Одни утверждают, что он не увидел ничего адекватного его собственным представлениям о королевском величии. Другие считают, что король попросту был прижимист, а казна пуста, потому он не хотел тратить деньги на дорогостоящие проекты. </a:t>
            </a:r>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239000" cy="6098570"/>
          </a:xfrm>
        </p:spPr>
        <p:txBody>
          <a:bodyPr>
            <a:normAutofit/>
          </a:bodyPr>
          <a:lstStyle/>
          <a:p>
            <a:r>
              <a:rPr lang="ru-RU" sz="1600" dirty="0" smtClean="0"/>
              <a:t>Но в конце концов король лично выбрал для своей статуи место – за </a:t>
            </a:r>
            <a:r>
              <a:rPr lang="ru-RU" sz="1400" dirty="0" smtClean="0"/>
              <a:t>пределами тогдашнего Парижа, где земля была недорога и строительство можно было вести, так сказать, с чистого листа. Работа была поручена Первому королевскому архитектору и президенту Академии архитектуры Анжу Жаку </a:t>
            </a:r>
            <a:r>
              <a:rPr lang="ru-RU" sz="1400" dirty="0" err="1" smtClean="0"/>
              <a:t>Габриэлю</a:t>
            </a:r>
            <a:r>
              <a:rPr lang="ru-RU" sz="1400" dirty="0" smtClean="0"/>
              <a:t>. </a:t>
            </a:r>
          </a:p>
          <a:p>
            <a:r>
              <a:rPr lang="ru-RU" sz="1400" dirty="0" smtClean="0"/>
              <a:t>Надо отдать должное </a:t>
            </a:r>
            <a:r>
              <a:rPr lang="ru-RU" sz="1400" dirty="0" err="1" smtClean="0"/>
              <a:t>Габриэлю</a:t>
            </a:r>
            <a:r>
              <a:rPr lang="ru-RU" sz="1400" dirty="0" smtClean="0"/>
              <a:t> – он блестяще справился с непростой задачей и создал уникальную площадь, не имевшую в то время аналогов не только в Париже, но и во всем мире. До тех пор городские площади оформлялись замкнутыми, закрывались застройкой по периметру, и архитектурное единство обеспечивалось единообразием, ритмом или гармонией этой застройки. </a:t>
            </a:r>
          </a:p>
          <a:p>
            <a:r>
              <a:rPr lang="ru-RU" sz="1400" dirty="0" err="1" smtClean="0"/>
              <a:t>Анж</a:t>
            </a:r>
            <a:r>
              <a:rPr lang="ru-RU" sz="1400" dirty="0" smtClean="0"/>
              <a:t> Жак </a:t>
            </a:r>
            <a:r>
              <a:rPr lang="ru-RU" sz="1400" dirty="0" err="1" smtClean="0"/>
              <a:t>Габриэль</a:t>
            </a:r>
            <a:r>
              <a:rPr lang="ru-RU" sz="1400" dirty="0" smtClean="0"/>
              <a:t> умудрился создать ансамбль четырехугольной площади, которая с трех сторон открыта! На восток открывается сад Тюильри, с юга протекает Сена, а на запад уходит перспектива Елисейских Полей. Это необычное решение превратило площадь фактически в шедевр ландшафтного дизайна, а не архитектуры зданий, что весьма неожиданно для центра огромного, плотно застроенного города.</a:t>
            </a:r>
          </a:p>
          <a:p>
            <a:pPr>
              <a:buNone/>
            </a:pPr>
            <a:endParaRPr lang="ru-RU" dirty="0" smtClean="0"/>
          </a:p>
          <a:p>
            <a:endParaRPr lang="ru-RU" dirty="0"/>
          </a:p>
        </p:txBody>
      </p:sp>
      <p:pic>
        <p:nvPicPr>
          <p:cNvPr id="4" name="Рисунок 3" descr="C:\Documents and Settings\Оля\Рабочий стол\наташа\concorde-02.jpg"/>
          <p:cNvPicPr/>
          <p:nvPr/>
        </p:nvPicPr>
        <p:blipFill>
          <a:blip r:embed="rId2" cstate="print"/>
          <a:srcRect/>
          <a:stretch>
            <a:fillRect/>
          </a:stretch>
        </p:blipFill>
        <p:spPr bwMode="auto">
          <a:xfrm>
            <a:off x="1071538" y="4357694"/>
            <a:ext cx="5699125" cy="2081849"/>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384</TotalTime>
  <Words>1371</Words>
  <Application>Microsoft Office PowerPoint</Application>
  <PresentationFormat>Экран (4:3)</PresentationFormat>
  <Paragraphs>52</Paragraphs>
  <Slides>23</Slides>
  <Notes>0</Notes>
  <HiddenSlides>0</HiddenSlides>
  <MMClips>0</MMClips>
  <ScaleCrop>false</ScaleCrop>
  <HeadingPairs>
    <vt:vector size="6" baseType="variant">
      <vt:variant>
        <vt:lpstr>Тема</vt:lpstr>
      </vt:variant>
      <vt:variant>
        <vt:i4>1</vt:i4>
      </vt:variant>
      <vt:variant>
        <vt:lpstr>Заголовки слайдов</vt:lpstr>
      </vt:variant>
      <vt:variant>
        <vt:i4>23</vt:i4>
      </vt:variant>
      <vt:variant>
        <vt:lpstr>Произвольные показы</vt:lpstr>
      </vt:variant>
      <vt:variant>
        <vt:i4>1</vt:i4>
      </vt:variant>
    </vt:vector>
  </HeadingPairs>
  <TitlesOfParts>
    <vt:vector size="25" baseType="lpstr">
      <vt:lpstr>Изящная</vt:lpstr>
      <vt:lpstr>      Художественный образ в архитектуре </vt:lpstr>
      <vt:lpstr>Специфика Художественного образ в архитектуре. Выражение основной идеи своего времени.</vt:lpstr>
      <vt:lpstr>Слайд 3</vt:lpstr>
      <vt:lpstr>Воздействие на чувства и поведение человека.</vt:lpstr>
      <vt:lpstr>Слайд 5</vt:lpstr>
      <vt:lpstr>Средства и приемы создания художественного образа.</vt:lpstr>
      <vt:lpstr>Площадь согласия в Париже. </vt:lpstr>
      <vt:lpstr>Слайд 8</vt:lpstr>
      <vt:lpstr>Слайд 9</vt:lpstr>
      <vt:lpstr>Слайд 10</vt:lpstr>
      <vt:lpstr>Слайд 11</vt:lpstr>
      <vt:lpstr>Слайд 12</vt:lpstr>
      <vt:lpstr>Слайд 13</vt:lpstr>
      <vt:lpstr>Слайд 14</vt:lpstr>
      <vt:lpstr>Слайд 15</vt:lpstr>
      <vt:lpstr>Храмовое зодчество Японии.</vt:lpstr>
      <vt:lpstr>Слайд 17</vt:lpstr>
      <vt:lpstr>Слайд 18</vt:lpstr>
      <vt:lpstr>Слайд 19</vt:lpstr>
      <vt:lpstr>Архитектура XX века.</vt:lpstr>
      <vt:lpstr>Слайд 21</vt:lpstr>
      <vt:lpstr>Слайд 22</vt:lpstr>
      <vt:lpstr>Слайд 23</vt:lpstr>
      <vt:lpstr>Произвольный показ 1</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Художественный образ в архитектуре. </dc:title>
  <dc:creator>Оля</dc:creator>
  <cp:lastModifiedBy>Буховцова Наталья Александровна</cp:lastModifiedBy>
  <cp:revision>46</cp:revision>
  <dcterms:created xsi:type="dcterms:W3CDTF">2009-11-14T13:52:35Z</dcterms:created>
  <dcterms:modified xsi:type="dcterms:W3CDTF">2012-03-14T13:20:06Z</dcterms:modified>
</cp:coreProperties>
</file>