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303" r:id="rId2"/>
    <p:sldId id="305" r:id="rId3"/>
    <p:sldId id="306" r:id="rId4"/>
    <p:sldId id="314" r:id="rId5"/>
    <p:sldId id="280" r:id="rId6"/>
    <p:sldId id="302" r:id="rId7"/>
    <p:sldId id="282" r:id="rId8"/>
    <p:sldId id="281" r:id="rId9"/>
    <p:sldId id="304" r:id="rId10"/>
    <p:sldId id="307" r:id="rId11"/>
    <p:sldId id="300" r:id="rId12"/>
    <p:sldId id="285" r:id="rId13"/>
    <p:sldId id="293" r:id="rId14"/>
    <p:sldId id="289" r:id="rId15"/>
    <p:sldId id="287" r:id="rId16"/>
    <p:sldId id="286" r:id="rId17"/>
    <p:sldId id="294" r:id="rId18"/>
    <p:sldId id="295" r:id="rId19"/>
    <p:sldId id="310" r:id="rId20"/>
    <p:sldId id="313" r:id="rId21"/>
    <p:sldId id="275" r:id="rId22"/>
    <p:sldId id="290" r:id="rId23"/>
    <p:sldId id="291" r:id="rId24"/>
    <p:sldId id="292" r:id="rId25"/>
    <p:sldId id="272" r:id="rId26"/>
    <p:sldId id="308" r:id="rId27"/>
    <p:sldId id="284" r:id="rId28"/>
    <p:sldId id="283" r:id="rId29"/>
    <p:sldId id="277" r:id="rId30"/>
    <p:sldId id="278" r:id="rId31"/>
    <p:sldId id="296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Таня\Downloads\shutterstock_2125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29"/>
            <a:ext cx="9144000" cy="68222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20549413">
            <a:off x="1390747" y="931941"/>
            <a:ext cx="67539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</a:rPr>
              <a:t>Музыкальные инструменты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1" y="48006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Загадки с картинками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402" y="685800"/>
            <a:ext cx="450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762001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Духoвы́е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 музыкальные инструменты, представляющие собой деревянные, металлические и иные трубки различного устройства и формы, издающие музыкальные звуки в результате колебаний заключённого в них столба воздуха. Регистр духовых инструментов определяется их размерами: чем больше объём заключённого в инструменте столба воздуха, тем с меньшей частотой он колеблется и, следовательно, тем ниже издаваемый инструментом звук.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194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Деревя́нные</a:t>
            </a:r>
            <a:r>
              <a:rPr lang="ru-RU" b="1" dirty="0" smtClean="0"/>
              <a:t> </a:t>
            </a:r>
            <a:r>
              <a:rPr lang="ru-RU" b="1" dirty="0" err="1" smtClean="0"/>
              <a:t>духовы́е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духовых музыкальных инструментов, принцип игры на которых основывается на посылании направленной струи воздуха в специальное отверстие и для регулировки высоты звучания закрывания специальных отверстий клапанами. К деревянным духовым инструментам относятся современные флейта, гобой, кларнет, </a:t>
            </a:r>
            <a:r>
              <a:rPr lang="ru-RU" u="sng" dirty="0" smtClean="0"/>
              <a:t>фагот</a:t>
            </a:r>
            <a:r>
              <a:rPr lang="ru-RU" dirty="0" smtClean="0"/>
              <a:t>, саксофон.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67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Ме́дные</a:t>
            </a:r>
            <a:r>
              <a:rPr lang="ru-RU" b="1" dirty="0" smtClean="0"/>
              <a:t> </a:t>
            </a:r>
            <a:r>
              <a:rPr lang="ru-RU" b="1" dirty="0" err="1" smtClean="0"/>
              <a:t>духовы́е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духовых музыкальных инструментов, принцип игры на которых заключается в получении гармонических </a:t>
            </a:r>
            <a:r>
              <a:rPr lang="ru-RU" dirty="0" err="1" smtClean="0"/>
              <a:t>созвуков</a:t>
            </a:r>
            <a:r>
              <a:rPr lang="ru-RU" dirty="0" smtClean="0"/>
              <a:t>, путём изменения силы вдуваемого потока воздуха и положения губ. К медным духовым инструментам относятся современные валторна, труба, корнет, </a:t>
            </a:r>
            <a:r>
              <a:rPr lang="ru-RU" dirty="0" err="1" smtClean="0"/>
              <a:t>флюгельгорн</a:t>
            </a:r>
            <a:r>
              <a:rPr lang="ru-RU" dirty="0" smtClean="0"/>
              <a:t>, тромбон, туба.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Саксофон</a:t>
            </a:r>
            <a:endParaRPr lang="ru-RU" dirty="0"/>
          </a:p>
        </p:txBody>
      </p:sp>
      <p:pic>
        <p:nvPicPr>
          <p:cNvPr id="48130" name="Picture 2" descr="C:\Users\Таня\Downloads\i (1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2667000"/>
            <a:ext cx="3505200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Он на солнце заблестит,</a:t>
            </a:r>
            <a:br>
              <a:rPr lang="ru-RU" b="1" dirty="0" smtClean="0"/>
            </a:br>
            <a:r>
              <a:rPr lang="ru-RU" b="1" dirty="0" smtClean="0"/>
              <a:t>Нежным звуком одарит.</a:t>
            </a:r>
            <a:br>
              <a:rPr lang="ru-RU" b="1" dirty="0" smtClean="0"/>
            </a:br>
            <a:r>
              <a:rPr lang="ru-RU" b="1" dirty="0" smtClean="0"/>
              <a:t>В джазе самый первый он,</a:t>
            </a:r>
            <a:br>
              <a:rPr lang="ru-RU" b="1" dirty="0" smtClean="0"/>
            </a:br>
            <a:r>
              <a:rPr lang="ru-RU" b="1" dirty="0" smtClean="0"/>
              <a:t>Серебристый … 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Трубы</a:t>
            </a:r>
            <a:endParaRPr lang="ru-RU" dirty="0"/>
          </a:p>
        </p:txBody>
      </p:sp>
      <p:pic>
        <p:nvPicPr>
          <p:cNvPr id="32770" name="Picture 2" descr="C:\Users\Таня\Downloads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8308" y="3063908"/>
            <a:ext cx="4451415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Первые марши играют военные,</a:t>
            </a:r>
            <a:br>
              <a:rPr lang="ru-RU" b="1" dirty="0" smtClean="0"/>
            </a:br>
            <a:r>
              <a:rPr lang="ru-RU" b="1" dirty="0" smtClean="0"/>
              <a:t> Дяденьки дуют лишь в них здоровенные.</a:t>
            </a:r>
            <a:br>
              <a:rPr lang="ru-RU" b="1" dirty="0" smtClean="0"/>
            </a:br>
            <a:r>
              <a:rPr lang="ru-RU" b="1" dirty="0" smtClean="0"/>
              <a:t> А вот вторые на крышах стоят,</a:t>
            </a:r>
            <a:br>
              <a:rPr lang="ru-RU" b="1" dirty="0" smtClean="0"/>
            </a:br>
            <a:r>
              <a:rPr lang="ru-RU" b="1" dirty="0" smtClean="0"/>
              <a:t> Дружно зимою все сильно дымят.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Тромбон</a:t>
            </a:r>
            <a:endParaRPr lang="ru-RU" dirty="0"/>
          </a:p>
        </p:txBody>
      </p:sp>
      <p:pic>
        <p:nvPicPr>
          <p:cNvPr id="38914" name="Picture 2" descr="C:\Users\Таня\Downloads\Conn62HBassTrombon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4546023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733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Этот медный духовой то короче, то длиннее.</a:t>
            </a:r>
          </a:p>
          <a:p>
            <a:pPr algn="ctr">
              <a:buNone/>
            </a:pPr>
            <a:r>
              <a:rPr lang="ru-RU" b="1" dirty="0" smtClean="0"/>
              <a:t>Ведь кулису он имеет! Громче всех в оркестре он.</a:t>
            </a:r>
          </a:p>
          <a:p>
            <a:pPr algn="ctr">
              <a:buNone/>
            </a:pPr>
            <a:r>
              <a:rPr lang="ru-RU" b="1" dirty="0" smtClean="0"/>
              <a:t>Как зовут его?     </a:t>
            </a:r>
            <a:r>
              <a:rPr lang="ru-RU" dirty="0" smtClean="0"/>
              <a:t>   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Кларнет</a:t>
            </a:r>
            <a:endParaRPr lang="ru-RU" dirty="0"/>
          </a:p>
        </p:txBody>
      </p:sp>
      <p:pic>
        <p:nvPicPr>
          <p:cNvPr id="43010" name="Picture 2" descr="C:\Users\Таня\Downloads\i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3104038"/>
            <a:ext cx="4211272" cy="207756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Это что за инструмент? Ясно музыка звучала,</a:t>
            </a:r>
          </a:p>
          <a:p>
            <a:pPr algn="ctr">
              <a:buNone/>
            </a:pPr>
            <a:r>
              <a:rPr lang="ru-RU" b="1" dirty="0" smtClean="0"/>
              <a:t>В чёрный фрак всегда одет, пуговицы из металла.</a:t>
            </a:r>
          </a:p>
          <a:p>
            <a:pPr algn="ctr">
              <a:buNone/>
            </a:pPr>
            <a:r>
              <a:rPr lang="ru-RU" b="1" dirty="0" smtClean="0"/>
              <a:t>Есть на нём утиный клюв, может птицей прокричать.</a:t>
            </a:r>
          </a:p>
          <a:p>
            <a:pPr algn="ctr">
              <a:buNone/>
            </a:pPr>
            <a:r>
              <a:rPr lang="ru-RU" b="1" dirty="0" smtClean="0"/>
              <a:t>Но запомни: не подув, музыку нельзя сыграть!</a:t>
            </a:r>
          </a:p>
          <a:p>
            <a:pPr algn="ctr">
              <a:buNone/>
            </a:pPr>
            <a:r>
              <a:rPr lang="ru-RU" b="1" dirty="0" smtClean="0"/>
              <a:t>Голос чистый, голос ясный, ты запомнил или нет?</a:t>
            </a:r>
          </a:p>
          <a:p>
            <a:pPr algn="ctr">
              <a:buNone/>
            </a:pPr>
            <a:r>
              <a:rPr lang="ru-RU" b="1" dirty="0" smtClean="0"/>
              <a:t>Этот инструмент прекрасный называется…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Валторна</a:t>
            </a:r>
            <a:endParaRPr lang="ru-RU" dirty="0"/>
          </a:p>
        </p:txBody>
      </p:sp>
      <p:pic>
        <p:nvPicPr>
          <p:cNvPr id="5" name="Picture 2" descr="C:\Users\Таня\Desktop\муз.инструменты\i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2810639"/>
            <a:ext cx="3763903" cy="267576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Три медных подруги –  три лучших подруги.</a:t>
            </a:r>
          </a:p>
          <a:p>
            <a:pPr algn="ctr">
              <a:buNone/>
            </a:pPr>
            <a:r>
              <a:rPr lang="ru-RU" b="1" dirty="0" smtClean="0"/>
              <a:t>В оркестре они помогают друг другу. Играют подруги то громко, то тихо,</a:t>
            </a:r>
          </a:p>
          <a:p>
            <a:pPr algn="ctr">
              <a:buNone/>
            </a:pPr>
            <a:r>
              <a:rPr lang="ru-RU" b="1" dirty="0" smtClean="0"/>
              <a:t>Их медные платья закручены лихо.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Гобой</a:t>
            </a:r>
            <a:endParaRPr lang="ru-RU" dirty="0"/>
          </a:p>
        </p:txBody>
      </p:sp>
      <p:pic>
        <p:nvPicPr>
          <p:cNvPr id="5" name="Picture 3" descr="C:\Users\Таня\Downloads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4564" y="2362200"/>
            <a:ext cx="4163340" cy="287788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Французы музыкальный инструмент высоким деревом </a:t>
            </a:r>
            <a:r>
              <a:rPr lang="ru-RU" b="1" dirty="0" err="1" smtClean="0"/>
              <a:t>давным</a:t>
            </a:r>
            <a:r>
              <a:rPr lang="ru-RU" b="1" dirty="0" smtClean="0"/>
              <a:t>–давно прозвали.</a:t>
            </a:r>
          </a:p>
          <a:p>
            <a:pPr algn="ctr">
              <a:buNone/>
            </a:pPr>
            <a:r>
              <a:rPr lang="ru-RU" b="1" dirty="0" smtClean="0"/>
              <a:t>Задумчивей его в оркестре нет, за нежный голос инструменту имя дали,</a:t>
            </a:r>
          </a:p>
          <a:p>
            <a:pPr algn="ctr">
              <a:buNone/>
            </a:pPr>
            <a:r>
              <a:rPr lang="ru-RU" b="1" dirty="0" smtClean="0"/>
              <a:t>А был простым пастушеским,  рожком пел песни он когда–то над лужком…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Фагот</a:t>
            </a:r>
            <a:endParaRPr lang="ru-RU" dirty="0"/>
          </a:p>
        </p:txBody>
      </p:sp>
      <p:pic>
        <p:nvPicPr>
          <p:cNvPr id="35842" name="Picture 2" descr="C:\Users\Таня\Downloads\i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329" y="2438400"/>
            <a:ext cx="3771900" cy="25146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Деревянный духовой, не кларнет и не гобой,</a:t>
            </a:r>
          </a:p>
          <a:p>
            <a:pPr algn="ctr">
              <a:buNone/>
            </a:pPr>
            <a:r>
              <a:rPr lang="ru-RU" b="1" dirty="0" smtClean="0"/>
              <a:t>Низким голосом поёт, называется…</a:t>
            </a:r>
            <a:r>
              <a:rPr lang="ru-RU" dirty="0" smtClean="0"/>
              <a:t>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Флейта</a:t>
            </a:r>
            <a:endParaRPr lang="ru-RU" dirty="0"/>
          </a:p>
        </p:txBody>
      </p:sp>
      <p:pic>
        <p:nvPicPr>
          <p:cNvPr id="37890" name="Picture 2" descr="C:\Users\Таня\Downloads\i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2590800" cy="2590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Весёлая птичка в орешнике пела,</a:t>
            </a:r>
          </a:p>
          <a:p>
            <a:pPr algn="ctr">
              <a:buNone/>
            </a:pPr>
            <a:r>
              <a:rPr lang="ru-RU" b="1" dirty="0" smtClean="0"/>
              <a:t>Лесного ручья где–то струйка звенела,</a:t>
            </a:r>
          </a:p>
          <a:p>
            <a:pPr algn="ctr">
              <a:buNone/>
            </a:pPr>
            <a:r>
              <a:rPr lang="ru-RU" b="1" dirty="0" smtClean="0"/>
              <a:t>А, может, в траве колокольчик звенел?</a:t>
            </a:r>
          </a:p>
          <a:p>
            <a:pPr algn="ctr">
              <a:buNone/>
            </a:pPr>
            <a:r>
              <a:rPr lang="ru-RU" b="1" dirty="0" smtClean="0"/>
              <a:t>А, может, не птичка, а ветер свистел?</a:t>
            </a:r>
          </a:p>
          <a:p>
            <a:pPr algn="ctr">
              <a:buNone/>
            </a:pPr>
            <a:r>
              <a:rPr lang="ru-RU" b="1" dirty="0" smtClean="0"/>
              <a:t>Весёлую, звонкую песенку лета</a:t>
            </a:r>
          </a:p>
          <a:p>
            <a:pPr algn="ctr">
              <a:buNone/>
            </a:pPr>
            <a:r>
              <a:rPr lang="ru-RU" b="1" dirty="0" smtClean="0"/>
              <a:t>Пропела волшебная дудочка…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Users\Таня\Desktop\муз.инструменты\i (11).jpg"/>
          <p:cNvPicPr>
            <a:picLocks noChangeAspect="1" noChangeArrowheads="1"/>
          </p:cNvPicPr>
          <p:nvPr/>
        </p:nvPicPr>
        <p:blipFill>
          <a:blip r:embed="rId3"/>
          <a:srcRect l="3333" t="7500" r="3333" b="5000"/>
          <a:stretch>
            <a:fillRect/>
          </a:stretch>
        </p:blipFill>
        <p:spPr bwMode="auto">
          <a:xfrm>
            <a:off x="381000" y="4343400"/>
            <a:ext cx="34290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62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звуковысотности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ударные инструменты делятся на: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Ударные инструменты с определённой высотой звучания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могут быть настроены на определённые ноты звукоряда. К таким инструментам относятся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литавры,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ксилофон,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вибрафон,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колокольчики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ряд других;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Ударные инструменты с неопределённой высотой звучания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не имеют настройки на определённые звуки. Среди этих инструментов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большой и малый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барабаны,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тарелки,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бубен,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кастаньеты,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там-там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другие.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звукообразованию ударные инструменты делятся на: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Мембранофоны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инструменты, в которых звучащим телом является натянутая мембрана из кожи или пластика. К ним относятся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литавры, барабаны,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бубен,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бонго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дхол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том-томы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др.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инструменты, в которых звучащим телом является весь инструмент, либо состоящие из целиком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звучащих тел. (треугольник,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ксилофон,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маримба,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вибрафон,</a:t>
            </a:r>
            <a:r>
              <a:rPr lang="ru-RU" sz="1600" b="1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колокольчики)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материалу дополнительно делятся на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Металлические </a:t>
            </a: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звучащие элементы которых сделаны из металла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треугольник, вибрафон, колокольчики;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Деревянные </a:t>
            </a:r>
            <a:r>
              <a:rPr lang="ru-RU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идиофоны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звучащие элементы, которых сделаны из дерева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деревянная коробочка,</a:t>
            </a: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корейские колокола, ксилофон.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761999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Уда́рные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dirty="0" smtClean="0"/>
              <a:t> — группа музыкальных инструментов, звук из которых извлекается ударом или тряской (покачиванием) [молоточков, колотушек, палочек и т. п.] по звучащему телу (мембране, металлу, дереву и др.) Самое многочисленное семейство среди всех музыкальных инструментов.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b="1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предметы, с помощью которых извлекаются различные музыкальные, а также немузыкальные неорганизованные звуки для исполнения музыкального произведения.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Ныне существующие обыкновенные музыкальные инструменты подразделяются на несколько групп: струнные, духовые, язычковые, ударные. В отдельную группу можно выделить клавишные инструменты, хотя способы </a:t>
            </a:r>
            <a:r>
              <a:rPr lang="ru-RU" sz="2400" dirty="0" err="1" smtClean="0"/>
              <a:t>звукоизвлечения</a:t>
            </a:r>
            <a:r>
              <a:rPr lang="ru-RU" sz="2400" dirty="0" smtClean="0"/>
              <a:t> в них зачастую различны.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ня\Downloads\i (20).jpg"/>
          <p:cNvPicPr>
            <a:picLocks noChangeAspect="1" noChangeArrowheads="1"/>
          </p:cNvPicPr>
          <p:nvPr/>
        </p:nvPicPr>
        <p:blipFill>
          <a:blip r:embed="rId2"/>
          <a:srcRect b="4065"/>
          <a:stretch>
            <a:fillRect/>
          </a:stretch>
        </p:blipFill>
        <p:spPr bwMode="auto">
          <a:xfrm>
            <a:off x="381000" y="1447800"/>
            <a:ext cx="2144582" cy="2057400"/>
          </a:xfrm>
          <a:prstGeom prst="rect">
            <a:avLst/>
          </a:prstGeom>
          <a:noFill/>
        </p:spPr>
      </p:pic>
      <p:pic>
        <p:nvPicPr>
          <p:cNvPr id="3" name="Picture 2" descr="C:\Users\Таня\Downloads\i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76400"/>
            <a:ext cx="2565400" cy="15392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86200" y="29718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Виброфон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1" y="3244334"/>
            <a:ext cx="451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Ксилофон</a:t>
            </a:r>
            <a:endParaRPr lang="ru-RU" dirty="0"/>
          </a:p>
        </p:txBody>
      </p:sp>
      <p:pic>
        <p:nvPicPr>
          <p:cNvPr id="47106" name="Picture 2" descr="C:\Users\Таня\Downloads\i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600200"/>
            <a:ext cx="2287143" cy="16573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39000" y="3244334"/>
            <a:ext cx="1447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Литавра</a:t>
            </a:r>
            <a:endParaRPr lang="ru-RU" dirty="0"/>
          </a:p>
        </p:txBody>
      </p:sp>
      <p:pic>
        <p:nvPicPr>
          <p:cNvPr id="47107" name="Picture 3" descr="C:\Users\Таня\Downloads\i (2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191000"/>
            <a:ext cx="2600325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38200" y="5867400"/>
            <a:ext cx="4364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Кастаньеты</a:t>
            </a:r>
            <a:endParaRPr lang="ru-RU" dirty="0"/>
          </a:p>
        </p:txBody>
      </p:sp>
      <p:pic>
        <p:nvPicPr>
          <p:cNvPr id="47108" name="Picture 4" descr="C:\Users\Таня\Downloads\i (2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4114800"/>
            <a:ext cx="1447800" cy="173736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169101" y="5867400"/>
            <a:ext cx="805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Бубен</a:t>
            </a:r>
            <a:endParaRPr lang="ru-RU" dirty="0"/>
          </a:p>
        </p:txBody>
      </p:sp>
      <p:pic>
        <p:nvPicPr>
          <p:cNvPr id="47109" name="Picture 5" descr="C:\Users\Таня\Downloads\i (2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4191000"/>
            <a:ext cx="1971675" cy="1428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 flipH="1">
            <a:off x="6248399" y="57150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Деревянная коробочка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Колокольчики</a:t>
            </a:r>
            <a:endParaRPr lang="ru-RU" dirty="0"/>
          </a:p>
        </p:txBody>
      </p:sp>
      <p:pic>
        <p:nvPicPr>
          <p:cNvPr id="5" name="Picture 2" descr="C:\Users\Таня\Desktop\муз.инструменты\i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514600"/>
            <a:ext cx="3352800" cy="3352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Купи, денег не жалей Со мной ехать веселей.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Голова об шапку — бом!</a:t>
            </a:r>
            <a:br>
              <a:rPr lang="ru-RU" b="1" dirty="0" smtClean="0"/>
            </a:br>
            <a:r>
              <a:rPr lang="ru-RU" b="1" dirty="0" smtClean="0"/>
              <a:t>И на всю округу — гром!</a:t>
            </a:r>
            <a:br>
              <a:rPr lang="ru-RU" b="1" dirty="0" smtClean="0"/>
            </a:b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Тарелки</a:t>
            </a:r>
            <a:endParaRPr lang="ru-RU" dirty="0"/>
          </a:p>
        </p:txBody>
      </p:sp>
      <p:pic>
        <p:nvPicPr>
          <p:cNvPr id="41986" name="Picture 2" descr="C:\Users\Таня\Downloads\i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2209800"/>
            <a:ext cx="2667000" cy="358588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Знайте они с барабаном соседи. Сделаны они из меди.</a:t>
            </a:r>
          </a:p>
          <a:p>
            <a:pPr algn="ctr">
              <a:buNone/>
            </a:pPr>
            <a:r>
              <a:rPr lang="ru-RU" b="1" dirty="0" smtClean="0"/>
              <a:t>Вовремя нужно руками взмахнуть, звонко ударить, потом отдохнуть.</a:t>
            </a:r>
          </a:p>
          <a:p>
            <a:pPr algn="ctr">
              <a:buNone/>
            </a:pPr>
            <a:r>
              <a:rPr lang="ru-RU" b="1" dirty="0" smtClean="0"/>
              <a:t>Партия их не пустяк, не безделка, в музыке тоже бывают… </a:t>
            </a:r>
            <a:r>
              <a:rPr lang="ru-RU" dirty="0" smtClean="0"/>
              <a:t>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  <p:pic>
        <p:nvPicPr>
          <p:cNvPr id="40962" name="Picture 2" descr="C:\Users\Таня\Downloads\i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438400"/>
            <a:ext cx="3200400" cy="32004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 самый сказочный момент  вступит этот инструмент.</a:t>
            </a:r>
          </a:p>
          <a:p>
            <a:pPr algn="ctr">
              <a:buNone/>
            </a:pPr>
            <a:r>
              <a:rPr lang="ru-RU" b="1" dirty="0" smtClean="0"/>
              <a:t>Но совсем не каждый знает, что в оркестре он играет!</a:t>
            </a:r>
          </a:p>
          <a:p>
            <a:pPr algn="ctr">
              <a:buNone/>
            </a:pPr>
            <a:r>
              <a:rPr lang="ru-RU" b="1" dirty="0" smtClean="0"/>
              <a:t>Тихо, нежно зазвенит, будто всё посеребрит.</a:t>
            </a:r>
          </a:p>
          <a:p>
            <a:pPr algn="ctr">
              <a:buNone/>
            </a:pPr>
            <a:r>
              <a:rPr lang="ru-RU" b="1" dirty="0" smtClean="0"/>
              <a:t>А затем умолкнет скоро по сигналу дирижёра.</a:t>
            </a:r>
          </a:p>
          <a:p>
            <a:pPr algn="ctr">
              <a:buNone/>
            </a:pPr>
            <a:r>
              <a:rPr lang="ru-RU" b="1" dirty="0" smtClean="0"/>
              <a:t>Знает это каждый школьник.  </a:t>
            </a:r>
          </a:p>
          <a:p>
            <a:pPr algn="ctr">
              <a:buNone/>
            </a:pPr>
            <a:r>
              <a:rPr lang="ru-RU" b="1" dirty="0" smtClean="0"/>
              <a:t>Что такое... </a:t>
            </a:r>
            <a:r>
              <a:rPr lang="ru-RU" dirty="0" smtClean="0"/>
              <a:t>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Трещотки</a:t>
            </a:r>
            <a:endParaRPr lang="ru-RU" dirty="0"/>
          </a:p>
        </p:txBody>
      </p:sp>
      <p:pic>
        <p:nvPicPr>
          <p:cNvPr id="39940" name="Picture 4" descr="C:\Users\Таня\Downloads\i (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4575049" cy="28956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Деревянные пластинки, разноцветные картинки,</a:t>
            </a:r>
          </a:p>
          <a:p>
            <a:pPr algn="ctr">
              <a:buNone/>
            </a:pPr>
            <a:r>
              <a:rPr lang="ru-RU" b="1" dirty="0" smtClean="0"/>
              <a:t>Стучат, звенят – плясать велят! </a:t>
            </a:r>
            <a:r>
              <a:rPr lang="ru-RU" dirty="0" smtClean="0"/>
              <a:t>                                                 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БАРАБАН</a:t>
            </a:r>
            <a:endParaRPr lang="ru-RU" b="1" dirty="0"/>
          </a:p>
        </p:txBody>
      </p:sp>
      <p:pic>
        <p:nvPicPr>
          <p:cNvPr id="5" name="Picture 2" descr="C:\Users\Таня\Desktop\муз.инструменты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313150"/>
            <a:ext cx="3511730" cy="31732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733800" cy="4983163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Со мной в поход легко идти,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Со мною весело в пути,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И я крикун, и я буян, 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Я звонкий, круглый ...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Деревянные сестрички,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Две сестрички-невелички,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Застучали по бокам.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Я ответил: трам-там-там.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Самый шумный инструмент, круглый и большой.</a:t>
            </a: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Если палочкой ударишь –  раздаётся гром!   </a:t>
            </a:r>
          </a:p>
          <a:p>
            <a:pPr algn="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914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685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Гармо́ника</a:t>
            </a:r>
            <a:r>
              <a:rPr lang="ru-RU" dirty="0" smtClean="0"/>
              <a:t> — общее название для различных видов язычковых, пневматических, в основном клавишных музыкальных инструментов. Звук в таких инструментах извлекается путём воздействия на их свободно проскакивающие в проёмах планок язычки (голоса) струёй воздуха, нагнетаемого при помощи меха, или путём выдувания через рот исполнителя (губная и мелодическая гармоники)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2551837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 большинства </a:t>
            </a:r>
            <a:r>
              <a:rPr lang="ru-RU" b="1" dirty="0" smtClean="0"/>
              <a:t>ручных гармоник </a:t>
            </a:r>
            <a:r>
              <a:rPr lang="ru-RU" dirty="0" smtClean="0"/>
              <a:t>имеется правая и левая клавиатуры, располагающиеся на двух </a:t>
            </a:r>
            <a:r>
              <a:rPr lang="ru-RU" dirty="0" err="1" smtClean="0"/>
              <a:t>полукорпусах</a:t>
            </a:r>
            <a:r>
              <a:rPr lang="ru-RU" dirty="0" smtClean="0"/>
              <a:t> инструмента, между которыми находится мех. Играют на ручных гармониках двумя руками сидя или стоя.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733800"/>
            <a:ext cx="7543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Ножные гармоники  - В</a:t>
            </a:r>
            <a:r>
              <a:rPr lang="ru-RU" dirty="0" smtClean="0"/>
              <a:t>оздействие на мех производится ногами.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4267200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Губная гармоника</a:t>
            </a:r>
            <a:r>
              <a:rPr lang="ru-RU" dirty="0" smtClean="0"/>
              <a:t>)— язычковый пневматический</a:t>
            </a:r>
            <a:r>
              <a:rPr lang="ru-RU" baseline="30000" dirty="0" smtClean="0"/>
              <a:t> </a:t>
            </a:r>
            <a:r>
              <a:rPr lang="ru-RU" dirty="0" smtClean="0"/>
              <a:t>музыкальный инструмент, разновидность гармоники. Внутри губной гармоники находятся металлические пластинки (язычки), которые колеблются в воздушной струе, создаваемой музыкантом. В отличие от других язычковых музыкальных инструментов губная гармоника не имеет клавиатуры, вместо неё используются язык и губы для выбора отверстия (как правило, они расположены линейно), соответствующего желаемой ноте.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Аккордеон</a:t>
            </a:r>
            <a:endParaRPr lang="ru-RU" dirty="0"/>
          </a:p>
        </p:txBody>
      </p:sp>
      <p:pic>
        <p:nvPicPr>
          <p:cNvPr id="5" name="Picture 2" descr="C:\Users\Таня\Desktop\муз.инструменты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3725"/>
          <a:stretch>
            <a:fillRect/>
          </a:stretch>
        </p:blipFill>
        <p:spPr bwMode="auto">
          <a:xfrm>
            <a:off x="0" y="2286000"/>
            <a:ext cx="4347133" cy="316052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От гармони</a:t>
            </a:r>
          </a:p>
          <a:p>
            <a:pPr algn="ctr">
              <a:buNone/>
            </a:pPr>
            <a:r>
              <a:rPr lang="ru-RU" b="1" dirty="0" smtClean="0"/>
              <a:t>Он родился,</a:t>
            </a:r>
          </a:p>
          <a:p>
            <a:pPr algn="ctr">
              <a:buNone/>
            </a:pPr>
            <a:r>
              <a:rPr lang="ru-RU" b="1" dirty="0" smtClean="0"/>
              <a:t>С пианино</a:t>
            </a:r>
          </a:p>
          <a:p>
            <a:pPr algn="ctr">
              <a:buNone/>
            </a:pPr>
            <a:r>
              <a:rPr lang="ru-RU" b="1" dirty="0" smtClean="0"/>
              <a:t>Подружился.</a:t>
            </a:r>
          </a:p>
          <a:p>
            <a:pPr algn="ctr">
              <a:buNone/>
            </a:pPr>
            <a:r>
              <a:rPr lang="ru-RU" b="1" dirty="0" smtClean="0"/>
              <a:t>Он и на баян похож.</a:t>
            </a:r>
            <a:br>
              <a:rPr lang="ru-RU" b="1" dirty="0" smtClean="0"/>
            </a:br>
            <a:r>
              <a:rPr lang="ru-RU" b="1" dirty="0" smtClean="0"/>
              <a:t>Как его ты назовёшь?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Баян</a:t>
            </a:r>
            <a:endParaRPr lang="ru-RU" dirty="0"/>
          </a:p>
        </p:txBody>
      </p:sp>
      <p:pic>
        <p:nvPicPr>
          <p:cNvPr id="30722" name="Picture 2" descr="C:\Users\Таня\Downloads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1" y="2469465"/>
            <a:ext cx="3238176" cy="301693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У него рубашка в складку, </a:t>
            </a:r>
            <a:br>
              <a:rPr lang="ru-RU" b="1" dirty="0" smtClean="0"/>
            </a:br>
            <a:r>
              <a:rPr lang="ru-RU" b="1" dirty="0" smtClean="0"/>
              <a:t> Любит он плясать вприсядку, </a:t>
            </a:r>
            <a:br>
              <a:rPr lang="ru-RU" b="1" dirty="0" smtClean="0"/>
            </a:br>
            <a:r>
              <a:rPr lang="ru-RU" b="1" dirty="0" smtClean="0"/>
              <a:t> Он и пляшет, и поет —</a:t>
            </a:r>
            <a:br>
              <a:rPr lang="ru-RU" b="1" dirty="0" smtClean="0"/>
            </a:br>
            <a:r>
              <a:rPr lang="ru-RU" b="1" dirty="0" smtClean="0"/>
              <a:t> Если в руки попадет. </a:t>
            </a:r>
            <a:br>
              <a:rPr lang="ru-RU" b="1" dirty="0" smtClean="0"/>
            </a:br>
            <a:r>
              <a:rPr lang="ru-RU" b="1" dirty="0" smtClean="0"/>
              <a:t> Сорок пуговиц на нем </a:t>
            </a:r>
            <a:br>
              <a:rPr lang="ru-RU" b="1" dirty="0" smtClean="0"/>
            </a:br>
            <a:r>
              <a:rPr lang="ru-RU" b="1" dirty="0" smtClean="0"/>
              <a:t> С перламутровым огнем. </a:t>
            </a:r>
            <a:br>
              <a:rPr lang="ru-RU" b="1" dirty="0" smtClean="0"/>
            </a:br>
            <a:r>
              <a:rPr lang="ru-RU" b="1" dirty="0" smtClean="0"/>
              <a:t> Весельчак, а не буян </a:t>
            </a:r>
          </a:p>
          <a:p>
            <a:pPr algn="ctr">
              <a:buNone/>
            </a:pPr>
            <a:r>
              <a:rPr lang="ru-RU" b="1" dirty="0" smtClean="0"/>
              <a:t> Голосистый мой…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Гармонь</a:t>
            </a:r>
            <a:endParaRPr lang="ru-RU" dirty="0"/>
          </a:p>
        </p:txBody>
      </p:sp>
      <p:pic>
        <p:nvPicPr>
          <p:cNvPr id="5" name="Picture 2" descr="C:\Users\Таня\Desktop\муз.инструменты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919" y="1752600"/>
            <a:ext cx="3886199" cy="388619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В руки ты её возьмёшь,</a:t>
            </a:r>
          </a:p>
          <a:p>
            <a:pPr>
              <a:buNone/>
            </a:pPr>
            <a:r>
              <a:rPr lang="ru-RU" b="1" dirty="0" smtClean="0"/>
              <a:t>То растянешь, то сожмёшь.</a:t>
            </a:r>
          </a:p>
          <a:p>
            <a:pPr>
              <a:buNone/>
            </a:pPr>
            <a:r>
              <a:rPr lang="ru-RU" b="1" dirty="0" smtClean="0"/>
              <a:t> Звонкая, нарядная,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Русская, двухрядная.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>Ящик на коленях пляшет —</a:t>
            </a:r>
            <a:br>
              <a:rPr lang="ru-RU" b="1" dirty="0" smtClean="0"/>
            </a:br>
            <a:r>
              <a:rPr lang="ru-RU" b="1" dirty="0" smtClean="0"/>
              <a:t>То поёт, то горько плачет.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Морщинистый Тит всю деревню веселит.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Пуговки есть, а не рубашка, </a:t>
            </a:r>
            <a:br>
              <a:rPr lang="ru-RU" b="1" dirty="0" smtClean="0"/>
            </a:br>
            <a:r>
              <a:rPr lang="ru-RU" b="1" dirty="0" smtClean="0"/>
              <a:t>Не индюшка, а надувается, </a:t>
            </a:r>
            <a:br>
              <a:rPr lang="ru-RU" b="1" dirty="0" smtClean="0"/>
            </a:br>
            <a:r>
              <a:rPr lang="ru-RU" b="1" dirty="0" smtClean="0"/>
              <a:t>Не птичка, а поёт-заливается.</a:t>
            </a: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620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Стру́нный</a:t>
            </a:r>
            <a:r>
              <a:rPr lang="ru-RU" b="1" dirty="0" smtClean="0"/>
              <a:t> </a:t>
            </a:r>
            <a:r>
              <a:rPr lang="ru-RU" b="1" dirty="0" err="1" smtClean="0"/>
              <a:t>музыка́льный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</a:t>
            </a:r>
            <a:r>
              <a:rPr lang="ru-RU" dirty="0" smtClean="0"/>
              <a:t> — это музыкальный инструмент, в котором источником звука (вибратором) являются колебания струн</a:t>
            </a:r>
            <a:r>
              <a:rPr lang="ru-RU" baseline="30000" dirty="0" smtClean="0"/>
              <a:t> </a:t>
            </a:r>
            <a:r>
              <a:rPr lang="ru-RU" dirty="0" smtClean="0"/>
              <a:t>.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6764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Все струнные инструменты передают колебания от одной или нескольких струн воздуху через свой корпус (или через звукосниматель в случае с электронными инструментами). Обычно они разделяются по технике «запуска» колебаний в струне. Три наиболее распространённых техники — щипок, смычок и удар.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8006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 струнным щипковым </a:t>
            </a:r>
            <a:r>
              <a:rPr lang="ru-RU" dirty="0" smtClean="0"/>
              <a:t>относятся арфа, балалайка, домра, домбра, уд, гусли, гитара, лютня, </a:t>
            </a:r>
            <a:r>
              <a:rPr lang="ru-RU" dirty="0" err="1" smtClean="0"/>
              <a:t>бузуки</a:t>
            </a:r>
            <a:r>
              <a:rPr lang="ru-RU" dirty="0" smtClean="0"/>
              <a:t>, мандолина и подобные им.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352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 струнным смычковым относятся такие оркестровые инструменты </a:t>
            </a:r>
            <a:r>
              <a:rPr lang="ru-RU" dirty="0" smtClean="0"/>
              <a:t>как </a:t>
            </a:r>
            <a:r>
              <a:rPr lang="ru-RU" dirty="0" err="1" smtClean="0"/>
              <a:t>кобыз</a:t>
            </a:r>
            <a:r>
              <a:rPr lang="ru-RU" dirty="0" smtClean="0"/>
              <a:t>, скрипка, альт, виолончель, контрабас, а также виола да </a:t>
            </a:r>
            <a:r>
              <a:rPr lang="ru-RU" dirty="0" err="1" smtClean="0"/>
              <a:t>гамба</a:t>
            </a:r>
            <a:r>
              <a:rPr lang="ru-RU" dirty="0" smtClean="0"/>
              <a:t>, виола </a:t>
            </a:r>
            <a:r>
              <a:rPr lang="ru-RU" dirty="0" err="1" smtClean="0"/>
              <a:t>д'амур,баритон</a:t>
            </a:r>
            <a:r>
              <a:rPr lang="ru-RU" dirty="0" smtClean="0"/>
              <a:t>, шведский народный инструмент </a:t>
            </a:r>
            <a:r>
              <a:rPr lang="ru-RU" dirty="0" err="1" smtClean="0"/>
              <a:t>никельхарпа</a:t>
            </a:r>
            <a:r>
              <a:rPr lang="ru-RU" dirty="0" smtClean="0"/>
              <a:t> и норвежская традиционная скрипка </a:t>
            </a:r>
            <a:r>
              <a:rPr lang="ru-RU" dirty="0" err="1" smtClean="0"/>
              <a:t>хардангерфеле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Рояль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3590"/>
          <a:stretch>
            <a:fillRect/>
          </a:stretch>
        </p:blipFill>
        <p:spPr bwMode="auto">
          <a:xfrm>
            <a:off x="0" y="2133600"/>
            <a:ext cx="4786614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 Я стою на трёх ногах,</a:t>
            </a:r>
            <a:br>
              <a:rPr lang="ru-RU" b="1" dirty="0" smtClean="0"/>
            </a:br>
            <a:r>
              <a:rPr lang="ru-RU" b="1" dirty="0" smtClean="0"/>
              <a:t> Ноги в чёрных сапогах.</a:t>
            </a:r>
            <a:br>
              <a:rPr lang="ru-RU" b="1" dirty="0" smtClean="0"/>
            </a:br>
            <a:r>
              <a:rPr lang="ru-RU" b="1" dirty="0" smtClean="0"/>
              <a:t> Зубы белые, педаль.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 Как зовут меня?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У какого инструмента</a:t>
            </a:r>
            <a:br>
              <a:rPr lang="ru-RU" b="1" dirty="0" smtClean="0"/>
            </a:br>
            <a:r>
              <a:rPr lang="ru-RU" b="1" dirty="0" smtClean="0"/>
              <a:t>Есть и струны и педаль?</a:t>
            </a:r>
            <a:br>
              <a:rPr lang="ru-RU" b="1" dirty="0" smtClean="0"/>
            </a:br>
            <a:r>
              <a:rPr lang="ru-RU" b="1" dirty="0" smtClean="0"/>
              <a:t>Что же это? Несомненно, </a:t>
            </a:r>
            <a:br>
              <a:rPr lang="ru-RU" b="1" dirty="0" smtClean="0"/>
            </a:br>
            <a:r>
              <a:rPr lang="ru-RU" b="1" dirty="0" smtClean="0"/>
              <a:t>Элегантный наш ...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Фортепиано</a:t>
            </a:r>
            <a:endParaRPr lang="ru-RU" dirty="0"/>
          </a:p>
        </p:txBody>
      </p:sp>
      <p:pic>
        <p:nvPicPr>
          <p:cNvPr id="36866" name="Picture 2" descr="C:\Users\Таня\Downloads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815546" cy="376534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Форте – громко, пиано – тихо. </a:t>
            </a:r>
          </a:p>
          <a:p>
            <a:pPr algn="ctr">
              <a:buNone/>
            </a:pPr>
            <a:r>
              <a:rPr lang="ru-RU" b="1" dirty="0" smtClean="0"/>
              <a:t>Кто наигрывает мне?</a:t>
            </a:r>
          </a:p>
          <a:p>
            <a:pPr algn="ctr">
              <a:buNone/>
            </a:pPr>
            <a:r>
              <a:rPr lang="ru-RU" b="1" dirty="0" smtClean="0"/>
              <a:t>Без ошибки, без изъяна. Ну, конечно…  </a:t>
            </a:r>
            <a:r>
              <a:rPr lang="ru-RU" dirty="0" smtClean="0"/>
              <a:t>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Орган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C:\Users\Таня\Downloads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276600" cy="45933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Он церковный наш служитель.</a:t>
            </a:r>
            <a:br>
              <a:rPr lang="ru-RU" b="1" dirty="0" smtClean="0"/>
            </a:br>
            <a:r>
              <a:rPr lang="ru-RU" b="1" dirty="0" smtClean="0"/>
              <a:t> Был для Баха вдохновитель.</a:t>
            </a:r>
            <a:br>
              <a:rPr lang="ru-RU" b="1" dirty="0" smtClean="0"/>
            </a:br>
            <a:r>
              <a:rPr lang="ru-RU" b="1" dirty="0" smtClean="0"/>
              <a:t> Весь оркестр заменит один.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Как называется тот господин?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Таня\Downloads\i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2057400" cy="1650321"/>
          </a:xfrm>
          <a:prstGeom prst="rect">
            <a:avLst/>
          </a:prstGeom>
          <a:noFill/>
        </p:spPr>
      </p:pic>
      <p:pic>
        <p:nvPicPr>
          <p:cNvPr id="49155" name="Picture 3" descr="C:\Users\Таня\Downloads\i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1524000" cy="2023009"/>
          </a:xfrm>
          <a:prstGeom prst="rect">
            <a:avLst/>
          </a:prstGeom>
          <a:noFill/>
        </p:spPr>
      </p:pic>
      <p:pic>
        <p:nvPicPr>
          <p:cNvPr id="49156" name="Picture 4" descr="C:\Users\Таня\Downloads\i (27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DDCE2"/>
              </a:clrFrom>
              <a:clrTo>
                <a:srgbClr val="DDDC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282746"/>
            <a:ext cx="2943225" cy="1593804"/>
          </a:xfrm>
          <a:prstGeom prst="rect">
            <a:avLst/>
          </a:prstGeom>
          <a:noFill/>
        </p:spPr>
      </p:pic>
      <p:pic>
        <p:nvPicPr>
          <p:cNvPr id="49157" name="Picture 5" descr="C:\Users\Таня\Downloads\i (2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886200"/>
            <a:ext cx="1981200" cy="2435901"/>
          </a:xfrm>
          <a:prstGeom prst="rect">
            <a:avLst/>
          </a:prstGeom>
          <a:noFill/>
        </p:spPr>
      </p:pic>
      <p:pic>
        <p:nvPicPr>
          <p:cNvPr id="49158" name="Picture 6" descr="C:\Users\Таня\Downloads\i (2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4038600"/>
            <a:ext cx="1828800" cy="1987826"/>
          </a:xfrm>
          <a:prstGeom prst="rect">
            <a:avLst/>
          </a:prstGeom>
          <a:noFill/>
        </p:spPr>
      </p:pic>
      <p:pic>
        <p:nvPicPr>
          <p:cNvPr id="49159" name="Picture 7" descr="C:\Users\Таня\Downloads\f1756d24d91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1219200"/>
            <a:ext cx="2438400" cy="169333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85801" y="3048000"/>
            <a:ext cx="4318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73732" y="3048000"/>
            <a:ext cx="1396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Мандарина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39000" y="2667000"/>
            <a:ext cx="1904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Домбра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60669" y="6198990"/>
            <a:ext cx="822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Гусли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761993" y="6198990"/>
            <a:ext cx="3441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Арфа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7619994" y="5867400"/>
            <a:ext cx="1295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Лютня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скрипка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842450"/>
            <a:ext cx="2895600" cy="35601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В лесу вырезана,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Гладко вытесана,</a:t>
            </a:r>
            <a:br>
              <a:rPr lang="ru-RU" b="1" dirty="0" smtClean="0"/>
            </a:br>
            <a:r>
              <a:rPr lang="ru-RU" b="1" dirty="0" smtClean="0"/>
              <a:t> Поёт-заливается.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Как называется?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Виолончель</a:t>
            </a:r>
            <a:endParaRPr lang="ru-RU" dirty="0"/>
          </a:p>
        </p:txBody>
      </p:sp>
      <p:pic>
        <p:nvPicPr>
          <p:cNvPr id="5" name="Picture 4" descr="C:\Users\Таня\Downloads\article10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15207" r="68696"/>
          <a:stretch>
            <a:fillRect/>
          </a:stretch>
        </p:blipFill>
        <p:spPr bwMode="auto">
          <a:xfrm>
            <a:off x="762000" y="1752600"/>
            <a:ext cx="2438400" cy="457828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Смычком по струнам проведу и сразу в сказку попаду.</a:t>
            </a:r>
          </a:p>
          <a:p>
            <a:pPr algn="ctr">
              <a:buNone/>
            </a:pPr>
            <a:r>
              <a:rPr lang="ru-RU" b="1" dirty="0" smtClean="0"/>
              <a:t>Мне дивный инструмент поможет по – разному звучать он может:</a:t>
            </a:r>
          </a:p>
          <a:p>
            <a:pPr algn="ctr">
              <a:buNone/>
            </a:pPr>
            <a:r>
              <a:rPr lang="ru-RU" b="1" dirty="0" smtClean="0"/>
              <a:t>То нежно, ласково, легко, то низко, сочно, глубоко.</a:t>
            </a:r>
          </a:p>
          <a:p>
            <a:pPr algn="ctr">
              <a:buNone/>
            </a:pPr>
            <a:r>
              <a:rPr lang="ru-RU" b="1" dirty="0" smtClean="0"/>
              <a:t>Он звуком бархатным поёт и сразу за душу берёт,</a:t>
            </a:r>
          </a:p>
          <a:p>
            <a:pPr algn="ctr">
              <a:buNone/>
            </a:pPr>
            <a:r>
              <a:rPr lang="ru-RU" b="1" dirty="0" smtClean="0"/>
              <a:t>Не контрабас и не свирель, зовут его…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Контрабас</a:t>
            </a:r>
            <a:endParaRPr lang="ru-RU" dirty="0"/>
          </a:p>
        </p:txBody>
      </p:sp>
      <p:pic>
        <p:nvPicPr>
          <p:cNvPr id="34818" name="Picture 2" descr="C:\Users\Таня\Downloads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16724"/>
            <a:ext cx="3200399" cy="410307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Музыкант смычок берёт,</a:t>
            </a:r>
            <a:br>
              <a:rPr lang="ru-RU" b="1" dirty="0" smtClean="0"/>
            </a:br>
            <a:r>
              <a:rPr lang="ru-RU" b="1" dirty="0" smtClean="0"/>
              <a:t> К инструменту он идёт.</a:t>
            </a:r>
            <a:br>
              <a:rPr lang="ru-RU" b="1" dirty="0" smtClean="0"/>
            </a:br>
            <a:r>
              <a:rPr lang="ru-RU" b="1" dirty="0" smtClean="0"/>
              <a:t> Назовём мы как сейчас</a:t>
            </a:r>
            <a:br>
              <a:rPr lang="ru-RU" b="1" dirty="0" smtClean="0"/>
            </a:br>
            <a:r>
              <a:rPr lang="ru-RU" b="1" dirty="0" smtClean="0"/>
              <a:t> В оркестровой яме бас?</a:t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Балалайка</a:t>
            </a:r>
            <a:endParaRPr lang="ru-RU" dirty="0"/>
          </a:p>
        </p:txBody>
      </p:sp>
      <p:pic>
        <p:nvPicPr>
          <p:cNvPr id="5" name="Picture 2" descr="C:\Users\Таня\Desktop\муз.инструменты\i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2514600"/>
            <a:ext cx="2819400" cy="289664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 Треугольная доска,</a:t>
            </a:r>
            <a:br>
              <a:rPr lang="ru-RU" sz="4400" b="1" dirty="0" smtClean="0"/>
            </a:br>
            <a:r>
              <a:rPr lang="ru-RU" sz="4400" b="1" dirty="0" smtClean="0"/>
              <a:t> А на ней три волоска.</a:t>
            </a:r>
            <a:br>
              <a:rPr lang="ru-RU" sz="4400" b="1" dirty="0" smtClean="0"/>
            </a:br>
            <a:r>
              <a:rPr lang="ru-RU" sz="4400" b="1" dirty="0" smtClean="0"/>
              <a:t> Волосок - тонкий,</a:t>
            </a:r>
            <a:br>
              <a:rPr lang="ru-RU" sz="4400" b="1" dirty="0" smtClean="0"/>
            </a:br>
            <a:r>
              <a:rPr lang="ru-RU" sz="4400" b="1" dirty="0" smtClean="0"/>
              <a:t> Голосок - звонкий.</a:t>
            </a:r>
          </a:p>
          <a:p>
            <a:pPr algn="ctr"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Треугольник, три струны – звуки звонкие  важны.</a:t>
            </a: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Собой хвалиться я не смею, всего лишь три струны имею!</a:t>
            </a:r>
          </a:p>
          <a:p>
            <a:pPr algn="ctr">
              <a:buNone/>
            </a:pPr>
            <a:r>
              <a:rPr lang="ru-RU" sz="4400" b="1" dirty="0" smtClean="0"/>
              <a:t>Но я тружусь, я не лентяйка. Я озорная…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pic>
        <p:nvPicPr>
          <p:cNvPr id="51202" name="Picture 2" descr="C:\Users\Таня\Downloads\1327054127_guitar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r="5660"/>
          <a:stretch>
            <a:fillRect/>
          </a:stretch>
        </p:blipFill>
        <p:spPr bwMode="auto">
          <a:xfrm>
            <a:off x="457200" y="2623344"/>
            <a:ext cx="3810000" cy="30289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/>
              <a:t>Шестиструнку-чужестранку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Этот звонкий инструмент,</a:t>
            </a:r>
          </a:p>
          <a:p>
            <a:pPr algn="ctr">
              <a:buNone/>
            </a:pPr>
            <a:r>
              <a:rPr lang="ru-RU" b="1" dirty="0" smtClean="0"/>
              <a:t>Романтичную испанку,</a:t>
            </a:r>
          </a:p>
          <a:p>
            <a:pPr algn="ctr">
              <a:buNone/>
            </a:pPr>
            <a:r>
              <a:rPr lang="ru-RU" b="1" dirty="0" smtClean="0"/>
              <a:t>Любят бард, солдат, студент,</a:t>
            </a:r>
          </a:p>
          <a:p>
            <a:pPr algn="ctr">
              <a:buNone/>
            </a:pPr>
            <a:r>
              <a:rPr lang="ru-RU" b="1" dirty="0" smtClean="0"/>
              <a:t>И заслуженный артист,</a:t>
            </a:r>
          </a:p>
          <a:p>
            <a:pPr algn="ctr">
              <a:buNone/>
            </a:pPr>
            <a:r>
              <a:rPr lang="ru-RU" b="1" dirty="0" smtClean="0"/>
              <a:t>И нагруженный турист.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509</Words>
  <PresentationFormat>Экран (4:3)</PresentationFormat>
  <Paragraphs>190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Слайд 1</vt:lpstr>
      <vt:lpstr>Музыка́льные инструме́нты -</vt:lpstr>
      <vt:lpstr>Слайд 3</vt:lpstr>
      <vt:lpstr>Слайд 4</vt:lpstr>
      <vt:lpstr> скрипка </vt:lpstr>
      <vt:lpstr>Виолончель</vt:lpstr>
      <vt:lpstr>Контрабас</vt:lpstr>
      <vt:lpstr> Балалайка</vt:lpstr>
      <vt:lpstr>Гитара</vt:lpstr>
      <vt:lpstr>Слайд 10</vt:lpstr>
      <vt:lpstr>Саксофон</vt:lpstr>
      <vt:lpstr>Трубы</vt:lpstr>
      <vt:lpstr>    Тромбон</vt:lpstr>
      <vt:lpstr>Кларнет</vt:lpstr>
      <vt:lpstr>Валторна</vt:lpstr>
      <vt:lpstr>Гобой</vt:lpstr>
      <vt:lpstr>  Фагот</vt:lpstr>
      <vt:lpstr>    Флейта</vt:lpstr>
      <vt:lpstr>Слайд 19</vt:lpstr>
      <vt:lpstr>Слайд 20</vt:lpstr>
      <vt:lpstr>Колокольчики</vt:lpstr>
      <vt:lpstr>Тарелки</vt:lpstr>
      <vt:lpstr>Треугольник</vt:lpstr>
      <vt:lpstr> Трещотки</vt:lpstr>
      <vt:lpstr>БАРАБАН</vt:lpstr>
      <vt:lpstr>Слайд 26</vt:lpstr>
      <vt:lpstr>Аккордеон</vt:lpstr>
      <vt:lpstr>Баян</vt:lpstr>
      <vt:lpstr>Гармонь</vt:lpstr>
      <vt:lpstr> Рояль </vt:lpstr>
      <vt:lpstr>Фортепиано</vt:lpstr>
      <vt:lpstr> Орган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Татьяна</cp:lastModifiedBy>
  <cp:revision>5</cp:revision>
  <dcterms:created xsi:type="dcterms:W3CDTF">2013-12-19T16:48:16Z</dcterms:created>
  <dcterms:modified xsi:type="dcterms:W3CDTF">2014-01-15T14:01:52Z</dcterms:modified>
</cp:coreProperties>
</file>