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283" r:id="rId4"/>
    <p:sldId id="284" r:id="rId5"/>
    <p:sldId id="261" r:id="rId6"/>
    <p:sldId id="294" r:id="rId7"/>
    <p:sldId id="260" r:id="rId8"/>
    <p:sldId id="262" r:id="rId9"/>
    <p:sldId id="295" r:id="rId10"/>
    <p:sldId id="285" r:id="rId11"/>
    <p:sldId id="264" r:id="rId12"/>
    <p:sldId id="266" r:id="rId13"/>
    <p:sldId id="289" r:id="rId14"/>
    <p:sldId id="290" r:id="rId15"/>
    <p:sldId id="286" r:id="rId16"/>
    <p:sldId id="298" r:id="rId17"/>
    <p:sldId id="299" r:id="rId18"/>
    <p:sldId id="300" r:id="rId19"/>
    <p:sldId id="301" r:id="rId20"/>
    <p:sldId id="302" r:id="rId21"/>
    <p:sldId id="303" r:id="rId22"/>
    <p:sldId id="304" r:id="rId23"/>
    <p:sldId id="305" r:id="rId24"/>
    <p:sldId id="306" r:id="rId25"/>
    <p:sldId id="307" r:id="rId26"/>
    <p:sldId id="287" r:id="rId27"/>
    <p:sldId id="277" r:id="rId28"/>
    <p:sldId id="282" r:id="rId29"/>
    <p:sldId id="276" r:id="rId30"/>
    <p:sldId id="293" r:id="rId31"/>
    <p:sldId id="279" r:id="rId32"/>
    <p:sldId id="292" r:id="rId33"/>
    <p:sldId id="280" r:id="rId34"/>
    <p:sldId id="278" r:id="rId35"/>
    <p:sldId id="288" r:id="rId36"/>
    <p:sldId id="28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76" autoAdjust="0"/>
  </p:normalViewPr>
  <p:slideViewPr>
    <p:cSldViewPr>
      <p:cViewPr varScale="1">
        <p:scale>
          <a:sx n="87" d="100"/>
          <a:sy n="87"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7612F-BF42-41A9-A4F1-DD92DB539C76}" type="datetimeFigureOut">
              <a:rPr lang="ru-RU" smtClean="0"/>
              <a:pPr/>
              <a:t>21.02.2012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CECB-305F-4E97-859A-B2F330A0405C}" type="slidenum">
              <a:rPr lang="ru-RU" smtClean="0"/>
              <a:pPr/>
              <a:t>‹#›</a:t>
            </a:fld>
            <a:endParaRPr lang="ru-RU"/>
          </a:p>
        </p:txBody>
      </p:sp>
    </p:spTree>
    <p:extLst>
      <p:ext uri="{BB962C8B-B14F-4D97-AF65-F5344CB8AC3E}">
        <p14:creationId xmlns:p14="http://schemas.microsoft.com/office/powerpoint/2010/main" val="104525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A7B48D-3D1A-4277-B920-7138E204938C}"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EC6E0359-471E-4345-BAA7-83166CA63883}" type="datetimeFigureOut">
              <a:rPr lang="ru-RU" smtClean="0"/>
              <a:pPr/>
              <a:t>21.02.2012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3A2A5DD-B3F6-4D97-8FF0-6E3C3F2FFE1C}"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A2A5DD-B3F6-4D97-8FF0-6E3C3F2FFE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A2A5DD-B3F6-4D97-8FF0-6E3C3F2FFE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A2A5DD-B3F6-4D97-8FF0-6E3C3F2FFE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EC6E0359-471E-4345-BAA7-83166CA63883}" type="datetimeFigureOut">
              <a:rPr lang="ru-RU" smtClean="0"/>
              <a:pPr/>
              <a:t>21.02.2012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3A2A5DD-B3F6-4D97-8FF0-6E3C3F2FFE1C}"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63A2A5DD-B3F6-4D97-8FF0-6E3C3F2FFE1C}"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63A2A5DD-B3F6-4D97-8FF0-6E3C3F2FFE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3A2A5DD-B3F6-4D97-8FF0-6E3C3F2FFE1C}"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C6E0359-471E-4345-BAA7-83166CA63883}" type="datetimeFigureOut">
              <a:rPr lang="ru-RU" smtClean="0"/>
              <a:pPr/>
              <a:t>21.02.2012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3A2A5DD-B3F6-4D97-8FF0-6E3C3F2FFE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EC6E0359-471E-4345-BAA7-83166CA63883}" type="datetimeFigureOut">
              <a:rPr lang="ru-RU" smtClean="0"/>
              <a:pPr/>
              <a:t>21.02.2012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3A2A5DD-B3F6-4D97-8FF0-6E3C3F2FFE1C}"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EC6E0359-471E-4345-BAA7-83166CA63883}" type="datetimeFigureOut">
              <a:rPr lang="ru-RU" smtClean="0"/>
              <a:pPr/>
              <a:t>21.02.2012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3A2A5DD-B3F6-4D97-8FF0-6E3C3F2FFE1C}"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C6E0359-471E-4345-BAA7-83166CA63883}" type="datetimeFigureOut">
              <a:rPr lang="ru-RU" smtClean="0"/>
              <a:pPr/>
              <a:t>21.02.2012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3A2A5DD-B3F6-4D97-8FF0-6E3C3F2FFE1C}"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2520" y="764704"/>
            <a:ext cx="7772400" cy="1080120"/>
          </a:xfrm>
        </p:spPr>
        <p:txBody>
          <a:bodyPr>
            <a:normAutofit/>
          </a:bodyPr>
          <a:lstStyle/>
          <a:p>
            <a:pPr algn="ctr"/>
            <a:r>
              <a:rPr lang="ru-RU" sz="3200" i="1" dirty="0" smtClean="0">
                <a:solidFill>
                  <a:srgbClr val="EDE8CD"/>
                </a:solidFill>
                <a:effectLst/>
              </a:rPr>
              <a:t>Районный семинар учителей иностранного языка</a:t>
            </a:r>
            <a:endParaRPr lang="ru-RU" sz="4100" i="1" dirty="0">
              <a:solidFill>
                <a:srgbClr val="EDE8CD"/>
              </a:solidFill>
              <a:effectLst/>
            </a:endParaRPr>
          </a:p>
        </p:txBody>
      </p:sp>
      <p:sp>
        <p:nvSpPr>
          <p:cNvPr id="3" name="Подзаголовок 2"/>
          <p:cNvSpPr>
            <a:spLocks noGrp="1"/>
          </p:cNvSpPr>
          <p:nvPr>
            <p:ph type="subTitle" idx="1"/>
          </p:nvPr>
        </p:nvSpPr>
        <p:spPr>
          <a:xfrm>
            <a:off x="4247456" y="5820409"/>
            <a:ext cx="4896544" cy="1008112"/>
          </a:xfrm>
        </p:spPr>
        <p:txBody>
          <a:bodyPr>
            <a:normAutofit fontScale="92500"/>
          </a:bodyPr>
          <a:lstStyle/>
          <a:p>
            <a:pPr algn="l"/>
            <a:r>
              <a:rPr lang="ru-RU" sz="2000" dirty="0" smtClean="0">
                <a:solidFill>
                  <a:srgbClr val="EDE8CD"/>
                </a:solidFill>
              </a:rPr>
              <a:t>Подготовила: учитель английского языка</a:t>
            </a:r>
          </a:p>
          <a:p>
            <a:pPr algn="l"/>
            <a:r>
              <a:rPr lang="ru-RU" sz="2000" dirty="0" smtClean="0">
                <a:solidFill>
                  <a:srgbClr val="EDE8CD"/>
                </a:solidFill>
              </a:rPr>
              <a:t>Зайцева Н. Н.</a:t>
            </a:r>
          </a:p>
          <a:p>
            <a:pPr algn="l"/>
            <a:r>
              <a:rPr lang="ru-RU" sz="2000" dirty="0" smtClean="0">
                <a:solidFill>
                  <a:srgbClr val="EDE8CD"/>
                </a:solidFill>
              </a:rPr>
              <a:t>МОУ Видновская гимназия </a:t>
            </a:r>
            <a:endParaRPr lang="ru-RU" sz="2000" dirty="0">
              <a:solidFill>
                <a:srgbClr val="EDE8CD"/>
              </a:solidFill>
            </a:endParaRPr>
          </a:p>
        </p:txBody>
      </p:sp>
      <p:sp>
        <p:nvSpPr>
          <p:cNvPr id="4" name="Заголовок 1"/>
          <p:cNvSpPr txBox="1">
            <a:spLocks/>
          </p:cNvSpPr>
          <p:nvPr/>
        </p:nvSpPr>
        <p:spPr>
          <a:xfrm>
            <a:off x="611560" y="3068960"/>
            <a:ext cx="8136904" cy="1584176"/>
          </a:xfrm>
          <a:prstGeom prst="rect">
            <a:avLst/>
          </a:prstGeom>
        </p:spPr>
        <p:txBody>
          <a:bodyPr lIns="45720" rIns="228600" anchor="b">
            <a:no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ru-RU" sz="3800" b="1" dirty="0" smtClean="0">
                <a:solidFill>
                  <a:schemeClr val="tx1"/>
                </a:solidFill>
                <a:effectLst/>
              </a:rPr>
              <a:t>Использование информационно-коммуникационных технологий (ИКТ) на уроках страноведения</a:t>
            </a:r>
            <a:endParaRPr lang="ru-RU" sz="3800" b="1"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EDE8CD"/>
                </a:solidFill>
              </a:rPr>
              <a:t>Дистанционные  олимпиады</a:t>
            </a:r>
            <a:endParaRPr lang="ru-RU" dirty="0">
              <a:solidFill>
                <a:srgbClr val="EDE8CD"/>
              </a:solidFill>
            </a:endParaRPr>
          </a:p>
        </p:txBody>
      </p:sp>
      <p:sp>
        <p:nvSpPr>
          <p:cNvPr id="4" name="Прямоугольник 3"/>
          <p:cNvSpPr/>
          <p:nvPr/>
        </p:nvSpPr>
        <p:spPr>
          <a:xfrm>
            <a:off x="1331640" y="1916832"/>
            <a:ext cx="6264696" cy="378565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ru-RU" sz="4000"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 сайтов:</a:t>
            </a:r>
            <a:endParaRPr lang="en-US" sz="4000" dirty="0">
              <a:ln w="18415" cmpd="sng">
                <a:solidFill>
                  <a:srgbClr val="FFFFFF"/>
                </a:solidFill>
                <a:prstDash val="solid"/>
              </a:ln>
              <a:effectLst>
                <a:outerShdw blurRad="63500" dir="3600000" algn="tl" rotWithShape="0">
                  <a:srgbClr val="000000">
                    <a:alpha val="70000"/>
                  </a:srgbClr>
                </a:outerShdw>
              </a:effectLst>
            </a:endParaRPr>
          </a:p>
          <a:p>
            <a:pPr algn="ctr"/>
            <a:endParaRPr lang="ru-RU" sz="4000" spc="300" dirty="0" smtClean="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endParaRPr>
          </a:p>
          <a:p>
            <a:pPr algn="ctr"/>
            <a:r>
              <a:rPr lang="ru-RU" sz="4000" dirty="0" smtClean="0">
                <a:ln w="18415" cmpd="sng">
                  <a:solidFill>
                    <a:srgbClr val="FFFFFF"/>
                  </a:solidFill>
                  <a:prstDash val="solid"/>
                </a:ln>
                <a:solidFill>
                  <a:srgbClr val="EDE8CD"/>
                </a:solidFill>
                <a:effectLst>
                  <a:outerShdw blurRad="63500" dir="3600000" algn="tl" rotWithShape="0">
                    <a:srgbClr val="000000">
                      <a:alpha val="70000"/>
                    </a:srgbClr>
                  </a:outerShdw>
                </a:effectLst>
                <a:latin typeface="Cambria" pitchFamily="18" charset="0"/>
              </a:rPr>
              <a:t>www.</a:t>
            </a:r>
            <a:r>
              <a:rPr lang="en-US" sz="4000" dirty="0" smtClean="0">
                <a:ln w="18415" cmpd="sng">
                  <a:solidFill>
                    <a:srgbClr val="FFFFFF"/>
                  </a:solidFill>
                  <a:prstDash val="solid"/>
                </a:ln>
                <a:solidFill>
                  <a:srgbClr val="EDE8CD"/>
                </a:solidFill>
                <a:effectLst>
                  <a:outerShdw blurRad="63500" dir="3600000" algn="tl" rotWithShape="0">
                    <a:srgbClr val="000000">
                      <a:alpha val="70000"/>
                    </a:srgbClr>
                  </a:outerShdw>
                </a:effectLst>
                <a:latin typeface="Cambria" pitchFamily="18" charset="0"/>
              </a:rPr>
              <a:t>future4you.ru</a:t>
            </a:r>
          </a:p>
          <a:p>
            <a:pPr algn="ctr"/>
            <a:r>
              <a:rPr lang="en-US" sz="4000" dirty="0" smtClean="0">
                <a:ln w="18415" cmpd="sng">
                  <a:solidFill>
                    <a:srgbClr val="FFFFFF"/>
                  </a:solidFill>
                  <a:prstDash val="solid"/>
                </a:ln>
                <a:solidFill>
                  <a:srgbClr val="EDE8CD"/>
                </a:solidFill>
                <a:effectLst>
                  <a:outerShdw blurRad="63500" dir="3600000" algn="tl" rotWithShape="0">
                    <a:srgbClr val="000000">
                      <a:alpha val="70000"/>
                    </a:srgbClr>
                  </a:outerShdw>
                </a:effectLst>
                <a:latin typeface="Cambria" pitchFamily="18" charset="0"/>
              </a:rPr>
              <a:t>www.farosta.ru</a:t>
            </a:r>
          </a:p>
          <a:p>
            <a:pPr algn="ctr"/>
            <a:r>
              <a:rPr lang="en-US" sz="4000" dirty="0" smtClean="0">
                <a:ln w="18415" cmpd="sng">
                  <a:solidFill>
                    <a:srgbClr val="FFFFFF"/>
                  </a:solidFill>
                  <a:prstDash val="solid"/>
                </a:ln>
                <a:solidFill>
                  <a:srgbClr val="EDE8CD"/>
                </a:solidFill>
                <a:effectLst>
                  <a:outerShdw blurRad="63500" dir="3600000" algn="tl" rotWithShape="0">
                    <a:srgbClr val="000000">
                      <a:alpha val="70000"/>
                    </a:srgbClr>
                  </a:outerShdw>
                </a:effectLst>
                <a:latin typeface="Cambria" pitchFamily="18" charset="0"/>
              </a:rPr>
              <a:t>www.nic-snail.ru</a:t>
            </a:r>
          </a:p>
          <a:p>
            <a:pPr algn="ctr"/>
            <a:r>
              <a:rPr lang="en-US" sz="4000" dirty="0" smtClean="0">
                <a:ln w="18415" cmpd="sng">
                  <a:solidFill>
                    <a:srgbClr val="FFFFFF"/>
                  </a:solidFill>
                  <a:prstDash val="solid"/>
                </a:ln>
                <a:solidFill>
                  <a:srgbClr val="EDE8CD"/>
                </a:solidFill>
                <a:effectLst>
                  <a:outerShdw blurRad="63500" dir="3600000" algn="tl" rotWithShape="0">
                    <a:srgbClr val="000000">
                      <a:alpha val="70000"/>
                    </a:srgbClr>
                  </a:outerShdw>
                </a:effectLst>
                <a:latin typeface="Cambria" pitchFamily="18" charset="0"/>
              </a:rPr>
              <a:t>www.macmillan.ru</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6672"/>
            <a:ext cx="5472608" cy="792088"/>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dirty="0">
                <a:solidFill>
                  <a:srgbClr val="EDE8CD"/>
                </a:solidFill>
                <a:effectLst>
                  <a:outerShdw blurRad="38100" dist="38100" dir="2700000" algn="tl">
                    <a:srgbClr val="000000">
                      <a:alpha val="43137"/>
                    </a:srgbClr>
                  </a:outerShdw>
                </a:effectLst>
                <a:latin typeface="Cambria" pitchFamily="18" charset="0"/>
              </a:rPr>
              <a:t>www</a:t>
            </a:r>
            <a:r>
              <a:rPr lang="ru-RU" sz="4800" dirty="0">
                <a:solidFill>
                  <a:srgbClr val="EDE8CD"/>
                </a:solidFill>
                <a:effectLst>
                  <a:outerShdw blurRad="38100" dist="38100" dir="2700000" algn="tl">
                    <a:srgbClr val="000000">
                      <a:alpha val="43137"/>
                    </a:srgbClr>
                  </a:outerShdw>
                </a:effectLst>
                <a:latin typeface="Cambria" pitchFamily="18" charset="0"/>
              </a:rPr>
              <a:t>.</a:t>
            </a:r>
            <a:r>
              <a:rPr lang="en-US" sz="4800" dirty="0">
                <a:solidFill>
                  <a:srgbClr val="EDE8CD"/>
                </a:solidFill>
                <a:effectLst>
                  <a:outerShdw blurRad="38100" dist="38100" dir="2700000" algn="tl">
                    <a:srgbClr val="000000">
                      <a:alpha val="43137"/>
                    </a:srgbClr>
                  </a:outerShdw>
                </a:effectLst>
                <a:latin typeface="Cambria" pitchFamily="18" charset="0"/>
              </a:rPr>
              <a:t>future</a:t>
            </a:r>
            <a:r>
              <a:rPr lang="ru-RU" sz="4800" dirty="0">
                <a:solidFill>
                  <a:srgbClr val="EDE8CD"/>
                </a:solidFill>
                <a:effectLst>
                  <a:outerShdw blurRad="38100" dist="38100" dir="2700000" algn="tl">
                    <a:srgbClr val="000000">
                      <a:alpha val="43137"/>
                    </a:srgbClr>
                  </a:outerShdw>
                </a:effectLst>
                <a:latin typeface="Cambria" pitchFamily="18" charset="0"/>
              </a:rPr>
              <a:t>4</a:t>
            </a:r>
            <a:r>
              <a:rPr lang="en-US" sz="4800" dirty="0">
                <a:solidFill>
                  <a:srgbClr val="EDE8CD"/>
                </a:solidFill>
                <a:effectLst>
                  <a:outerShdw blurRad="38100" dist="38100" dir="2700000" algn="tl">
                    <a:srgbClr val="000000">
                      <a:alpha val="43137"/>
                    </a:srgbClr>
                  </a:outerShdw>
                </a:effectLst>
                <a:latin typeface="Cambria" pitchFamily="18" charset="0"/>
              </a:rPr>
              <a:t>you</a:t>
            </a:r>
            <a:r>
              <a:rPr lang="ru-RU" sz="4800" dirty="0">
                <a:solidFill>
                  <a:srgbClr val="EDE8CD"/>
                </a:solidFill>
                <a:effectLst>
                  <a:outerShdw blurRad="38100" dist="38100" dir="2700000" algn="tl">
                    <a:srgbClr val="000000">
                      <a:alpha val="43137"/>
                    </a:srgbClr>
                  </a:outerShdw>
                </a:effectLst>
                <a:latin typeface="Cambria" pitchFamily="18" charset="0"/>
              </a:rPr>
              <a:t>.</a:t>
            </a:r>
            <a:r>
              <a:rPr lang="en-US" sz="4800" dirty="0" err="1">
                <a:solidFill>
                  <a:srgbClr val="EDE8CD"/>
                </a:solidFill>
                <a:effectLst>
                  <a:outerShdw blurRad="38100" dist="38100" dir="2700000" algn="tl">
                    <a:srgbClr val="000000">
                      <a:alpha val="43137"/>
                    </a:srgbClr>
                  </a:outerShdw>
                </a:effectLst>
                <a:latin typeface="Cambria" pitchFamily="18" charset="0"/>
              </a:rPr>
              <a:t>ru</a:t>
            </a:r>
            <a:r>
              <a:rPr lang="ru-RU" sz="4800" dirty="0">
                <a:solidFill>
                  <a:srgbClr val="EDE8CD"/>
                </a:solidFill>
                <a:effectLst>
                  <a:outerShdw blurRad="38100" dist="38100" dir="2700000" algn="tl">
                    <a:srgbClr val="000000">
                      <a:alpha val="43137"/>
                    </a:srgbClr>
                  </a:outerShdw>
                </a:effectLst>
                <a:latin typeface="Cambria" pitchFamily="18" charset="0"/>
              </a:rPr>
              <a:t> </a:t>
            </a:r>
          </a:p>
        </p:txBody>
      </p:sp>
      <p:pic>
        <p:nvPicPr>
          <p:cNvPr id="4" name="Содержимое 3" descr="Безымянный 04.jpg"/>
          <p:cNvPicPr>
            <a:picLocks noGrp="1" noChangeAspect="1"/>
          </p:cNvPicPr>
          <p:nvPr>
            <p:ph idx="1"/>
          </p:nvPr>
        </p:nvPicPr>
        <p:blipFill>
          <a:blip r:embed="rId2" cstate="print"/>
          <a:stretch>
            <a:fillRect/>
          </a:stretch>
        </p:blipFill>
        <p:spPr>
          <a:xfrm>
            <a:off x="827584" y="1628800"/>
            <a:ext cx="7681568" cy="489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404664"/>
            <a:ext cx="4608512" cy="720080"/>
          </a:xfrm>
        </p:spPr>
        <p:txBody>
          <a:bodyPr>
            <a:noAutofit/>
          </a:bodyPr>
          <a:lstStyle/>
          <a:p>
            <a:pPr algn="ctr"/>
            <a:r>
              <a:rPr lang="en-US" sz="4800" dirty="0" smtClean="0">
                <a:ln w="18415" cmpd="sng">
                  <a:solidFill>
                    <a:srgbClr val="FFFFFF"/>
                  </a:solidFill>
                  <a:prstDash val="solid"/>
                </a:ln>
                <a:solidFill>
                  <a:srgbClr val="EDE8CD"/>
                </a:solidFill>
                <a:effectLst>
                  <a:outerShdw blurRad="38100" dist="38100" dir="2700000" algn="tl">
                    <a:srgbClr val="000000">
                      <a:alpha val="43137"/>
                    </a:srgbClr>
                  </a:outerShdw>
                </a:effectLst>
                <a:latin typeface="Cambria" pitchFamily="18" charset="0"/>
              </a:rPr>
              <a:t>www.farosta.ru</a:t>
            </a:r>
          </a:p>
        </p:txBody>
      </p:sp>
      <p:pic>
        <p:nvPicPr>
          <p:cNvPr id="6" name="Содержимое 5" descr="Безымянный 01.jpg"/>
          <p:cNvPicPr>
            <a:picLocks noGrp="1" noChangeAspect="1"/>
          </p:cNvPicPr>
          <p:nvPr>
            <p:ph idx="1"/>
          </p:nvPr>
        </p:nvPicPr>
        <p:blipFill>
          <a:blip r:embed="rId2" cstate="print"/>
          <a:stretch>
            <a:fillRect/>
          </a:stretch>
        </p:blipFill>
        <p:spPr>
          <a:xfrm>
            <a:off x="755576" y="1556792"/>
            <a:ext cx="7598963" cy="4951114"/>
          </a:xfr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32656"/>
            <a:ext cx="4762872" cy="864096"/>
          </a:xfrm>
        </p:spPr>
        <p:txBody>
          <a:bodyPr>
            <a:normAutofit/>
          </a:bodyPr>
          <a:lstStyle/>
          <a:p>
            <a:pPr algn="ctr"/>
            <a:r>
              <a:rPr lang="en-US" sz="4800" dirty="0" smtClean="0">
                <a:ln w="18415" cmpd="sng">
                  <a:solidFill>
                    <a:srgbClr val="FFFFFF"/>
                  </a:solidFill>
                  <a:prstDash val="solid"/>
                </a:ln>
                <a:solidFill>
                  <a:srgbClr val="EDE8CD"/>
                </a:solidFill>
                <a:effectLst>
                  <a:outerShdw blurRad="38100" dist="38100" dir="2700000" algn="tl">
                    <a:srgbClr val="000000">
                      <a:alpha val="43137"/>
                    </a:srgbClr>
                  </a:outerShdw>
                </a:effectLst>
                <a:latin typeface="Cambria" pitchFamily="18" charset="0"/>
              </a:rPr>
              <a:t>www.nic-snail.ru</a:t>
            </a:r>
            <a:endParaRPr lang="ru-RU" dirty="0">
              <a:solidFill>
                <a:srgbClr val="EDE8CD"/>
              </a:solidFill>
              <a:effectLst>
                <a:outerShdw blurRad="38100" dist="38100" dir="2700000" algn="tl">
                  <a:srgbClr val="000000">
                    <a:alpha val="43137"/>
                  </a:srgbClr>
                </a:outerShdw>
              </a:effectLst>
              <a:latin typeface="Cambria" pitchFamily="18" charset="0"/>
            </a:endParaRPr>
          </a:p>
        </p:txBody>
      </p:sp>
      <p:pic>
        <p:nvPicPr>
          <p:cNvPr id="4" name="Содержимое 3" descr="Безымянный 02.bmp"/>
          <p:cNvPicPr>
            <a:picLocks noGrp="1" noChangeAspect="1"/>
          </p:cNvPicPr>
          <p:nvPr>
            <p:ph idx="1"/>
          </p:nvPr>
        </p:nvPicPr>
        <p:blipFill>
          <a:blip r:embed="rId2" cstate="print"/>
          <a:stretch>
            <a:fillRect/>
          </a:stretch>
        </p:blipFill>
        <p:spPr>
          <a:xfrm>
            <a:off x="831688" y="1628800"/>
            <a:ext cx="7489824" cy="490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476672"/>
            <a:ext cx="4104456" cy="720080"/>
          </a:xfrm>
        </p:spPr>
        <p:txBody>
          <a:bodyPr>
            <a:noAutofit/>
          </a:bodyPr>
          <a:lstStyle/>
          <a:p>
            <a:pPr algn="ctr"/>
            <a:r>
              <a:rPr lang="en-US" sz="4800" dirty="0" smtClean="0">
                <a:ln w="18415" cmpd="sng">
                  <a:solidFill>
                    <a:srgbClr val="FFFFFF"/>
                  </a:solidFill>
                  <a:prstDash val="solid"/>
                </a:ln>
                <a:solidFill>
                  <a:srgbClr val="EDE8CD"/>
                </a:solidFill>
                <a:effectLst>
                  <a:outerShdw blurRad="38100" dist="38100" dir="2700000" algn="tl">
                    <a:srgbClr val="000000">
                      <a:alpha val="43137"/>
                    </a:srgbClr>
                  </a:outerShdw>
                </a:effectLst>
                <a:latin typeface="Cambria" pitchFamily="18" charset="0"/>
              </a:rPr>
              <a:t>www.eidos.ru</a:t>
            </a:r>
            <a:endParaRPr lang="ru-RU" sz="4800" dirty="0">
              <a:ln w="18415" cmpd="sng">
                <a:solidFill>
                  <a:srgbClr val="FFFFFF"/>
                </a:solidFill>
                <a:prstDash val="solid"/>
              </a:ln>
              <a:solidFill>
                <a:srgbClr val="EDE8CD"/>
              </a:solidFill>
              <a:effectLst>
                <a:outerShdw blurRad="38100" dist="38100" dir="2700000" algn="tl">
                  <a:srgbClr val="000000">
                    <a:alpha val="43137"/>
                  </a:srgbClr>
                </a:outerShdw>
              </a:effectLst>
              <a:latin typeface="Cambria" pitchFamily="18" charset="0"/>
            </a:endParaRPr>
          </a:p>
        </p:txBody>
      </p:sp>
      <p:pic>
        <p:nvPicPr>
          <p:cNvPr id="4" name="Содержимое 3" descr="Безымянный 03.jpg"/>
          <p:cNvPicPr>
            <a:picLocks noGrp="1" noChangeAspect="1"/>
          </p:cNvPicPr>
          <p:nvPr>
            <p:ph idx="1"/>
          </p:nvPr>
        </p:nvPicPr>
        <p:blipFill>
          <a:blip r:embed="rId2" cstate="print"/>
          <a:stretch>
            <a:fillRect/>
          </a:stretch>
        </p:blipFill>
        <p:spPr>
          <a:xfrm>
            <a:off x="827584" y="1628800"/>
            <a:ext cx="7522646" cy="491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920880" cy="1296144"/>
          </a:xfrm>
        </p:spPr>
        <p:txBody>
          <a:bodyPr>
            <a:normAutofit fontScale="90000"/>
          </a:bodyPr>
          <a:lstStyle/>
          <a:p>
            <a:pPr algn="ctr"/>
            <a:r>
              <a:rPr lang="ru-RU" sz="4100" dirty="0" smtClean="0"/>
              <a:t>Презентация как финальный этап работы над проектами учащихся</a:t>
            </a:r>
            <a:endParaRPr lang="ru-RU" sz="4100" dirty="0"/>
          </a:p>
        </p:txBody>
      </p:sp>
      <p:sp>
        <p:nvSpPr>
          <p:cNvPr id="3" name="Содержимое 2"/>
          <p:cNvSpPr>
            <a:spLocks noGrp="1"/>
          </p:cNvSpPr>
          <p:nvPr>
            <p:ph idx="1"/>
          </p:nvPr>
        </p:nvSpPr>
        <p:spPr>
          <a:xfrm>
            <a:off x="251520" y="1911714"/>
            <a:ext cx="8568952" cy="869214"/>
          </a:xfrm>
        </p:spPr>
        <p:txBody>
          <a:bodyPr>
            <a:normAutofit/>
          </a:bodyPr>
          <a:lstStyle/>
          <a:p>
            <a:pPr algn="ctr">
              <a:buNone/>
            </a:pPr>
            <a:r>
              <a:rPr lang="ru-RU" sz="2000" dirty="0" smtClean="0"/>
              <a:t>	</a:t>
            </a:r>
            <a:r>
              <a:rPr lang="ru-RU" sz="2400" dirty="0" smtClean="0"/>
              <a:t>Презентация</a:t>
            </a:r>
            <a:r>
              <a:rPr lang="en-US" sz="2400" dirty="0" smtClean="0"/>
              <a:t> </a:t>
            </a:r>
            <a:r>
              <a:rPr lang="ru-RU" sz="2400" dirty="0" err="1" smtClean="0"/>
              <a:t>мультилингвального</a:t>
            </a:r>
            <a:r>
              <a:rPr lang="ru-RU" sz="2400" dirty="0" smtClean="0"/>
              <a:t> </a:t>
            </a:r>
            <a:r>
              <a:rPr lang="ru-RU" sz="2400" dirty="0" smtClean="0"/>
              <a:t>проекта по </a:t>
            </a:r>
            <a:r>
              <a:rPr lang="ru-RU" sz="2400" dirty="0" smtClean="0"/>
              <a:t>теме «Атомная энергетика </a:t>
            </a:r>
            <a:r>
              <a:rPr lang="ru-RU" sz="2400" dirty="0" smtClean="0"/>
              <a:t>в странах мира»</a:t>
            </a:r>
            <a:endParaRPr lang="ru-RU" sz="2400" dirty="0"/>
          </a:p>
        </p:txBody>
      </p:sp>
      <p:pic>
        <p:nvPicPr>
          <p:cNvPr id="1028" name="Picture 4" descr="C:\Users\Vitaly\Desktop\pr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023" y="2761523"/>
            <a:ext cx="6550274" cy="3807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54980" y="1556792"/>
            <a:ext cx="6257380" cy="4680520"/>
          </a:xfrm>
          <a:prstGeom prst="rect">
            <a:avLst/>
          </a:prstGeom>
          <a:ln>
            <a:noFill/>
          </a:ln>
          <a:effectLst>
            <a:softEdge rad="112500"/>
          </a:effectLst>
        </p:spPr>
      </p:pic>
      <p:sp>
        <p:nvSpPr>
          <p:cNvPr id="6" name="Заголовок 5"/>
          <p:cNvSpPr>
            <a:spLocks noGrp="1"/>
          </p:cNvSpPr>
          <p:nvPr>
            <p:ph type="title"/>
          </p:nvPr>
        </p:nvSpPr>
        <p:spPr>
          <a:xfrm>
            <a:off x="457200" y="404664"/>
            <a:ext cx="8229600" cy="847856"/>
          </a:xfrm>
        </p:spPr>
        <p:txBody>
          <a:bodyPr>
            <a:normAutofit/>
          </a:bodyPr>
          <a:lstStyle/>
          <a:p>
            <a:r>
              <a:rPr lang="ru-RU" dirty="0" smtClean="0"/>
              <a:t>Атомная энергетика в России</a:t>
            </a:r>
            <a:endParaRPr lang="ru-RU" dirty="0"/>
          </a:p>
        </p:txBody>
      </p:sp>
    </p:spTree>
    <p:extLst>
      <p:ext uri="{BB962C8B-B14F-4D97-AF65-F5344CB8AC3E}">
        <p14:creationId xmlns:p14="http://schemas.microsoft.com/office/powerpoint/2010/main" val="3432134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220072" y="332656"/>
            <a:ext cx="3672135" cy="576411"/>
          </a:xfrm>
        </p:spPr>
        <p:txBody>
          <a:bodyPr>
            <a:noAutofit/>
          </a:bodyPr>
          <a:lstStyle/>
          <a:p>
            <a:r>
              <a:rPr lang="ru-RU" sz="2800" b="1" dirty="0" smtClean="0"/>
              <a:t>Курчатовская АЭС</a:t>
            </a:r>
            <a:endParaRPr lang="ru-RU" sz="2800" b="1" dirty="0"/>
          </a:p>
        </p:txBody>
      </p:sp>
      <p:sp>
        <p:nvSpPr>
          <p:cNvPr id="4" name="Текст 3"/>
          <p:cNvSpPr>
            <a:spLocks noGrp="1"/>
          </p:cNvSpPr>
          <p:nvPr>
            <p:ph type="body" idx="4294967295"/>
          </p:nvPr>
        </p:nvSpPr>
        <p:spPr>
          <a:xfrm>
            <a:off x="539552" y="5805264"/>
            <a:ext cx="8291512" cy="792163"/>
          </a:xfrm>
        </p:spPr>
        <p:txBody>
          <a:bodyPr>
            <a:normAutofit/>
          </a:bodyPr>
          <a:lstStyle/>
          <a:p>
            <a:pPr marL="0" indent="0">
              <a:buNone/>
            </a:pPr>
            <a:r>
              <a:rPr lang="ru-RU" sz="1600" i="1" dirty="0"/>
              <a:t>Н</a:t>
            </a:r>
            <a:r>
              <a:rPr lang="ru-RU" sz="1600" i="1" dirty="0" smtClean="0"/>
              <a:t>а </a:t>
            </a:r>
            <a:r>
              <a:rPr lang="ru-RU" sz="1600" i="1" dirty="0"/>
              <a:t>начало 2010 </a:t>
            </a:r>
            <a:r>
              <a:rPr lang="ru-RU" sz="1600" i="1" dirty="0" smtClean="0"/>
              <a:t>года доля России на рынке услуг по строительству и эксплуатации АЭС в мире составляла </a:t>
            </a:r>
            <a:r>
              <a:rPr lang="ru-RU" sz="1600" i="1" dirty="0"/>
              <a:t>16 </a:t>
            </a:r>
            <a:r>
              <a:rPr lang="ru-RU" sz="1600" i="1" dirty="0" smtClean="0"/>
              <a:t>%. В перспективе эта </a:t>
            </a:r>
            <a:r>
              <a:rPr lang="ru-RU" sz="1600" i="1" dirty="0"/>
              <a:t>доля может увеличиться до 25 </a:t>
            </a:r>
            <a:r>
              <a:rPr lang="ru-RU" sz="1600" i="1" dirty="0" smtClean="0"/>
              <a:t>%.</a:t>
            </a:r>
            <a:endParaRPr lang="ru-RU" sz="1600" i="1" dirty="0"/>
          </a:p>
        </p:txBody>
      </p:sp>
      <p:pic>
        <p:nvPicPr>
          <p:cNvPr id="7" name="Содержимое 6" descr="Курчатов.jpg"/>
          <p:cNvPicPr>
            <a:picLocks noGrp="1" noChangeAspect="1"/>
          </p:cNvPicPr>
          <p:nvPr>
            <p:ph sz="half" idx="4294967295"/>
          </p:nvPr>
        </p:nvPicPr>
        <p:blipFill>
          <a:blip r:embed="rId2" cstate="print"/>
          <a:stretch>
            <a:fillRect/>
          </a:stretch>
        </p:blipFill>
        <p:spPr>
          <a:xfrm>
            <a:off x="827584" y="1124744"/>
            <a:ext cx="7848600" cy="4524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98539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41784"/>
            <a:ext cx="8229600" cy="1143000"/>
          </a:xfrm>
        </p:spPr>
        <p:txBody>
          <a:bodyPr>
            <a:noAutofit/>
          </a:bodyPr>
          <a:lstStyle/>
          <a:p>
            <a:pPr algn="ctr"/>
            <a:r>
              <a:rPr lang="en-US" sz="3600" b="1" dirty="0" smtClean="0">
                <a:latin typeface="Cambria" pitchFamily="18" charset="0"/>
              </a:rPr>
              <a:t>Atomic </a:t>
            </a:r>
            <a:r>
              <a:rPr lang="en-US" sz="3600" b="1" dirty="0" err="1" smtClean="0">
                <a:latin typeface="Cambria" pitchFamily="18" charset="0"/>
              </a:rPr>
              <a:t>Energetics</a:t>
            </a:r>
            <a:r>
              <a:rPr lang="en-US" sz="3600" b="1" dirty="0" smtClean="0">
                <a:latin typeface="Cambria" pitchFamily="18" charset="0"/>
              </a:rPr>
              <a:t> in the United Kingdom</a:t>
            </a:r>
            <a:endParaRPr lang="ru-RU" sz="3600" b="1" dirty="0">
              <a:latin typeface="Cambria"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051720" y="1772816"/>
            <a:ext cx="4680520" cy="4680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2553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87498"/>
          </a:xfrm>
        </p:spPr>
        <p:txBody>
          <a:bodyPr>
            <a:noAutofit/>
          </a:bodyPr>
          <a:lstStyle/>
          <a:p>
            <a:pPr algn="ctr"/>
            <a:r>
              <a:rPr lang="en-US" sz="2200" b="1" dirty="0">
                <a:latin typeface="Cambria" pitchFamily="18" charset="0"/>
              </a:rPr>
              <a:t>The biggest nuclear power </a:t>
            </a:r>
            <a:r>
              <a:rPr lang="en-US" sz="2200" b="1" dirty="0" smtClean="0">
                <a:latin typeface="Cambria" pitchFamily="18" charset="0"/>
              </a:rPr>
              <a:t>station </a:t>
            </a:r>
            <a:r>
              <a:rPr lang="en-US" sz="2200" b="1" dirty="0">
                <a:latin typeface="Cambria" pitchFamily="18" charset="0"/>
              </a:rPr>
              <a:t>in </a:t>
            </a:r>
            <a:r>
              <a:rPr lang="en-US" sz="2200" b="1" dirty="0" smtClean="0">
                <a:latin typeface="Cambria" pitchFamily="18" charset="0"/>
              </a:rPr>
              <a:t>Hinkle</a:t>
            </a:r>
            <a:r>
              <a:rPr lang="ru-RU" sz="2200" b="1" dirty="0" smtClean="0">
                <a:latin typeface="Cambria" pitchFamily="18" charset="0"/>
              </a:rPr>
              <a:t>,</a:t>
            </a:r>
            <a:r>
              <a:rPr lang="en-US" sz="2200" b="1" dirty="0" smtClean="0">
                <a:latin typeface="Cambria" pitchFamily="18" charset="0"/>
              </a:rPr>
              <a:t> west of England</a:t>
            </a:r>
            <a:endParaRPr lang="ru-RU" sz="2200" b="1" dirty="0">
              <a:latin typeface="Cambria" pitchFamily="18" charset="0"/>
            </a:endParaRPr>
          </a:p>
        </p:txBody>
      </p:sp>
      <p:sp>
        <p:nvSpPr>
          <p:cNvPr id="4" name="Текст 3"/>
          <p:cNvSpPr>
            <a:spLocks noGrp="1"/>
          </p:cNvSpPr>
          <p:nvPr>
            <p:ph type="body" sz="half" idx="4294967295"/>
          </p:nvPr>
        </p:nvSpPr>
        <p:spPr>
          <a:xfrm>
            <a:off x="395536" y="6021288"/>
            <a:ext cx="7632700" cy="358775"/>
          </a:xfrm>
        </p:spPr>
        <p:txBody>
          <a:bodyPr>
            <a:normAutofit/>
          </a:bodyPr>
          <a:lstStyle/>
          <a:p>
            <a:pPr marL="0" indent="0" algn="ctr">
              <a:buNone/>
            </a:pPr>
            <a:r>
              <a:rPr lang="en-US" sz="1600" b="1" dirty="0" smtClean="0">
                <a:latin typeface="Cambria" pitchFamily="18" charset="0"/>
              </a:rPr>
              <a:t>The country has full fuel cycle facilities</a:t>
            </a:r>
            <a:r>
              <a:rPr lang="ru-RU" sz="1600" b="1" dirty="0" smtClean="0">
                <a:latin typeface="Cambria" pitchFamily="18" charset="0"/>
              </a:rPr>
              <a:t>,</a:t>
            </a:r>
            <a:r>
              <a:rPr lang="en-US" sz="1600" b="1" dirty="0" smtClean="0">
                <a:latin typeface="Cambria" pitchFamily="18" charset="0"/>
              </a:rPr>
              <a:t> including major reprocessing plants.</a:t>
            </a:r>
            <a:r>
              <a:rPr lang="en-US" sz="1600" dirty="0" smtClean="0">
                <a:latin typeface="Cambria" pitchFamily="18" charset="0"/>
              </a:rPr>
              <a:t> </a:t>
            </a:r>
            <a:r>
              <a:rPr lang="ru-RU" sz="1600" b="1" dirty="0" smtClean="0">
                <a:latin typeface="Cambria" pitchFamily="18" charset="0"/>
              </a:rPr>
              <a:t> </a:t>
            </a:r>
          </a:p>
        </p:txBody>
      </p:sp>
      <p:pic>
        <p:nvPicPr>
          <p:cNvPr id="5" name="Рисунок 4" descr="Крупнейший производитель электроэнергии в Великобритании.jpg"/>
          <p:cNvPicPr>
            <a:picLocks noGrp="1" noChangeAspect="1"/>
          </p:cNvPicPr>
          <p:nvPr>
            <p:ph type="pic" idx="4294967295"/>
          </p:nvPr>
        </p:nvPicPr>
        <p:blipFill>
          <a:blip r:embed="rId2" cstate="print"/>
          <a:srcRect t="18170" b="18170"/>
          <a:stretch>
            <a:fillRect/>
          </a:stretch>
        </p:blipFill>
        <p:spPr>
          <a:xfrm>
            <a:off x="683568" y="1700808"/>
            <a:ext cx="7826028" cy="39828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68996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25544" cy="1224136"/>
          </a:xfrm>
        </p:spPr>
        <p:txBody>
          <a:bodyPr>
            <a:normAutofit fontScale="90000"/>
          </a:bodyPr>
          <a:lstStyle/>
          <a:p>
            <a:pPr algn="ctr"/>
            <a:r>
              <a:rPr lang="ru-RU" dirty="0">
                <a:solidFill>
                  <a:srgbClr val="EDE8CD"/>
                </a:solidFill>
              </a:rPr>
              <a:t>Использование компьютерных технологий помогает учителю</a:t>
            </a:r>
            <a:r>
              <a:rPr lang="ru-RU" dirty="0" smtClean="0">
                <a:solidFill>
                  <a:srgbClr val="EDE8CD"/>
                </a:solidFill>
              </a:rPr>
              <a:t>:</a:t>
            </a:r>
            <a:endParaRPr lang="ru-RU" dirty="0">
              <a:solidFill>
                <a:srgbClr val="EDE8CD"/>
              </a:solidFill>
            </a:endParaRPr>
          </a:p>
        </p:txBody>
      </p:sp>
      <p:sp>
        <p:nvSpPr>
          <p:cNvPr id="3" name="Содержимое 2"/>
          <p:cNvSpPr>
            <a:spLocks noGrp="1"/>
          </p:cNvSpPr>
          <p:nvPr>
            <p:ph idx="1"/>
          </p:nvPr>
        </p:nvSpPr>
        <p:spPr>
          <a:xfrm>
            <a:off x="457200" y="1646237"/>
            <a:ext cx="8229600" cy="4231035"/>
          </a:xfrm>
        </p:spPr>
        <p:txBody>
          <a:bodyPr>
            <a:normAutofit fontScale="77500" lnSpcReduction="20000"/>
          </a:bodyPr>
          <a:lstStyle/>
          <a:p>
            <a:pPr>
              <a:buNone/>
            </a:pPr>
            <a:r>
              <a:rPr lang="ru-RU" dirty="0" smtClean="0"/>
              <a:t>   </a:t>
            </a:r>
            <a:endParaRPr lang="ru-RU" dirty="0"/>
          </a:p>
          <a:p>
            <a:pPr lvl="0">
              <a:buFont typeface="Wingdings" pitchFamily="2" charset="2"/>
              <a:buChar char="v"/>
            </a:pPr>
            <a:r>
              <a:rPr lang="ru-RU" dirty="0" smtClean="0"/>
              <a:t>Привлекать пассивных слушателей к активной деятельности </a:t>
            </a:r>
          </a:p>
          <a:p>
            <a:pPr lvl="0">
              <a:buFont typeface="Wingdings" pitchFamily="2" charset="2"/>
              <a:buChar char="v"/>
            </a:pPr>
            <a:r>
              <a:rPr lang="ru-RU" dirty="0" smtClean="0"/>
              <a:t>Делать занятия более наглядными и интенсивными;</a:t>
            </a:r>
          </a:p>
          <a:p>
            <a:pPr lvl="0">
              <a:buFont typeface="Wingdings" pitchFamily="2" charset="2"/>
              <a:buChar char="v"/>
            </a:pPr>
            <a:r>
              <a:rPr lang="ru-RU" dirty="0" smtClean="0"/>
              <a:t>Формировать информационную культуру       учащихся</a:t>
            </a:r>
          </a:p>
          <a:p>
            <a:pPr lvl="0">
              <a:buFont typeface="Wingdings" pitchFamily="2" charset="2"/>
              <a:buChar char="v"/>
            </a:pPr>
            <a:r>
              <a:rPr lang="ru-RU" dirty="0" smtClean="0"/>
              <a:t>Активизировать познавательный интерес учащихся; </a:t>
            </a:r>
          </a:p>
          <a:p>
            <a:pPr lvl="0">
              <a:buFont typeface="Wingdings" pitchFamily="2" charset="2"/>
              <a:buChar char="v"/>
            </a:pPr>
            <a:r>
              <a:rPr lang="ru-RU" dirty="0" smtClean="0"/>
              <a:t>Реализовывать личностно-ориентированный и дифференцированный подходы в обучении</a:t>
            </a:r>
          </a:p>
          <a:p>
            <a:pPr lvl="0">
              <a:buFont typeface="Wingdings" pitchFamily="2" charset="2"/>
              <a:buChar char="v"/>
            </a:pPr>
            <a:r>
              <a:rPr lang="ru-RU" dirty="0" smtClean="0"/>
              <a:t>Дисциплинировать самого учителя, формировать его интерес к работе</a:t>
            </a:r>
          </a:p>
          <a:p>
            <a:pPr lvl="0">
              <a:buFont typeface="Wingdings" pitchFamily="2" charset="2"/>
              <a:buChar char="v"/>
            </a:pPr>
            <a:r>
              <a:rPr lang="ru-RU" dirty="0" smtClean="0"/>
              <a:t>Активизировать мыслительные процессы (анализ, синтез, сравнение и др.)</a:t>
            </a:r>
          </a:p>
          <a:p>
            <a:pPr>
              <a:buFont typeface="Wingdings" pitchFamily="2" charset="2"/>
              <a:buChar char="v"/>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16632"/>
            <a:ext cx="5904656" cy="1296144"/>
          </a:xfrm>
        </p:spPr>
        <p:txBody>
          <a:bodyPr>
            <a:normAutofit fontScale="90000"/>
          </a:bodyPr>
          <a:lstStyle/>
          <a:p>
            <a:pPr algn="ctr"/>
            <a:r>
              <a:rPr lang="ar-AE" sz="5300" b="1" dirty="0" smtClean="0">
                <a:latin typeface="Cambria" pitchFamily="18" charset="0"/>
              </a:rPr>
              <a:t>الطاقة النووية في ايران</a:t>
            </a:r>
            <a:r>
              <a:rPr lang="en-US" b="1" dirty="0" smtClean="0">
                <a:latin typeface="Cambria" pitchFamily="18" charset="0"/>
              </a:rPr>
              <a:t/>
            </a:r>
            <a:br>
              <a:rPr lang="en-US" b="1" dirty="0" smtClean="0">
                <a:latin typeface="Cambria" pitchFamily="18" charset="0"/>
              </a:rPr>
            </a:br>
            <a:r>
              <a:rPr lang="en-US" sz="3600" b="1" dirty="0" smtClean="0">
                <a:latin typeface="Cambria" pitchFamily="18" charset="0"/>
              </a:rPr>
              <a:t> (Atom </a:t>
            </a:r>
            <a:r>
              <a:rPr lang="en-US" sz="3600" b="1" dirty="0" err="1" smtClean="0">
                <a:latin typeface="Cambria" pitchFamily="18" charset="0"/>
              </a:rPr>
              <a:t>Energetics</a:t>
            </a:r>
            <a:r>
              <a:rPr lang="en-US" sz="3600" b="1" dirty="0" smtClean="0">
                <a:latin typeface="Cambria" pitchFamily="18" charset="0"/>
              </a:rPr>
              <a:t> in Iran)</a:t>
            </a:r>
            <a:endParaRPr lang="ru-RU" b="1" dirty="0">
              <a:latin typeface="Cambri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899592" y="1556792"/>
            <a:ext cx="7632848" cy="4859014"/>
          </a:xfrm>
          <a:prstGeom prst="rect">
            <a:avLst/>
          </a:prstGeom>
          <a:noFill/>
          <a:ln w="9525">
            <a:noFill/>
            <a:miter lim="800000"/>
            <a:headEnd/>
            <a:tailEnd/>
          </a:ln>
        </p:spPr>
      </p:pic>
    </p:spTree>
    <p:extLst>
      <p:ext uri="{BB962C8B-B14F-4D97-AF65-F5344CB8AC3E}">
        <p14:creationId xmlns:p14="http://schemas.microsoft.com/office/powerpoint/2010/main" val="1254270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4294967295"/>
          </p:nvPr>
        </p:nvSpPr>
        <p:spPr>
          <a:xfrm>
            <a:off x="323528" y="1196752"/>
            <a:ext cx="3096344" cy="4608934"/>
          </a:xfrm>
        </p:spPr>
        <p:txBody>
          <a:bodyPr>
            <a:normAutofit/>
          </a:bodyPr>
          <a:lstStyle/>
          <a:p>
            <a:pPr marL="0" indent="0" algn="ctr">
              <a:buNone/>
            </a:pPr>
            <a:r>
              <a:rPr lang="ru-RU" sz="1600" dirty="0" err="1" smtClean="0"/>
              <a:t>البحرية</a:t>
            </a:r>
            <a:r>
              <a:rPr lang="ru-RU" sz="1600" dirty="0" smtClean="0"/>
              <a:t> </a:t>
            </a:r>
            <a:r>
              <a:rPr lang="ru-RU" sz="1600" dirty="0" err="1" smtClean="0"/>
              <a:t>الأخرى</a:t>
            </a:r>
            <a:r>
              <a:rPr lang="ru-RU" sz="1600" dirty="0" smtClean="0"/>
              <a:t>. </a:t>
            </a:r>
            <a:r>
              <a:rPr lang="ru-RU" sz="1600" dirty="0"/>
              <a:t>لا يمكن أن تنمو في التربة الملوثة المحاصيل الغذائية. بالإضافة إلى ذلك ، التلوث يفسد الجمال الطبيعي لكوكبنا.</a:t>
            </a:r>
            <a:br>
              <a:rPr lang="ru-RU" sz="1600" dirty="0"/>
            </a:br>
            <a:r>
              <a:rPr lang="ru-RU" sz="1600" dirty="0"/>
              <a:t>التلوث البيئي معقدة مثل خطيرة. سيارات تلوث الهواء ، ولكن إعطاء الناس فرصة للسفر. المصانع تلوث الهواء والماء ، ولكنها تشغل الناس وإنتاج السلع الضرورية. الأسمدة والمبيدات هامة للزراعة ، لكنها يمكن أن تدمر </a:t>
            </a:r>
            <a:r>
              <a:rPr lang="ru-RU" sz="1600" dirty="0" err="1"/>
              <a:t>التربة</a:t>
            </a:r>
            <a:r>
              <a:rPr lang="ru-RU" sz="1600" dirty="0" smtClean="0"/>
              <a:t>.</a:t>
            </a:r>
            <a:endParaRPr lang="en-US" sz="1600" dirty="0" smtClean="0"/>
          </a:p>
          <a:p>
            <a:pPr algn="ctr"/>
            <a:endParaRPr lang="en-US" sz="1600" dirty="0" smtClean="0"/>
          </a:p>
          <a:p>
            <a:pPr marL="0" indent="0">
              <a:buNone/>
            </a:pPr>
            <a:r>
              <a:rPr lang="en-US" sz="1600" dirty="0" smtClean="0">
                <a:latin typeface="Cambria" pitchFamily="18" charset="0"/>
              </a:rPr>
              <a:t>(The first Iranian nuclear power station was built in </a:t>
            </a:r>
            <a:r>
              <a:rPr lang="en-US" sz="1600" dirty="0" err="1" smtClean="0">
                <a:latin typeface="Cambria" pitchFamily="18" charset="0"/>
              </a:rPr>
              <a:t>Bushehr</a:t>
            </a:r>
            <a:r>
              <a:rPr lang="en-US" sz="1600" dirty="0" smtClean="0">
                <a:latin typeface="Cambria" pitchFamily="18" charset="0"/>
              </a:rPr>
              <a:t> with the help of Russian specialists. Scientists, researchers and specialists from neighboring countries  are invited to attend "first-born" Iranian nuclear power station)</a:t>
            </a:r>
            <a:endParaRPr lang="en-US" sz="1600" dirty="0">
              <a:latin typeface="Cambria" pitchFamily="18" charset="0"/>
            </a:endParaRPr>
          </a:p>
        </p:txBody>
      </p:sp>
      <p:pic>
        <p:nvPicPr>
          <p:cNvPr id="5" name="Содержимое 4" descr="Иран.jpg"/>
          <p:cNvPicPr>
            <a:picLocks noGrp="1" noChangeAspect="1"/>
          </p:cNvPicPr>
          <p:nvPr>
            <p:ph sz="half" idx="4294967295"/>
          </p:nvPr>
        </p:nvPicPr>
        <p:blipFill>
          <a:blip r:embed="rId2" cstate="print"/>
          <a:stretch>
            <a:fillRect/>
          </a:stretch>
        </p:blipFill>
        <p:spPr>
          <a:xfrm>
            <a:off x="3779912" y="1340768"/>
            <a:ext cx="4968552" cy="37256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59252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931224" cy="919546"/>
          </a:xfrm>
        </p:spPr>
        <p:txBody>
          <a:bodyPr>
            <a:normAutofit/>
          </a:bodyPr>
          <a:lstStyle/>
          <a:p>
            <a:r>
              <a:rPr lang="en-US" dirty="0" smtClean="0">
                <a:solidFill>
                  <a:srgbClr val="EDE8CD"/>
                </a:solidFill>
                <a:latin typeface="Cambria" pitchFamily="18" charset="0"/>
              </a:rPr>
              <a:t>Atomenergetik in Deutschland</a:t>
            </a:r>
            <a:endParaRPr lang="ru-RU" dirty="0">
              <a:solidFill>
                <a:srgbClr val="EDE8CD"/>
              </a:solidFill>
              <a:latin typeface="Cambria" pitchFamily="18" charset="0"/>
            </a:endParaRPr>
          </a:p>
        </p:txBody>
      </p:sp>
      <p:pic>
        <p:nvPicPr>
          <p:cNvPr id="7172" name="Picture 4"/>
          <p:cNvPicPr>
            <a:picLocks noChangeAspect="1" noChangeArrowheads="1"/>
          </p:cNvPicPr>
          <p:nvPr/>
        </p:nvPicPr>
        <p:blipFill>
          <a:blip r:embed="rId2" cstate="print"/>
          <a:srcRect/>
          <a:stretch>
            <a:fillRect/>
          </a:stretch>
        </p:blipFill>
        <p:spPr bwMode="auto">
          <a:xfrm>
            <a:off x="1475656" y="1556792"/>
            <a:ext cx="6120680" cy="4945509"/>
          </a:xfrm>
          <a:prstGeom prst="rect">
            <a:avLst/>
          </a:prstGeom>
          <a:noFill/>
          <a:ln w="9525">
            <a:noFill/>
            <a:miter lim="800000"/>
            <a:headEnd/>
            <a:tailEnd/>
          </a:ln>
        </p:spPr>
      </p:pic>
    </p:spTree>
    <p:extLst>
      <p:ext uri="{BB962C8B-B14F-4D97-AF65-F5344CB8AC3E}">
        <p14:creationId xmlns:p14="http://schemas.microsoft.com/office/powerpoint/2010/main" val="2560563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084168" y="589454"/>
            <a:ext cx="2771800" cy="431800"/>
          </a:xfrm>
        </p:spPr>
        <p:txBody>
          <a:bodyPr>
            <a:noAutofit/>
          </a:bodyPr>
          <a:lstStyle/>
          <a:p>
            <a:pPr algn="ctr"/>
            <a:r>
              <a:rPr lang="en-US" sz="2200" dirty="0" err="1" smtClean="0">
                <a:latin typeface="Cambria" pitchFamily="18" charset="0"/>
              </a:rPr>
              <a:t>Windkraftgenerator</a:t>
            </a:r>
            <a:endParaRPr lang="ru-RU" sz="2200" dirty="0">
              <a:latin typeface="Cambria"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650978" y="620688"/>
            <a:ext cx="5256584" cy="42052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Прямоугольник 6"/>
          <p:cNvSpPr/>
          <p:nvPr/>
        </p:nvSpPr>
        <p:spPr>
          <a:xfrm>
            <a:off x="5796136" y="620688"/>
            <a:ext cx="3168352" cy="369332"/>
          </a:xfrm>
          <a:prstGeom prst="rect">
            <a:avLst/>
          </a:prstGeom>
        </p:spPr>
        <p:txBody>
          <a:bodyPr wrap="square">
            <a:spAutoFit/>
          </a:bodyPr>
          <a:lstStyle/>
          <a:p>
            <a:r>
              <a:rPr lang="en-US" dirty="0" smtClean="0"/>
              <a:t> </a:t>
            </a:r>
            <a:endParaRPr lang="ru-RU" dirty="0"/>
          </a:p>
        </p:txBody>
      </p:sp>
      <p:sp>
        <p:nvSpPr>
          <p:cNvPr id="6" name="Прямоугольник 5"/>
          <p:cNvSpPr/>
          <p:nvPr/>
        </p:nvSpPr>
        <p:spPr>
          <a:xfrm>
            <a:off x="251520" y="5229200"/>
            <a:ext cx="8424936" cy="1200329"/>
          </a:xfrm>
          <a:prstGeom prst="rect">
            <a:avLst/>
          </a:prstGeom>
        </p:spPr>
        <p:txBody>
          <a:bodyPr wrap="square">
            <a:spAutoFit/>
          </a:bodyPr>
          <a:lstStyle/>
          <a:p>
            <a:r>
              <a:rPr lang="de-DE" dirty="0" smtClean="0">
                <a:latin typeface="Cambria" pitchFamily="18" charset="0"/>
              </a:rPr>
              <a:t>Bundeskanzler Angela Merkel sagte: "Wir könnten erste Große Industrienation werden, die einen solchen Übergang zu einer effizienten und erneuerbaren Energie erreichen kann, mit allen Möglichkeiten, die für Export, Entwicklung neuer Technologien und neue Arbeitsplätze erscheinen".</a:t>
            </a:r>
            <a:endParaRPr lang="ru-RU" dirty="0">
              <a:latin typeface="Cambria" pitchFamily="18" charset="0"/>
            </a:endParaRPr>
          </a:p>
        </p:txBody>
      </p:sp>
    </p:spTree>
    <p:extLst>
      <p:ext uri="{BB962C8B-B14F-4D97-AF65-F5344CB8AC3E}">
        <p14:creationId xmlns:p14="http://schemas.microsoft.com/office/powerpoint/2010/main" val="3937371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ja-JP" dirty="0" smtClean="0">
                <a:latin typeface="Cambria" pitchFamily="18" charset="0"/>
              </a:rPr>
              <a:t>日本における原子力発電</a:t>
            </a:r>
            <a:r>
              <a:rPr lang="en-US" altLang="ja-JP" dirty="0" smtClean="0">
                <a:latin typeface="Cambria" pitchFamily="18" charset="0"/>
              </a:rPr>
              <a:t/>
            </a:r>
            <a:br>
              <a:rPr lang="en-US" altLang="ja-JP" dirty="0" smtClean="0">
                <a:latin typeface="Cambria" pitchFamily="18" charset="0"/>
              </a:rPr>
            </a:br>
            <a:r>
              <a:rPr lang="en-US" altLang="ja-JP" sz="4400" dirty="0" smtClean="0">
                <a:latin typeface="Cambria" pitchFamily="18" charset="0"/>
              </a:rPr>
              <a:t>(Atom </a:t>
            </a:r>
            <a:r>
              <a:rPr lang="en-US" altLang="ja-JP" sz="4400" dirty="0" err="1" smtClean="0">
                <a:latin typeface="Cambria" pitchFamily="18" charset="0"/>
              </a:rPr>
              <a:t>Energetics</a:t>
            </a:r>
            <a:r>
              <a:rPr lang="en-US" altLang="ja-JP" sz="4400" dirty="0" smtClean="0">
                <a:latin typeface="Cambria" pitchFamily="18" charset="0"/>
              </a:rPr>
              <a:t> </a:t>
            </a:r>
            <a:r>
              <a:rPr lang="en-US" sz="4400" dirty="0" smtClean="0">
                <a:latin typeface="Cambria" pitchFamily="18" charset="0"/>
              </a:rPr>
              <a:t>in Japan)</a:t>
            </a:r>
            <a:endParaRPr lang="ru-RU" sz="4400" dirty="0">
              <a:latin typeface="Cambria" pitchFamily="18" charset="0"/>
            </a:endParaRPr>
          </a:p>
        </p:txBody>
      </p:sp>
      <p:pic>
        <p:nvPicPr>
          <p:cNvPr id="13314" name="Picture 2"/>
          <p:cNvPicPr>
            <a:picLocks noChangeAspect="1" noChangeArrowheads="1"/>
          </p:cNvPicPr>
          <p:nvPr/>
        </p:nvPicPr>
        <p:blipFill>
          <a:blip r:embed="rId2" cstate="print"/>
          <a:srcRect/>
          <a:stretch>
            <a:fillRect/>
          </a:stretch>
        </p:blipFill>
        <p:spPr bwMode="auto">
          <a:xfrm>
            <a:off x="2339752" y="1700808"/>
            <a:ext cx="4536504" cy="4666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70255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4294967295"/>
          </p:nvPr>
        </p:nvSpPr>
        <p:spPr>
          <a:xfrm>
            <a:off x="755576" y="4941168"/>
            <a:ext cx="7127875" cy="1655464"/>
          </a:xfrm>
        </p:spPr>
        <p:txBody>
          <a:bodyPr>
            <a:noAutofit/>
          </a:bodyPr>
          <a:lstStyle/>
          <a:p>
            <a:pPr marL="0" indent="0">
              <a:buNone/>
            </a:pPr>
            <a:r>
              <a:rPr lang="ja-JP" altLang="en-US" sz="1600" dirty="0" smtClean="0">
                <a:latin typeface="Cambria" pitchFamily="18" charset="0"/>
              </a:rPr>
              <a:t>地</a:t>
            </a:r>
            <a:r>
              <a:rPr lang="ja-JP" altLang="en-US" sz="1600" dirty="0">
                <a:latin typeface="Cambria" pitchFamily="18" charset="0"/>
              </a:rPr>
              <a:t>震の後、緊急の歴史で初めての原子力発電所</a:t>
            </a:r>
            <a:r>
              <a:rPr lang="ru-RU" sz="1600" dirty="0">
                <a:latin typeface="Cambria" pitchFamily="18" charset="0"/>
              </a:rPr>
              <a:t>"</a:t>
            </a:r>
            <a:r>
              <a:rPr lang="ja-JP" altLang="en-US" sz="1600" dirty="0">
                <a:latin typeface="Cambria" pitchFamily="18" charset="0"/>
              </a:rPr>
              <a:t>福島</a:t>
            </a:r>
            <a:r>
              <a:rPr lang="ru-RU" sz="1600" dirty="0">
                <a:latin typeface="Cambria" pitchFamily="18" charset="0"/>
              </a:rPr>
              <a:t>1"2011</a:t>
            </a:r>
            <a:r>
              <a:rPr lang="ja-JP" altLang="en-US" sz="1600" dirty="0" smtClean="0">
                <a:latin typeface="Cambria" pitchFamily="18" charset="0"/>
              </a:rPr>
              <a:t>年月日</a:t>
            </a:r>
            <a:r>
              <a:rPr lang="ja-JP" altLang="en-US" sz="1600" dirty="0">
                <a:latin typeface="Cambria" pitchFamily="18" charset="0"/>
              </a:rPr>
              <a:t>における津波と非冷却システムが原因放射能汚染の脅威として宣言されました。</a:t>
            </a:r>
            <a:endParaRPr lang="en-US" sz="1600" dirty="0">
              <a:latin typeface="Cambria" pitchFamily="18" charset="0"/>
            </a:endParaRPr>
          </a:p>
          <a:p>
            <a:endParaRPr lang="en-US" sz="1600" dirty="0" smtClean="0">
              <a:latin typeface="Cambria" pitchFamily="18" charset="0"/>
            </a:endParaRPr>
          </a:p>
          <a:p>
            <a:pPr marL="0" indent="0">
              <a:buNone/>
            </a:pPr>
            <a:r>
              <a:rPr lang="en-US" sz="1600" dirty="0" smtClean="0">
                <a:latin typeface="Cambria" pitchFamily="18" charset="0"/>
              </a:rPr>
              <a:t>(After the earthquake and tsunami the cooling systems of  "Fukushima 1"  were failed. In March 11, 2011  the emergency was declared because of the threat of radioactive contamination.)</a:t>
            </a:r>
            <a:endParaRPr lang="ru-RU" sz="1600" dirty="0">
              <a:latin typeface="Cambria" pitchFamily="18" charset="0"/>
            </a:endParaRPr>
          </a:p>
        </p:txBody>
      </p:sp>
      <p:pic>
        <p:nvPicPr>
          <p:cNvPr id="5" name="Содержимое 4" descr="bd9cd97fefec716016574dc72ce_prev.jpg"/>
          <p:cNvPicPr>
            <a:picLocks noGrp="1" noChangeAspect="1"/>
          </p:cNvPicPr>
          <p:nvPr>
            <p:ph sz="half" idx="4294967295"/>
          </p:nvPr>
        </p:nvPicPr>
        <p:blipFill>
          <a:blip r:embed="rId2" cstate="print"/>
          <a:stretch>
            <a:fillRect/>
          </a:stretch>
        </p:blipFill>
        <p:spPr>
          <a:xfrm>
            <a:off x="827584" y="548680"/>
            <a:ext cx="7816031" cy="42555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7305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75848"/>
          </a:xfrm>
        </p:spPr>
        <p:txBody>
          <a:bodyPr>
            <a:normAutofit fontScale="90000"/>
          </a:bodyPr>
          <a:lstStyle/>
          <a:p>
            <a:pPr algn="ctr"/>
            <a:r>
              <a:rPr lang="ru-RU" dirty="0">
                <a:solidFill>
                  <a:srgbClr val="EDE8CD"/>
                </a:solidFill>
              </a:rPr>
              <a:t>Использование ИКТ учащимися</a:t>
            </a:r>
          </a:p>
        </p:txBody>
      </p:sp>
      <p:sp>
        <p:nvSpPr>
          <p:cNvPr id="3" name="Содержимое 2"/>
          <p:cNvSpPr>
            <a:spLocks noGrp="1"/>
          </p:cNvSpPr>
          <p:nvPr>
            <p:ph idx="1"/>
          </p:nvPr>
        </p:nvSpPr>
        <p:spPr/>
        <p:txBody>
          <a:bodyPr>
            <a:normAutofit fontScale="85000" lnSpcReduction="20000"/>
          </a:bodyPr>
          <a:lstStyle/>
          <a:p>
            <a:pPr lvl="0">
              <a:buFont typeface="Wingdings" pitchFamily="2" charset="2"/>
              <a:buChar char="v"/>
            </a:pPr>
            <a:r>
              <a:rPr lang="ru-RU" dirty="0"/>
              <a:t>Использование электронной библиотеки </a:t>
            </a:r>
          </a:p>
          <a:p>
            <a:pPr lvl="0">
              <a:buFont typeface="Wingdings" pitchFamily="2" charset="2"/>
              <a:buChar char="v"/>
            </a:pPr>
            <a:r>
              <a:rPr lang="ru-RU" dirty="0" err="1"/>
              <a:t>Мультимедийные</a:t>
            </a:r>
            <a:r>
              <a:rPr lang="ru-RU" dirty="0"/>
              <a:t> курсы</a:t>
            </a:r>
          </a:p>
          <a:p>
            <a:pPr lvl="0">
              <a:buFont typeface="Wingdings" pitchFamily="2" charset="2"/>
              <a:buChar char="v"/>
            </a:pPr>
            <a:r>
              <a:rPr lang="ru-RU" dirty="0"/>
              <a:t>Создание публикаций, презентаций, </a:t>
            </a:r>
            <a:r>
              <a:rPr lang="ru-RU" dirty="0" smtClean="0"/>
              <a:t>веб-страниц</a:t>
            </a:r>
            <a:endParaRPr lang="ru-RU" dirty="0"/>
          </a:p>
          <a:p>
            <a:pPr>
              <a:buFont typeface="Wingdings" pitchFamily="2" charset="2"/>
              <a:buChar char="v"/>
            </a:pPr>
            <a:r>
              <a:rPr lang="ru-RU" dirty="0"/>
              <a:t>Тестирование </a:t>
            </a:r>
            <a:r>
              <a:rPr lang="en-US" dirty="0" smtClean="0">
                <a:latin typeface="Cambria" pitchFamily="18" charset="0"/>
              </a:rPr>
              <a:t>Online</a:t>
            </a:r>
            <a:endParaRPr lang="ru-RU" dirty="0">
              <a:latin typeface="Cambria" pitchFamily="18" charset="0"/>
            </a:endParaRPr>
          </a:p>
          <a:p>
            <a:pPr lvl="0">
              <a:buFont typeface="Wingdings" pitchFamily="2" charset="2"/>
              <a:buChar char="v"/>
            </a:pPr>
            <a:r>
              <a:rPr lang="ru-RU" dirty="0"/>
              <a:t>Использование </a:t>
            </a:r>
            <a:r>
              <a:rPr lang="ru-RU" dirty="0" smtClean="0"/>
              <a:t>Интернет-ресурсов </a:t>
            </a:r>
            <a:endParaRPr lang="ru-RU" dirty="0"/>
          </a:p>
          <a:p>
            <a:pPr lvl="0">
              <a:buFont typeface="Wingdings" pitchFamily="2" charset="2"/>
              <a:buChar char="v"/>
            </a:pPr>
            <a:r>
              <a:rPr lang="ru-RU" dirty="0"/>
              <a:t>Прослушивание аутентичных текстов</a:t>
            </a:r>
          </a:p>
          <a:p>
            <a:pPr lvl="0">
              <a:buFont typeface="Wingdings" pitchFamily="2" charset="2"/>
              <a:buChar char="v"/>
            </a:pPr>
            <a:r>
              <a:rPr lang="ru-RU" dirty="0"/>
              <a:t>Просмотр фильмов</a:t>
            </a:r>
          </a:p>
          <a:p>
            <a:pPr lvl="0">
              <a:buFont typeface="Wingdings" pitchFamily="2" charset="2"/>
              <a:buChar char="v"/>
            </a:pPr>
            <a:r>
              <a:rPr lang="ru-RU" dirty="0"/>
              <a:t>Переписка по электронной почте со сверстниками-носителями языка</a:t>
            </a:r>
          </a:p>
          <a:p>
            <a:pPr lvl="0">
              <a:buFont typeface="Wingdings" pitchFamily="2" charset="2"/>
              <a:buChar char="v"/>
            </a:pPr>
            <a:r>
              <a:rPr lang="ru-RU" dirty="0"/>
              <a:t>Участие в текстовых и голосовых чатах</a:t>
            </a:r>
          </a:p>
          <a:p>
            <a:pPr lvl="0">
              <a:buFont typeface="Wingdings" pitchFamily="2" charset="2"/>
              <a:buChar char="v"/>
            </a:pPr>
            <a:r>
              <a:rPr lang="ru-RU" dirty="0"/>
              <a:t>Участие в заочных олимпиадах</a:t>
            </a:r>
          </a:p>
          <a:p>
            <a:pPr lvl="0">
              <a:buFont typeface="Wingdings" pitchFamily="2" charset="2"/>
              <a:buChar char="v"/>
            </a:pPr>
            <a:r>
              <a:rPr lang="ru-RU" dirty="0"/>
              <a:t>Участие в дистанционных проектах и </a:t>
            </a:r>
            <a:r>
              <a:rPr lang="ru-RU" dirty="0" err="1"/>
              <a:t>межпредметных</a:t>
            </a:r>
            <a:r>
              <a:rPr lang="ru-RU" dirty="0"/>
              <a:t> конкурсах и т.д.</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1143000"/>
          </a:xfrm>
        </p:spPr>
        <p:txBody>
          <a:bodyPr>
            <a:normAutofit fontScale="90000"/>
          </a:bodyPr>
          <a:lstStyle/>
          <a:p>
            <a:pPr algn="ctr"/>
            <a:r>
              <a:rPr lang="ru-RU" dirty="0" smtClean="0">
                <a:solidFill>
                  <a:srgbClr val="EDE8CD"/>
                </a:solidFill>
                <a:effectLst>
                  <a:outerShdw blurRad="38100" dist="38100" dir="2700000" algn="tl">
                    <a:srgbClr val="000000">
                      <a:alpha val="43137"/>
                    </a:srgbClr>
                  </a:outerShdw>
                </a:effectLst>
              </a:rPr>
              <a:t>Использование ИКТ учителем для подготовки к работе</a:t>
            </a:r>
            <a:endParaRPr lang="ru-RU" dirty="0">
              <a:solidFill>
                <a:srgbClr val="EDE8CD"/>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772816"/>
            <a:ext cx="8229600" cy="4159027"/>
          </a:xfrm>
        </p:spPr>
        <p:txBody>
          <a:bodyPr>
            <a:normAutofit fontScale="77500" lnSpcReduction="20000"/>
          </a:bodyPr>
          <a:lstStyle/>
          <a:p>
            <a:pPr lvl="0">
              <a:buFont typeface="Wingdings" pitchFamily="2" charset="2"/>
              <a:buChar char="v"/>
            </a:pPr>
            <a:r>
              <a:rPr lang="ru-RU" dirty="0" smtClean="0"/>
              <a:t>Обилие языкового и страноведческого материала в сети Интернет</a:t>
            </a:r>
          </a:p>
          <a:p>
            <a:pPr lvl="0">
              <a:buFont typeface="Wingdings" pitchFamily="2" charset="2"/>
              <a:buChar char="v"/>
            </a:pPr>
            <a:r>
              <a:rPr lang="ru-RU" dirty="0" smtClean="0"/>
              <a:t>Возможность использования электронных энциклопедий и словарей при подготовке к урокам</a:t>
            </a:r>
          </a:p>
          <a:p>
            <a:pPr lvl="0">
              <a:buFont typeface="Wingdings" pitchFamily="2" charset="2"/>
              <a:buChar char="v"/>
            </a:pPr>
            <a:r>
              <a:rPr lang="ru-RU" dirty="0" smtClean="0"/>
              <a:t>Подробное описание новейших обучающих технологий </a:t>
            </a:r>
          </a:p>
          <a:p>
            <a:pPr lvl="0">
              <a:buFont typeface="Wingdings" pitchFamily="2" charset="2"/>
              <a:buChar char="v"/>
            </a:pPr>
            <a:r>
              <a:rPr lang="ru-RU" dirty="0" smtClean="0"/>
              <a:t>Возможность постоянно повышать собственный уровень владения языком</a:t>
            </a:r>
          </a:p>
          <a:p>
            <a:pPr lvl="0">
              <a:buFont typeface="Wingdings" pitchFamily="2" charset="2"/>
              <a:buChar char="v"/>
            </a:pPr>
            <a:r>
              <a:rPr lang="ru-RU" dirty="0" smtClean="0"/>
              <a:t>Обмен опытом с коллегами (виртуальные методические объединения)</a:t>
            </a:r>
          </a:p>
          <a:p>
            <a:pPr lvl="0">
              <a:buFont typeface="Wingdings" pitchFamily="2" charset="2"/>
              <a:buChar char="v"/>
            </a:pPr>
            <a:r>
              <a:rPr lang="ru-RU" dirty="0" smtClean="0"/>
              <a:t>Повышение уровня квалификации без отрыва от работы (дистанционные курсы)</a:t>
            </a:r>
          </a:p>
          <a:p>
            <a:pPr lvl="0">
              <a:buFont typeface="Wingdings" pitchFamily="2" charset="2"/>
              <a:buChar char="v"/>
            </a:pPr>
            <a:r>
              <a:rPr lang="ru-RU" dirty="0" smtClean="0"/>
              <a:t>Участие в конференциях и </a:t>
            </a:r>
            <a:r>
              <a:rPr lang="ru-RU" dirty="0" err="1" smtClean="0"/>
              <a:t>вебинарах</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92696"/>
            <a:ext cx="6768752" cy="576064"/>
          </a:xfrm>
        </p:spPr>
        <p:txBody>
          <a:bodyPr>
            <a:noAutofit/>
          </a:bodyPr>
          <a:lstStyle/>
          <a:p>
            <a:pPr algn="ctr"/>
            <a:r>
              <a:rPr lang="ru-RU" sz="4100" dirty="0" err="1" smtClean="0">
                <a:solidFill>
                  <a:srgbClr val="EDE8CD"/>
                </a:solidFill>
                <a:effectLst>
                  <a:outerShdw blurRad="38100" dist="38100" dir="2700000" algn="tl">
                    <a:srgbClr val="000000">
                      <a:alpha val="43137"/>
                    </a:srgbClr>
                  </a:outerShdw>
                </a:effectLst>
                <a:latin typeface="+mn-lt"/>
              </a:rPr>
              <a:t>Вебинары</a:t>
            </a:r>
            <a:r>
              <a:rPr lang="ru-RU" sz="4100" dirty="0" smtClean="0">
                <a:solidFill>
                  <a:srgbClr val="EDE8CD"/>
                </a:solidFill>
                <a:effectLst>
                  <a:outerShdw blurRad="38100" dist="38100" dir="2700000" algn="tl">
                    <a:srgbClr val="000000">
                      <a:alpha val="43137"/>
                    </a:srgbClr>
                  </a:outerShdw>
                </a:effectLst>
              </a:rPr>
              <a:t> </a:t>
            </a:r>
            <a:r>
              <a:rPr lang="ru-RU" sz="4100" dirty="0" smtClean="0">
                <a:solidFill>
                  <a:srgbClr val="EDE8CD"/>
                </a:solidFill>
                <a:effectLst>
                  <a:outerShdw blurRad="38100" dist="38100" dir="2700000" algn="tl">
                    <a:srgbClr val="000000">
                      <a:alpha val="43137"/>
                    </a:srgbClr>
                  </a:outerShdw>
                </a:effectLst>
                <a:latin typeface="+mn-lt"/>
              </a:rPr>
              <a:t>позволяют</a:t>
            </a:r>
            <a:endParaRPr lang="ru-RU" sz="4100" dirty="0">
              <a:solidFill>
                <a:srgbClr val="EDE8CD"/>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611560" y="1772816"/>
            <a:ext cx="8229600" cy="3456384"/>
          </a:xfrm>
        </p:spPr>
        <p:txBody>
          <a:bodyPr>
            <a:normAutofit fontScale="92500" lnSpcReduction="20000"/>
          </a:bodyPr>
          <a:lstStyle/>
          <a:p>
            <a:pPr>
              <a:buNone/>
            </a:pPr>
            <a:endParaRPr lang="ru-RU" dirty="0" smtClean="0"/>
          </a:p>
          <a:p>
            <a:pPr>
              <a:buNone/>
            </a:pPr>
            <a:r>
              <a:rPr lang="ru-RU" sz="2800" dirty="0" smtClean="0"/>
              <a:t>    </a:t>
            </a:r>
            <a:r>
              <a:rPr lang="ru-RU" dirty="0" smtClean="0"/>
              <a:t>1. Получить новую информацию по  вопросам образования</a:t>
            </a:r>
          </a:p>
          <a:p>
            <a:pPr>
              <a:buNone/>
            </a:pPr>
            <a:r>
              <a:rPr lang="ru-RU" dirty="0" smtClean="0"/>
              <a:t>   2. Услышать мнение специалистов по   актуальным проблемам </a:t>
            </a:r>
          </a:p>
          <a:p>
            <a:pPr>
              <a:buNone/>
            </a:pPr>
            <a:r>
              <a:rPr lang="ru-RU" dirty="0" smtClean="0"/>
              <a:t>   3. Поучаствовать в обсуждении интересных тем</a:t>
            </a:r>
          </a:p>
          <a:p>
            <a:pPr>
              <a:buNone/>
            </a:pPr>
            <a:r>
              <a:rPr lang="ru-RU" dirty="0" smtClean="0"/>
              <a:t>   4. Повысить квалификацию (с получением</a:t>
            </a:r>
          </a:p>
          <a:p>
            <a:pPr>
              <a:buNone/>
            </a:pPr>
            <a:r>
              <a:rPr lang="ru-RU" dirty="0" smtClean="0"/>
              <a:t>   сертификата)</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476672"/>
            <a:ext cx="3960440" cy="634082"/>
          </a:xfrm>
        </p:spPr>
        <p:txBody>
          <a:bodyPr>
            <a:noAutofit/>
          </a:bodyPr>
          <a:lstStyle/>
          <a:p>
            <a:pPr algn="ctr"/>
            <a:r>
              <a:rPr lang="en-US" sz="4800" dirty="0" smtClean="0">
                <a:solidFill>
                  <a:srgbClr val="EDE8CD"/>
                </a:solidFill>
                <a:effectLst>
                  <a:outerShdw blurRad="38100" dist="38100" dir="2700000" algn="tl">
                    <a:srgbClr val="000000">
                      <a:alpha val="43137"/>
                    </a:srgbClr>
                  </a:outerShdw>
                </a:effectLst>
                <a:latin typeface="Cambria" pitchFamily="18" charset="0"/>
              </a:rPr>
              <a:t>www.prosv.ru</a:t>
            </a:r>
            <a:endParaRPr lang="ru-RU" sz="4800" dirty="0">
              <a:solidFill>
                <a:srgbClr val="EDE8CD"/>
              </a:solidFill>
              <a:effectLst>
                <a:outerShdw blurRad="38100" dist="38100" dir="2700000" algn="tl">
                  <a:srgbClr val="000000">
                    <a:alpha val="43137"/>
                  </a:srgbClr>
                </a:outerShdw>
              </a:effectLst>
              <a:latin typeface="Cambria" pitchFamily="18" charset="0"/>
            </a:endParaRPr>
          </a:p>
        </p:txBody>
      </p:sp>
      <p:pic>
        <p:nvPicPr>
          <p:cNvPr id="8" name="Содержимое 7" descr="Безымянный  15.jpg"/>
          <p:cNvPicPr>
            <a:picLocks noGrp="1" noChangeAspect="1"/>
          </p:cNvPicPr>
          <p:nvPr>
            <p:ph idx="1"/>
          </p:nvPr>
        </p:nvPicPr>
        <p:blipFill>
          <a:blip r:embed="rId2" cstate="print"/>
          <a:stretch>
            <a:fillRect/>
          </a:stretch>
        </p:blipFill>
        <p:spPr>
          <a:xfrm>
            <a:off x="467544" y="1628800"/>
            <a:ext cx="8277833" cy="468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8229600" cy="1296144"/>
          </a:xfrm>
        </p:spPr>
        <p:txBody>
          <a:bodyPr>
            <a:noAutofit/>
          </a:bodyPr>
          <a:lstStyle/>
          <a:p>
            <a:pPr algn="ctr"/>
            <a:r>
              <a:rPr lang="ru-RU" sz="3800" dirty="0" smtClean="0"/>
              <a:t>Способы использования ИКТ в урочное и внеурочное время</a:t>
            </a:r>
            <a:endParaRPr lang="ru-RU" sz="3800" dirty="0"/>
          </a:p>
        </p:txBody>
      </p:sp>
      <p:sp>
        <p:nvSpPr>
          <p:cNvPr id="3" name="Содержимое 2"/>
          <p:cNvSpPr>
            <a:spLocks noGrp="1"/>
          </p:cNvSpPr>
          <p:nvPr>
            <p:ph idx="1"/>
          </p:nvPr>
        </p:nvSpPr>
        <p:spPr>
          <a:xfrm>
            <a:off x="467544" y="1916832"/>
            <a:ext cx="8136904" cy="4464496"/>
          </a:xfrm>
        </p:spPr>
        <p:txBody>
          <a:bodyPr>
            <a:normAutofit/>
          </a:bodyPr>
          <a:lstStyle/>
          <a:p>
            <a:pPr>
              <a:buFont typeface="Wingdings" pitchFamily="2" charset="2"/>
              <a:buChar char="v"/>
            </a:pPr>
            <a:r>
              <a:rPr lang="ru-RU" sz="2400" dirty="0" smtClean="0"/>
              <a:t>Презентации о странах изучаемого языка</a:t>
            </a:r>
          </a:p>
          <a:p>
            <a:pPr>
              <a:buFont typeface="Wingdings" pitchFamily="2" charset="2"/>
              <a:buChar char="v"/>
            </a:pPr>
            <a:r>
              <a:rPr lang="ru-RU" sz="2400" dirty="0" smtClean="0"/>
              <a:t>Виртуальные туры и экскурсии на английском языке </a:t>
            </a:r>
          </a:p>
          <a:p>
            <a:pPr>
              <a:buFont typeface="Wingdings" pitchFamily="2" charset="2"/>
              <a:buChar char="v"/>
            </a:pPr>
            <a:r>
              <a:rPr lang="ru-RU" sz="2400" dirty="0" smtClean="0"/>
              <a:t>Работа на   образовательных и культурных интернет-сайтах англоязычных стран </a:t>
            </a:r>
          </a:p>
          <a:p>
            <a:pPr>
              <a:buFont typeface="Wingdings" pitchFamily="2" charset="2"/>
              <a:buChar char="v"/>
            </a:pPr>
            <a:r>
              <a:rPr lang="ru-RU" sz="2400" dirty="0" smtClean="0"/>
              <a:t>Просмотр фильмов на английском языке</a:t>
            </a:r>
          </a:p>
          <a:p>
            <a:pPr>
              <a:buFont typeface="Wingdings" pitchFamily="2" charset="2"/>
              <a:buChar char="v"/>
            </a:pPr>
            <a:r>
              <a:rPr lang="ru-RU" sz="2400" dirty="0" smtClean="0"/>
              <a:t>Выполнение  </a:t>
            </a:r>
            <a:r>
              <a:rPr lang="en-US" sz="2400" dirty="0" smtClean="0">
                <a:latin typeface="Cambria" pitchFamily="18" charset="0"/>
              </a:rPr>
              <a:t>Online</a:t>
            </a:r>
            <a:r>
              <a:rPr lang="ru-RU" sz="2400" dirty="0" smtClean="0">
                <a:latin typeface="Cambria" pitchFamily="18" charset="0"/>
              </a:rPr>
              <a:t>-</a:t>
            </a:r>
            <a:r>
              <a:rPr lang="ru-RU" sz="2400" dirty="0" smtClean="0"/>
              <a:t>тестов</a:t>
            </a:r>
          </a:p>
          <a:p>
            <a:pPr>
              <a:buFont typeface="Wingdings" pitchFamily="2" charset="2"/>
              <a:buChar char="v"/>
            </a:pPr>
            <a:r>
              <a:rPr lang="ru-RU" sz="2400" dirty="0" smtClean="0"/>
              <a:t> Видеоконференции с носителями языка</a:t>
            </a:r>
          </a:p>
          <a:p>
            <a:pPr>
              <a:buFont typeface="Wingdings" pitchFamily="2" charset="2"/>
              <a:buChar char="v"/>
            </a:pPr>
            <a:r>
              <a:rPr lang="ru-RU" sz="2400" dirty="0" smtClean="0"/>
              <a:t>Аудиоверсии художественных и научных текстов</a:t>
            </a:r>
          </a:p>
          <a:p>
            <a:pPr>
              <a:buFont typeface="Wingdings" pitchFamily="2" charset="2"/>
              <a:buChar char="v"/>
            </a:pPr>
            <a:r>
              <a:rPr lang="ru-RU" sz="2400" dirty="0" smtClean="0"/>
              <a:t>Использование медиатеки для изучения различных аспектов языка</a:t>
            </a:r>
          </a:p>
          <a:p>
            <a:pPr>
              <a:buFont typeface="Wingdings" pitchFamily="2" charset="2"/>
              <a:buChar char="v"/>
            </a:pPr>
            <a:r>
              <a:rPr lang="ru-RU" sz="2400" dirty="0" smtClean="0"/>
              <a:t>Дистанционные олимпиады и конкурсы</a:t>
            </a:r>
          </a:p>
          <a:p>
            <a:endParaRPr lang="ru-RU" sz="2800" dirty="0" smtClean="0"/>
          </a:p>
          <a:p>
            <a:endParaRPr lang="ru-RU" sz="2800"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002.jpg"/>
          <p:cNvPicPr>
            <a:picLocks noGrp="1" noChangeAspect="1"/>
          </p:cNvPicPr>
          <p:nvPr>
            <p:ph idx="1"/>
          </p:nvPr>
        </p:nvPicPr>
        <p:blipFill>
          <a:blip r:embed="rId2" cstate="print"/>
          <a:stretch>
            <a:fillRect/>
          </a:stretch>
        </p:blipFill>
        <p:spPr>
          <a:xfrm>
            <a:off x="467544" y="548680"/>
            <a:ext cx="8208912" cy="57627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5616624" cy="634082"/>
          </a:xfrm>
        </p:spPr>
        <p:txBody>
          <a:bodyPr>
            <a:noAutofit/>
          </a:bodyPr>
          <a:lstStyle/>
          <a:p>
            <a:pPr algn="ctr"/>
            <a:r>
              <a:rPr lang="en-US" sz="4800" dirty="0" smtClean="0">
                <a:solidFill>
                  <a:srgbClr val="EDE8CD"/>
                </a:solidFill>
                <a:effectLst>
                  <a:outerShdw blurRad="38100" dist="38100" dir="2700000" algn="tl">
                    <a:srgbClr val="000000">
                      <a:alpha val="43137"/>
                    </a:srgbClr>
                  </a:outerShdw>
                </a:effectLst>
                <a:latin typeface="Cambria" pitchFamily="18" charset="0"/>
              </a:rPr>
              <a:t>www</a:t>
            </a:r>
            <a:r>
              <a:rPr lang="ru-RU" sz="4800" dirty="0" smtClean="0">
                <a:solidFill>
                  <a:srgbClr val="EDE8CD"/>
                </a:solidFill>
                <a:effectLst>
                  <a:outerShdw blurRad="38100" dist="38100" dir="2700000" algn="tl">
                    <a:srgbClr val="000000">
                      <a:alpha val="43137"/>
                    </a:srgbClr>
                  </a:outerShdw>
                </a:effectLst>
                <a:latin typeface="Cambria" pitchFamily="18" charset="0"/>
              </a:rPr>
              <a:t>.</a:t>
            </a:r>
            <a:r>
              <a:rPr lang="en-US" sz="4800" dirty="0" err="1" smtClean="0">
                <a:solidFill>
                  <a:srgbClr val="EDE8CD"/>
                </a:solidFill>
                <a:effectLst>
                  <a:outerShdw blurRad="38100" dist="38100" dir="2700000" algn="tl">
                    <a:srgbClr val="000000">
                      <a:alpha val="43137"/>
                    </a:srgbClr>
                  </a:outerShdw>
                </a:effectLst>
                <a:latin typeface="Cambria" pitchFamily="18" charset="0"/>
              </a:rPr>
              <a:t>macmillan</a:t>
            </a:r>
            <a:r>
              <a:rPr lang="ru-RU" sz="4800" dirty="0" smtClean="0">
                <a:solidFill>
                  <a:srgbClr val="EDE8CD"/>
                </a:solidFill>
                <a:effectLst>
                  <a:outerShdw blurRad="38100" dist="38100" dir="2700000" algn="tl">
                    <a:srgbClr val="000000">
                      <a:alpha val="43137"/>
                    </a:srgbClr>
                  </a:outerShdw>
                </a:effectLst>
                <a:latin typeface="Cambria" pitchFamily="18" charset="0"/>
              </a:rPr>
              <a:t>.</a:t>
            </a:r>
            <a:r>
              <a:rPr lang="en-US" sz="4800" dirty="0" err="1" smtClean="0">
                <a:solidFill>
                  <a:srgbClr val="EDE8CD"/>
                </a:solidFill>
                <a:effectLst>
                  <a:outerShdw blurRad="38100" dist="38100" dir="2700000" algn="tl">
                    <a:srgbClr val="000000">
                      <a:alpha val="43137"/>
                    </a:srgbClr>
                  </a:outerShdw>
                </a:effectLst>
                <a:latin typeface="Cambria" pitchFamily="18" charset="0"/>
              </a:rPr>
              <a:t>ru</a:t>
            </a:r>
            <a:endParaRPr lang="ru-RU" sz="4800" dirty="0">
              <a:solidFill>
                <a:srgbClr val="EDE8CD"/>
              </a:solidFill>
              <a:effectLst>
                <a:outerShdw blurRad="38100" dist="38100" dir="2700000" algn="tl">
                  <a:srgbClr val="000000">
                    <a:alpha val="43137"/>
                  </a:srgbClr>
                </a:outerShdw>
              </a:effectLst>
              <a:latin typeface="Cambria" pitchFamily="18" charset="0"/>
            </a:endParaRPr>
          </a:p>
        </p:txBody>
      </p:sp>
      <p:pic>
        <p:nvPicPr>
          <p:cNvPr id="4" name="Содержимое 3" descr="Безымянный 17.jpg"/>
          <p:cNvPicPr>
            <a:picLocks noGrp="1" noChangeAspect="1"/>
          </p:cNvPicPr>
          <p:nvPr>
            <p:ph idx="1"/>
          </p:nvPr>
        </p:nvPicPr>
        <p:blipFill>
          <a:blip r:embed="rId2" cstate="print"/>
          <a:stretch>
            <a:fillRect/>
          </a:stretch>
        </p:blipFill>
        <p:spPr>
          <a:xfrm>
            <a:off x="2195736" y="1556792"/>
            <a:ext cx="4536504" cy="5018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taly\Desktop\Pictur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548680"/>
            <a:ext cx="8350921" cy="5904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404664"/>
            <a:ext cx="5256584" cy="720080"/>
          </a:xfrm>
        </p:spPr>
        <p:txBody>
          <a:bodyPr>
            <a:noAutofit/>
          </a:bodyPr>
          <a:lstStyle/>
          <a:p>
            <a:pPr algn="ctr"/>
            <a:r>
              <a:rPr lang="en-US" sz="4800" dirty="0" smtClean="0">
                <a:solidFill>
                  <a:srgbClr val="EDE8CD"/>
                </a:solidFill>
                <a:effectLst>
                  <a:outerShdw blurRad="38100" dist="38100" dir="2700000" algn="tl">
                    <a:srgbClr val="000000">
                      <a:alpha val="43137"/>
                    </a:srgbClr>
                  </a:outerShdw>
                </a:effectLst>
                <a:latin typeface="Cambria" pitchFamily="18" charset="0"/>
              </a:rPr>
              <a:t>www</a:t>
            </a:r>
            <a:r>
              <a:rPr lang="ru-RU" sz="4800" dirty="0" smtClean="0">
                <a:solidFill>
                  <a:srgbClr val="EDE8CD"/>
                </a:solidFill>
                <a:effectLst>
                  <a:outerShdw blurRad="38100" dist="38100" dir="2700000" algn="tl">
                    <a:srgbClr val="000000">
                      <a:alpha val="43137"/>
                    </a:srgbClr>
                  </a:outerShdw>
                </a:effectLst>
                <a:latin typeface="Cambria" pitchFamily="18" charset="0"/>
              </a:rPr>
              <a:t>.</a:t>
            </a:r>
            <a:r>
              <a:rPr lang="en-US" sz="4800" dirty="0" err="1" smtClean="0">
                <a:solidFill>
                  <a:srgbClr val="EDE8CD"/>
                </a:solidFill>
                <a:effectLst>
                  <a:outerShdw blurRad="38100" dist="38100" dir="2700000" algn="tl">
                    <a:srgbClr val="000000">
                      <a:alpha val="43137"/>
                    </a:srgbClr>
                  </a:outerShdw>
                </a:effectLst>
                <a:latin typeface="Cambria" pitchFamily="18" charset="0"/>
              </a:rPr>
              <a:t>longman</a:t>
            </a:r>
            <a:r>
              <a:rPr lang="ru-RU" sz="4800" dirty="0" smtClean="0">
                <a:solidFill>
                  <a:srgbClr val="EDE8CD"/>
                </a:solidFill>
                <a:effectLst>
                  <a:outerShdw blurRad="38100" dist="38100" dir="2700000" algn="tl">
                    <a:srgbClr val="000000">
                      <a:alpha val="43137"/>
                    </a:srgbClr>
                  </a:outerShdw>
                </a:effectLst>
                <a:latin typeface="Cambria" pitchFamily="18" charset="0"/>
              </a:rPr>
              <a:t>.</a:t>
            </a:r>
            <a:r>
              <a:rPr lang="en-US" sz="4800" dirty="0" err="1" smtClean="0">
                <a:solidFill>
                  <a:srgbClr val="EDE8CD"/>
                </a:solidFill>
                <a:effectLst>
                  <a:outerShdw blurRad="38100" dist="38100" dir="2700000" algn="tl">
                    <a:srgbClr val="000000">
                      <a:alpha val="43137"/>
                    </a:srgbClr>
                  </a:outerShdw>
                </a:effectLst>
                <a:latin typeface="Cambria" pitchFamily="18" charset="0"/>
              </a:rPr>
              <a:t>ru</a:t>
            </a:r>
            <a:endParaRPr lang="ru-RU" sz="4800" dirty="0">
              <a:solidFill>
                <a:srgbClr val="EDE8CD"/>
              </a:solidFill>
              <a:effectLst>
                <a:outerShdw blurRad="38100" dist="38100" dir="2700000" algn="tl">
                  <a:srgbClr val="000000">
                    <a:alpha val="43137"/>
                  </a:srgbClr>
                </a:outerShdw>
              </a:effectLst>
              <a:latin typeface="Cambria" pitchFamily="18" charset="0"/>
            </a:endParaRPr>
          </a:p>
        </p:txBody>
      </p:sp>
      <p:pic>
        <p:nvPicPr>
          <p:cNvPr id="4" name="Содержимое 3" descr="Безымянный 18.jpg"/>
          <p:cNvPicPr>
            <a:picLocks noGrp="1" noChangeAspect="1"/>
          </p:cNvPicPr>
          <p:nvPr>
            <p:ph idx="1"/>
          </p:nvPr>
        </p:nvPicPr>
        <p:blipFill>
          <a:blip r:embed="rId2" cstate="print"/>
          <a:stretch>
            <a:fillRect/>
          </a:stretch>
        </p:blipFill>
        <p:spPr>
          <a:xfrm>
            <a:off x="1979712" y="1556792"/>
            <a:ext cx="5472608" cy="5019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768752" cy="808618"/>
          </a:xfrm>
        </p:spPr>
        <p:txBody>
          <a:bodyPr>
            <a:noAutofit/>
          </a:bodyPr>
          <a:lstStyle/>
          <a:p>
            <a:pPr algn="ctr"/>
            <a:r>
              <a:rPr lang="en-US" sz="4800" dirty="0" smtClean="0">
                <a:solidFill>
                  <a:srgbClr val="EDE8CD"/>
                </a:solidFill>
                <a:latin typeface="Cambria" pitchFamily="18" charset="0"/>
              </a:rPr>
              <a:t>www.britishcouncil.org</a:t>
            </a:r>
            <a:endParaRPr lang="ru-RU" sz="4800" dirty="0">
              <a:solidFill>
                <a:srgbClr val="EDE8CD"/>
              </a:solidFill>
              <a:latin typeface="Cambria" pitchFamily="18" charset="0"/>
            </a:endParaRPr>
          </a:p>
        </p:txBody>
      </p:sp>
      <p:pic>
        <p:nvPicPr>
          <p:cNvPr id="6" name="Содержимое 5" descr="Безымянный 16.jpg"/>
          <p:cNvPicPr>
            <a:picLocks noGrp="1" noChangeAspect="1"/>
          </p:cNvPicPr>
          <p:nvPr>
            <p:ph idx="1"/>
          </p:nvPr>
        </p:nvPicPr>
        <p:blipFill>
          <a:blip r:embed="rId2" cstate="print"/>
          <a:stretch>
            <a:fillRect/>
          </a:stretch>
        </p:blipFill>
        <p:spPr>
          <a:xfrm>
            <a:off x="1475656" y="1628800"/>
            <a:ext cx="6143668" cy="4723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242078"/>
          </a:xfrm>
        </p:spPr>
        <p:txBody>
          <a:bodyPr>
            <a:normAutofit fontScale="90000"/>
          </a:bodyPr>
          <a:lstStyle/>
          <a:p>
            <a:pPr algn="ctr"/>
            <a:r>
              <a:rPr lang="ru-RU" sz="4400" dirty="0" smtClean="0">
                <a:effectLst/>
              </a:rPr>
              <a:t/>
            </a:r>
            <a:br>
              <a:rPr lang="ru-RU" sz="4400" dirty="0" smtClean="0">
                <a:effectLst/>
              </a:rPr>
            </a:br>
            <a:r>
              <a:rPr lang="ru-RU" sz="4400" dirty="0" smtClean="0">
                <a:effectLst/>
              </a:rPr>
              <a:t>Технология ИКТ на уроках страноведения позволяет</a:t>
            </a:r>
            <a:r>
              <a:rPr lang="ru-RU" dirty="0" smtClean="0">
                <a:effectLst/>
              </a:rPr>
              <a:t>:</a:t>
            </a:r>
            <a:endParaRPr lang="ru-RU" dirty="0">
              <a:effectLst/>
            </a:endParaRPr>
          </a:p>
        </p:txBody>
      </p:sp>
      <p:sp>
        <p:nvSpPr>
          <p:cNvPr id="3" name="Содержимое 2"/>
          <p:cNvSpPr>
            <a:spLocks noGrp="1"/>
          </p:cNvSpPr>
          <p:nvPr>
            <p:ph idx="1"/>
          </p:nvPr>
        </p:nvSpPr>
        <p:spPr>
          <a:xfrm>
            <a:off x="467544" y="1700808"/>
            <a:ext cx="8229600" cy="3886524"/>
          </a:xfrm>
        </p:spPr>
        <p:txBody>
          <a:bodyPr>
            <a:normAutofit fontScale="92500" lnSpcReduction="10000"/>
          </a:bodyPr>
          <a:lstStyle/>
          <a:p>
            <a:pPr>
              <a:buFont typeface="Wingdings" pitchFamily="2" charset="2"/>
              <a:buChar char="v"/>
            </a:pPr>
            <a:r>
              <a:rPr lang="ru-RU" dirty="0" smtClean="0"/>
              <a:t>Развивать учебно-познавательную компетенцию  учащихся</a:t>
            </a:r>
          </a:p>
          <a:p>
            <a:pPr>
              <a:buFont typeface="Wingdings" pitchFamily="2" charset="2"/>
              <a:buChar char="v"/>
            </a:pPr>
            <a:r>
              <a:rPr lang="ru-RU" dirty="0" smtClean="0"/>
              <a:t>Дать более объемный страноведческий материал, тем самым формируя социолингвистическую компетенцию  учащихся</a:t>
            </a:r>
          </a:p>
          <a:p>
            <a:pPr>
              <a:buFont typeface="Wingdings" pitchFamily="2" charset="2"/>
              <a:buChar char="v"/>
            </a:pPr>
            <a:r>
              <a:rPr lang="ru-RU" dirty="0" smtClean="0"/>
              <a:t>Реализовать новый стандарт в образовании в условиях модернизации современного общества</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1700808"/>
            <a:ext cx="7993063" cy="3384550"/>
          </a:xfrm>
        </p:spPr>
        <p:txBody>
          <a:bodyPr>
            <a:normAutofit/>
          </a:bodyPr>
          <a:lstStyle/>
          <a:p>
            <a:pPr algn="ctr">
              <a:buNone/>
            </a:pPr>
            <a:r>
              <a:rPr lang="ru-RU" sz="4400" dirty="0" smtClean="0">
                <a:solidFill>
                  <a:srgbClr val="EDE8CD"/>
                </a:solidFill>
              </a:rPr>
              <a:t>    </a:t>
            </a:r>
            <a:r>
              <a:rPr lang="ru-RU" sz="4800" dirty="0" smtClean="0">
                <a:solidFill>
                  <a:srgbClr val="EDE8CD"/>
                </a:solidFill>
                <a:effectLst>
                  <a:outerShdw blurRad="38100" dist="38100" dir="2700000" algn="tl">
                    <a:srgbClr val="000000">
                      <a:alpha val="43137"/>
                    </a:srgbClr>
                  </a:outerShdw>
                </a:effectLst>
                <a:latin typeface="Cambria" pitchFamily="18" charset="0"/>
              </a:rPr>
              <a:t>Благодарим за внимание!</a:t>
            </a:r>
            <a:br>
              <a:rPr lang="ru-RU" sz="4800" dirty="0" smtClean="0">
                <a:solidFill>
                  <a:srgbClr val="EDE8CD"/>
                </a:solidFill>
                <a:effectLst>
                  <a:outerShdw blurRad="38100" dist="38100" dir="2700000" algn="tl">
                    <a:srgbClr val="000000">
                      <a:alpha val="43137"/>
                    </a:srgbClr>
                  </a:outerShdw>
                </a:effectLst>
                <a:latin typeface="Cambria" pitchFamily="18" charset="0"/>
              </a:rPr>
            </a:br>
            <a:r>
              <a:rPr lang="ru-RU" sz="4800" dirty="0" smtClean="0">
                <a:solidFill>
                  <a:srgbClr val="EDE8CD"/>
                </a:solidFill>
                <a:effectLst>
                  <a:outerShdw blurRad="38100" dist="38100" dir="2700000" algn="tl">
                    <a:srgbClr val="000000">
                      <a:alpha val="43137"/>
                    </a:srgbClr>
                  </a:outerShdw>
                </a:effectLst>
                <a:latin typeface="Cambria" pitchFamily="18" charset="0"/>
              </a:rPr>
              <a:t>Thank you for attention!  </a:t>
            </a:r>
            <a:br>
              <a:rPr lang="ru-RU" sz="4800" dirty="0" smtClean="0">
                <a:solidFill>
                  <a:srgbClr val="EDE8CD"/>
                </a:solidFill>
                <a:effectLst>
                  <a:outerShdw blurRad="38100" dist="38100" dir="2700000" algn="tl">
                    <a:srgbClr val="000000">
                      <a:alpha val="43137"/>
                    </a:srgbClr>
                  </a:outerShdw>
                </a:effectLst>
                <a:latin typeface="Cambria" pitchFamily="18" charset="0"/>
              </a:rPr>
            </a:br>
            <a:r>
              <a:rPr lang="de-DE" sz="4800" dirty="0" smtClean="0">
                <a:solidFill>
                  <a:srgbClr val="EDE8CD"/>
                </a:solidFill>
                <a:effectLst>
                  <a:outerShdw blurRad="38100" dist="38100" dir="2700000" algn="tl">
                    <a:srgbClr val="000000">
                      <a:alpha val="43137"/>
                    </a:srgbClr>
                  </a:outerShdw>
                </a:effectLst>
                <a:latin typeface="Cambria" pitchFamily="18" charset="0"/>
              </a:rPr>
              <a:t>Vielen Dank für Ihre Aufmerksamkeit!</a:t>
            </a:r>
            <a:endParaRPr lang="ru-RU" sz="4800" dirty="0">
              <a:solidFill>
                <a:srgbClr val="EDE8CD"/>
              </a:solidFill>
              <a:effectLst>
                <a:outerShdw blurRad="38100" dist="38100" dir="2700000" algn="tl">
                  <a:srgbClr val="000000">
                    <a:alpha val="43137"/>
                  </a:srgbClr>
                </a:outerShdw>
              </a:effectLst>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021688" cy="1055610"/>
          </a:xfrm>
        </p:spPr>
        <p:txBody>
          <a:bodyPr>
            <a:noAutofit/>
          </a:bodyPr>
          <a:lstStyle/>
          <a:p>
            <a:pPr algn="ctr"/>
            <a:r>
              <a:rPr lang="ru-RU" sz="3200" dirty="0" smtClean="0"/>
              <a:t>Виртуальные экскурсии</a:t>
            </a:r>
            <a:br>
              <a:rPr lang="ru-RU" sz="3200" dirty="0" smtClean="0"/>
            </a:br>
            <a:r>
              <a:rPr lang="ru-RU" sz="3200" dirty="0" smtClean="0"/>
              <a:t>по странам, городам и культурным объектам</a:t>
            </a:r>
            <a:endParaRPr lang="ru-RU" sz="3200" dirty="0"/>
          </a:p>
        </p:txBody>
      </p:sp>
      <p:sp>
        <p:nvSpPr>
          <p:cNvPr id="3" name="Содержимое 2"/>
          <p:cNvSpPr>
            <a:spLocks noGrp="1"/>
          </p:cNvSpPr>
          <p:nvPr>
            <p:ph idx="1"/>
          </p:nvPr>
        </p:nvSpPr>
        <p:spPr>
          <a:xfrm>
            <a:off x="1403648" y="1772816"/>
            <a:ext cx="6552728"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None/>
            </a:pPr>
            <a:r>
              <a:rPr lang="ru-RU"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Адреса сайтов:</a:t>
            </a:r>
            <a:endParaRPr lang="en-US" dirty="0" smtClean="0">
              <a:ln w="18415" cmpd="sng">
                <a:solidFill>
                  <a:srgbClr val="FFFFFF"/>
                </a:solidFill>
                <a:prstDash val="solid"/>
              </a:ln>
              <a:effectLst>
                <a:outerShdw blurRad="63500" dir="3600000" algn="tl" rotWithShape="0">
                  <a:srgbClr val="000000">
                    <a:alpha val="70000"/>
                  </a:srgbClr>
                </a:outerShdw>
              </a:effectLst>
            </a:endParaRPr>
          </a:p>
          <a:p>
            <a:pPr algn="ctr">
              <a:buNone/>
            </a:pPr>
            <a:endParaRPr lang="en-US" sz="4000" dirty="0" smtClean="0">
              <a:ln w="18415" cmpd="sng">
                <a:solidFill>
                  <a:srgbClr val="FFFFFF"/>
                </a:solidFill>
                <a:prstDash val="solid"/>
              </a:ln>
              <a:effectLst>
                <a:outerShdw blurRad="63500" dir="3600000" algn="tl" rotWithShape="0">
                  <a:srgbClr val="000000">
                    <a:alpha val="70000"/>
                  </a:srgbClr>
                </a:outerShdw>
              </a:effectLst>
              <a:latin typeface="Cambria" pitchFamily="18" charset="0"/>
            </a:endParaRPr>
          </a:p>
          <a:p>
            <a:pPr algn="ctr">
              <a:buNone/>
            </a:pPr>
            <a:r>
              <a:rPr lang="ru-RU" sz="4000" dirty="0" smtClean="0">
                <a:ln w="18415" cmpd="sng">
                  <a:solidFill>
                    <a:srgbClr val="FFFFFF"/>
                  </a:solidFill>
                  <a:prstDash val="solid"/>
                </a:ln>
                <a:effectLst>
                  <a:outerShdw blurRad="63500" dir="3600000" algn="tl" rotWithShape="0">
                    <a:srgbClr val="000000">
                      <a:alpha val="70000"/>
                    </a:srgbClr>
                  </a:outerShdw>
                </a:effectLst>
                <a:latin typeface="Cambria" pitchFamily="18" charset="0"/>
              </a:rPr>
              <a:t>www.whitehousehistory.org</a:t>
            </a:r>
            <a:endParaRPr lang="en-US" sz="4000" dirty="0" smtClean="0">
              <a:ln w="18415" cmpd="sng">
                <a:solidFill>
                  <a:srgbClr val="FFFFFF"/>
                </a:solidFill>
                <a:prstDash val="solid"/>
              </a:ln>
              <a:effectLst>
                <a:outerShdw blurRad="63500" dir="3600000" algn="tl" rotWithShape="0">
                  <a:srgbClr val="000000">
                    <a:alpha val="70000"/>
                  </a:srgbClr>
                </a:outerShdw>
              </a:effectLst>
              <a:latin typeface="Cambria" pitchFamily="18" charset="0"/>
            </a:endParaRPr>
          </a:p>
          <a:p>
            <a:pPr algn="ct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www.visitlondon.com</a:t>
            </a:r>
          </a:p>
          <a:p>
            <a:pPr algn="ct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www.studyquest.net</a:t>
            </a:r>
          </a:p>
          <a:p>
            <a:pPr algn="ctr">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www.sydney.com.au</a:t>
            </a:r>
          </a:p>
          <a:p>
            <a:pPr algn="ctr">
              <a:buNone/>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a:p>
            <a:pPr algn="ctr">
              <a:buNone/>
            </a:pPr>
            <a:endParaRPr lang="ru-RU"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endParaRPr>
          </a:p>
          <a:p>
            <a:pPr>
              <a:buNone/>
            </a:pPr>
            <a:endParaRPr lang="en-US" sz="4100" dirty="0" smtClean="0">
              <a:ln w="18415" cmpd="sng">
                <a:solidFill>
                  <a:srgbClr val="FFFFFF"/>
                </a:solidFill>
                <a:prstDash val="solid"/>
              </a:ln>
              <a:effectLst>
                <a:outerShdw blurRad="63500" dir="3600000" algn="tl" rotWithShape="0">
                  <a:srgbClr val="000000">
                    <a:alpha val="70000"/>
                  </a:srgbClr>
                </a:outerShdw>
              </a:effectLst>
            </a:endParaRPr>
          </a:p>
          <a:p>
            <a:pPr>
              <a:buNone/>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4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ru-RU" sz="41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зымянный 02.jpg"/>
          <p:cNvPicPr>
            <a:picLocks noGrp="1" noChangeAspect="1"/>
          </p:cNvPicPr>
          <p:nvPr>
            <p:ph idx="1"/>
          </p:nvPr>
        </p:nvPicPr>
        <p:blipFill>
          <a:blip r:embed="rId2" cstate="print"/>
          <a:stretch>
            <a:fillRect/>
          </a:stretch>
        </p:blipFill>
        <p:spPr>
          <a:xfrm>
            <a:off x="1187624" y="1628800"/>
            <a:ext cx="6912768" cy="4766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a:spLocks noGrp="1"/>
          </p:cNvSpPr>
          <p:nvPr>
            <p:ph type="title"/>
          </p:nvPr>
        </p:nvSpPr>
        <p:spPr>
          <a:xfrm>
            <a:off x="755576" y="332656"/>
            <a:ext cx="7632848" cy="850106"/>
          </a:xfrm>
        </p:spPr>
        <p:txBody>
          <a:bodyPr>
            <a:noAutofit/>
          </a:bodyPr>
          <a:lstStyle/>
          <a:p>
            <a:r>
              <a:rPr lang="ru-RU" sz="4800" dirty="0">
                <a:solidFill>
                  <a:srgbClr val="EDE8CD"/>
                </a:solidFill>
              </a:rPr>
              <a:t>www.whitehousehistory.org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Безымянный.bmp"/>
          <p:cNvPicPr>
            <a:picLocks noGrp="1" noChangeAspect="1"/>
          </p:cNvPicPr>
          <p:nvPr>
            <p:ph idx="1"/>
          </p:nvPr>
        </p:nvPicPr>
        <p:blipFill>
          <a:blip r:embed="rId2" cstate="print"/>
          <a:stretch>
            <a:fillRect/>
          </a:stretch>
        </p:blipFill>
        <p:spPr>
          <a:xfrm>
            <a:off x="1547664" y="1556792"/>
            <a:ext cx="6192688" cy="4978862"/>
          </a:xfrm>
        </p:spPr>
      </p:pic>
      <p:sp>
        <p:nvSpPr>
          <p:cNvPr id="5" name="Заголовок 1"/>
          <p:cNvSpPr>
            <a:spLocks noGrp="1"/>
          </p:cNvSpPr>
          <p:nvPr>
            <p:ph type="title"/>
          </p:nvPr>
        </p:nvSpPr>
        <p:spPr>
          <a:xfrm>
            <a:off x="755576" y="332656"/>
            <a:ext cx="7632848" cy="850106"/>
          </a:xfrm>
        </p:spPr>
        <p:txBody>
          <a:bodyPr>
            <a:noAutofit/>
          </a:bodyPr>
          <a:lstStyle/>
          <a:p>
            <a:r>
              <a:rPr lang="ru-RU" sz="4800" dirty="0">
                <a:solidFill>
                  <a:srgbClr val="EDE8CD"/>
                </a:solidFill>
              </a:rPr>
              <a:t>www.whitehousehistory.org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taly\Desktop\Pictur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484" y="1556792"/>
            <a:ext cx="6263488" cy="489282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755576" y="332656"/>
            <a:ext cx="7632848" cy="850106"/>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ru-RU" sz="4800" dirty="0" smtClean="0">
                <a:solidFill>
                  <a:srgbClr val="EDE8CD"/>
                </a:solidFill>
              </a:rPr>
              <a:t>www.whitehousehistory.org</a:t>
            </a:r>
            <a:endParaRPr lang="ru-RU" sz="4800" dirty="0">
              <a:solidFill>
                <a:srgbClr val="EDE8C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зымянный 03.jpg"/>
          <p:cNvPicPr>
            <a:picLocks noGrp="1" noChangeAspect="1"/>
          </p:cNvPicPr>
          <p:nvPr>
            <p:ph idx="1"/>
          </p:nvPr>
        </p:nvPicPr>
        <p:blipFill>
          <a:blip r:embed="rId2" cstate="print"/>
          <a:stretch>
            <a:fillRect/>
          </a:stretch>
        </p:blipFill>
        <p:spPr>
          <a:xfrm>
            <a:off x="1403648" y="1484784"/>
            <a:ext cx="6480720" cy="5040560"/>
          </a:xfrm>
          <a:prstGeom prst="rect">
            <a:avLst/>
          </a:prstGeom>
          <a:ln>
            <a:noFill/>
          </a:ln>
          <a:effectLst>
            <a:softEdge rad="112500"/>
          </a:effectLst>
        </p:spPr>
      </p:pic>
      <p:sp>
        <p:nvSpPr>
          <p:cNvPr id="6" name="Заголовок 1"/>
          <p:cNvSpPr>
            <a:spLocks noGrp="1"/>
          </p:cNvSpPr>
          <p:nvPr>
            <p:ph type="title"/>
          </p:nvPr>
        </p:nvSpPr>
        <p:spPr>
          <a:xfrm>
            <a:off x="755576" y="332656"/>
            <a:ext cx="7632848" cy="850106"/>
          </a:xfrm>
        </p:spPr>
        <p:txBody>
          <a:bodyPr>
            <a:noAutofit/>
          </a:bodyPr>
          <a:lstStyle/>
          <a:p>
            <a:r>
              <a:rPr lang="ru-RU" sz="4800" dirty="0">
                <a:solidFill>
                  <a:srgbClr val="EDE8CD"/>
                </a:solidFill>
              </a:rPr>
              <a:t>www.whitehousehistory.org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 стрелкой 4"/>
          <p:cNvCxnSpPr/>
          <p:nvPr/>
        </p:nvCxnSpPr>
        <p:spPr>
          <a:xfrm flipH="1">
            <a:off x="1469852" y="2528782"/>
            <a:ext cx="1287510" cy="97222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8" name="Овал 6"/>
          <p:cNvSpPr/>
          <p:nvPr/>
        </p:nvSpPr>
        <p:spPr>
          <a:xfrm>
            <a:off x="2652749" y="1174713"/>
            <a:ext cx="3417376" cy="17409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ru-RU" sz="2000" dirty="0" smtClean="0">
                <a:solidFill>
                  <a:schemeClr val="accent1">
                    <a:lumMod val="75000"/>
                  </a:schemeClr>
                </a:solidFill>
              </a:rPr>
              <a:t>Коммуникативная</a:t>
            </a:r>
          </a:p>
          <a:p>
            <a:pPr lvl="0" algn="ctr"/>
            <a:r>
              <a:rPr lang="ru-RU" sz="2000" dirty="0" smtClean="0">
                <a:solidFill>
                  <a:schemeClr val="accent1">
                    <a:lumMod val="75000"/>
                  </a:schemeClr>
                </a:solidFill>
              </a:rPr>
              <a:t>компетенция</a:t>
            </a:r>
          </a:p>
          <a:p>
            <a:pPr lvl="0" algn="ctr"/>
            <a:r>
              <a:rPr lang="ru-RU" sz="2000" dirty="0" smtClean="0">
                <a:solidFill>
                  <a:schemeClr val="accent1">
                    <a:lumMod val="75000"/>
                  </a:schemeClr>
                </a:solidFill>
              </a:rPr>
              <a:t>учащихся</a:t>
            </a:r>
            <a:endParaRPr lang="ru-RU" sz="2000" dirty="0">
              <a:solidFill>
                <a:schemeClr val="accent1">
                  <a:lumMod val="75000"/>
                </a:schemeClr>
              </a:solidFill>
            </a:endParaRPr>
          </a:p>
        </p:txBody>
      </p:sp>
      <p:cxnSp>
        <p:nvCxnSpPr>
          <p:cNvPr id="19" name="Прямая со стрелкой 7"/>
          <p:cNvCxnSpPr/>
          <p:nvPr/>
        </p:nvCxnSpPr>
        <p:spPr>
          <a:xfrm>
            <a:off x="6070125" y="2364608"/>
            <a:ext cx="1310187" cy="103167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Прямая со стрелкой 8"/>
          <p:cNvCxnSpPr/>
          <p:nvPr/>
        </p:nvCxnSpPr>
        <p:spPr>
          <a:xfrm flipH="1">
            <a:off x="2548135" y="2935750"/>
            <a:ext cx="1046136" cy="14185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Прямая со стрелкой 9"/>
          <p:cNvCxnSpPr/>
          <p:nvPr/>
        </p:nvCxnSpPr>
        <p:spPr>
          <a:xfrm>
            <a:off x="5380591" y="2863982"/>
            <a:ext cx="1115878" cy="16119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Овал 10"/>
          <p:cNvSpPr/>
          <p:nvPr/>
        </p:nvSpPr>
        <p:spPr>
          <a:xfrm>
            <a:off x="3071203" y="5130482"/>
            <a:ext cx="2719953" cy="81879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chemeClr val="accent1">
                    <a:lumMod val="75000"/>
                  </a:schemeClr>
                </a:solidFill>
              </a:rPr>
              <a:t>Компенсаторная</a:t>
            </a:r>
            <a:endParaRPr lang="ru-RU" dirty="0">
              <a:solidFill>
                <a:schemeClr val="accent1">
                  <a:lumMod val="75000"/>
                </a:schemeClr>
              </a:solidFill>
            </a:endParaRPr>
          </a:p>
        </p:txBody>
      </p:sp>
      <p:cxnSp>
        <p:nvCxnSpPr>
          <p:cNvPr id="23" name="Прямая со стрелкой 11"/>
          <p:cNvCxnSpPr/>
          <p:nvPr/>
        </p:nvCxnSpPr>
        <p:spPr>
          <a:xfrm>
            <a:off x="4326566" y="3051181"/>
            <a:ext cx="104613" cy="192782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Овал 12"/>
          <p:cNvSpPr/>
          <p:nvPr/>
        </p:nvSpPr>
        <p:spPr>
          <a:xfrm>
            <a:off x="1469852" y="4472653"/>
            <a:ext cx="1743559" cy="81879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solidFill>
                  <a:schemeClr val="accent1">
                    <a:lumMod val="75000"/>
                  </a:schemeClr>
                </a:solidFill>
              </a:rPr>
              <a:t>Языковая</a:t>
            </a:r>
            <a:endParaRPr lang="ru-RU" dirty="0">
              <a:solidFill>
                <a:schemeClr val="accent1">
                  <a:lumMod val="75000"/>
                </a:schemeClr>
              </a:solidFill>
            </a:endParaRPr>
          </a:p>
        </p:txBody>
      </p:sp>
      <p:sp>
        <p:nvSpPr>
          <p:cNvPr id="25" name="Овал 13"/>
          <p:cNvSpPr/>
          <p:nvPr/>
        </p:nvSpPr>
        <p:spPr>
          <a:xfrm>
            <a:off x="467542" y="3535500"/>
            <a:ext cx="1604075" cy="81879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accent1">
                    <a:lumMod val="75000"/>
                  </a:schemeClr>
                </a:solidFill>
              </a:rPr>
              <a:t>Речевая</a:t>
            </a:r>
            <a:endParaRPr lang="ru-RU" dirty="0">
              <a:solidFill>
                <a:schemeClr val="accent1">
                  <a:lumMod val="75000"/>
                </a:schemeClr>
              </a:solidFill>
            </a:endParaRPr>
          </a:p>
        </p:txBody>
      </p:sp>
      <p:sp>
        <p:nvSpPr>
          <p:cNvPr id="26" name="Овал 14"/>
          <p:cNvSpPr/>
          <p:nvPr/>
        </p:nvSpPr>
        <p:spPr>
          <a:xfrm>
            <a:off x="5791156" y="4569603"/>
            <a:ext cx="2813291" cy="8187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solidFill>
                  <a:schemeClr val="accent1">
                    <a:lumMod val="75000"/>
                  </a:schemeClr>
                </a:solidFill>
              </a:rPr>
              <a:t>Социо-лингвистическая</a:t>
            </a:r>
            <a:endParaRPr lang="ru-RU" dirty="0">
              <a:solidFill>
                <a:schemeClr val="accent1">
                  <a:lumMod val="75000"/>
                </a:schemeClr>
              </a:solidFill>
            </a:endParaRPr>
          </a:p>
        </p:txBody>
      </p:sp>
      <p:sp>
        <p:nvSpPr>
          <p:cNvPr id="27" name="Овал 15"/>
          <p:cNvSpPr/>
          <p:nvPr/>
        </p:nvSpPr>
        <p:spPr>
          <a:xfrm>
            <a:off x="6496469" y="3501008"/>
            <a:ext cx="2324944" cy="81814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chemeClr val="accent1">
                    <a:lumMod val="75000"/>
                  </a:schemeClr>
                </a:solidFill>
              </a:rPr>
              <a:t>Учебно-познавательная</a:t>
            </a:r>
            <a:endParaRPr lang="ru-RU" sz="15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655</TotalTime>
  <Words>632</Words>
  <Application>Microsoft Office PowerPoint</Application>
  <PresentationFormat>On-screen Show (4:3)</PresentationFormat>
  <Paragraphs>116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Литейная</vt:lpstr>
      <vt:lpstr>Районный семинар учителей иностранного языка</vt:lpstr>
      <vt:lpstr>Использование компьютерных технологий помогает учителю:</vt:lpstr>
      <vt:lpstr>Способы использования ИКТ в урочное и внеурочное время</vt:lpstr>
      <vt:lpstr>Виртуальные экскурсии по странам, городам и культурным объектам</vt:lpstr>
      <vt:lpstr>www.whitehousehistory.org</vt:lpstr>
      <vt:lpstr>www.whitehousehistory.org</vt:lpstr>
      <vt:lpstr>PowerPoint Presentation</vt:lpstr>
      <vt:lpstr>www.whitehousehistory.org</vt:lpstr>
      <vt:lpstr>PowerPoint Presentation</vt:lpstr>
      <vt:lpstr>Дистанционные  олимпиады</vt:lpstr>
      <vt:lpstr>www.future4you.ru </vt:lpstr>
      <vt:lpstr>www.farosta.ru</vt:lpstr>
      <vt:lpstr>www.nic-snail.ru</vt:lpstr>
      <vt:lpstr>www.eidos.ru</vt:lpstr>
      <vt:lpstr>Презентация как финальный этап работы над проектами учащихся</vt:lpstr>
      <vt:lpstr>Атомная энергетика в России</vt:lpstr>
      <vt:lpstr>Курчатовская АЭС</vt:lpstr>
      <vt:lpstr>Atomic Energetics in the United Kingdom</vt:lpstr>
      <vt:lpstr>The biggest nuclear power station in Hinkle, west of England</vt:lpstr>
      <vt:lpstr>الطاقة النووية في ايران  (Atom Energetics in Iran)</vt:lpstr>
      <vt:lpstr>PowerPoint Presentation</vt:lpstr>
      <vt:lpstr>Atomenergetik in Deutschland</vt:lpstr>
      <vt:lpstr>Windkraftgenerator</vt:lpstr>
      <vt:lpstr>日本における原子力発電 (Atom Energetics in Japan)</vt:lpstr>
      <vt:lpstr>PowerPoint Presentation</vt:lpstr>
      <vt:lpstr>Использование ИКТ учащимися</vt:lpstr>
      <vt:lpstr>Использование ИКТ учителем для подготовки к работе</vt:lpstr>
      <vt:lpstr>Вебинары позволяют</vt:lpstr>
      <vt:lpstr>www.prosv.ru</vt:lpstr>
      <vt:lpstr>PowerPoint Presentation</vt:lpstr>
      <vt:lpstr>www.macmillan.ru</vt:lpstr>
      <vt:lpstr>PowerPoint Presentation</vt:lpstr>
      <vt:lpstr>www.longman.ru</vt:lpstr>
      <vt:lpstr>www.britishcouncil.org</vt:lpstr>
      <vt:lpstr> Технология ИКТ на уроках страноведения позволяет: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 Зайцева</dc:creator>
  <cp:lastModifiedBy>Vitaly Zaytsev</cp:lastModifiedBy>
  <cp:revision>75</cp:revision>
  <dcterms:created xsi:type="dcterms:W3CDTF">2012-02-17T16:13:56Z</dcterms:created>
  <dcterms:modified xsi:type="dcterms:W3CDTF">2012-02-21T15:52:37Z</dcterms:modified>
</cp:coreProperties>
</file>