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70" r:id="rId4"/>
    <p:sldId id="272" r:id="rId5"/>
    <p:sldId id="269" r:id="rId6"/>
    <p:sldId id="278" r:id="rId7"/>
    <p:sldId id="271" r:id="rId8"/>
    <p:sldId id="266" r:id="rId9"/>
    <p:sldId id="279" r:id="rId10"/>
    <p:sldId id="280" r:id="rId11"/>
    <p:sldId id="281" r:id="rId12"/>
    <p:sldId id="283" r:id="rId13"/>
    <p:sldId id="282" r:id="rId14"/>
    <p:sldId id="284" r:id="rId15"/>
    <p:sldId id="285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440724-55BE-114D-B52F-EF5E7344E35F}">
          <p14:sldIdLst>
            <p14:sldId id="256"/>
            <p14:sldId id="260"/>
            <p14:sldId id="270"/>
            <p14:sldId id="272"/>
            <p14:sldId id="269"/>
            <p14:sldId id="278"/>
            <p14:sldId id="271"/>
            <p14:sldId id="266"/>
            <p14:sldId id="279"/>
            <p14:sldId id="280"/>
            <p14:sldId id="281"/>
            <p14:sldId id="283"/>
            <p14:sldId id="282"/>
            <p14:sldId id="284"/>
            <p14:sldId id="285"/>
            <p14:sldId id="26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03" autoAdjust="0"/>
  </p:normalViewPr>
  <p:slideViewPr>
    <p:cSldViewPr snapToGrid="0" snapToObjects="1">
      <p:cViewPr varScale="1">
        <p:scale>
          <a:sx n="41" d="100"/>
          <a:sy n="41" d="100"/>
        </p:scale>
        <p:origin x="-132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97DED-4C0D-D94C-A7A6-4E7915312E79}" type="datetimeFigureOut">
              <a:rPr lang="en-US" smtClean="0"/>
              <a:t>4/19/2012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BD953-796F-6844-A16F-4CFB22097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78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BD953-796F-6844-A16F-4CFB2209733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5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46DA-ABB5-F647-A2AC-9D3B0BC3394C}" type="datetimeFigureOut">
              <a:rPr lang="en-US" smtClean="0"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C2838-EA02-6C42-83AF-8402DBC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76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46DA-ABB5-F647-A2AC-9D3B0BC3394C}" type="datetimeFigureOut">
              <a:rPr lang="en-US" smtClean="0"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C2838-EA02-6C42-83AF-8402DBC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8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46DA-ABB5-F647-A2AC-9D3B0BC3394C}" type="datetimeFigureOut">
              <a:rPr lang="en-US" smtClean="0"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C2838-EA02-6C42-83AF-8402DBC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5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46DA-ABB5-F647-A2AC-9D3B0BC3394C}" type="datetimeFigureOut">
              <a:rPr lang="en-US" smtClean="0"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C2838-EA02-6C42-83AF-8402DBC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3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46DA-ABB5-F647-A2AC-9D3B0BC3394C}" type="datetimeFigureOut">
              <a:rPr lang="en-US" smtClean="0"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C2838-EA02-6C42-83AF-8402DBC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0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46DA-ABB5-F647-A2AC-9D3B0BC3394C}" type="datetimeFigureOut">
              <a:rPr lang="en-US" smtClean="0"/>
              <a:t>4/19/2012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C2838-EA02-6C42-83AF-8402DBC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24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46DA-ABB5-F647-A2AC-9D3B0BC3394C}" type="datetimeFigureOut">
              <a:rPr lang="en-US" smtClean="0"/>
              <a:t>4/19/2012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C2838-EA02-6C42-83AF-8402DBC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2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46DA-ABB5-F647-A2AC-9D3B0BC3394C}" type="datetimeFigureOut">
              <a:rPr lang="en-US" smtClean="0"/>
              <a:t>4/19/2012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C2838-EA02-6C42-83AF-8402DBC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9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46DA-ABB5-F647-A2AC-9D3B0BC3394C}" type="datetimeFigureOut">
              <a:rPr lang="en-US" smtClean="0"/>
              <a:t>4/19/2012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C2838-EA02-6C42-83AF-8402DBC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4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46DA-ABB5-F647-A2AC-9D3B0BC3394C}" type="datetimeFigureOut">
              <a:rPr lang="en-US" smtClean="0"/>
              <a:t>4/19/2012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C2838-EA02-6C42-83AF-8402DBC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01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46DA-ABB5-F647-A2AC-9D3B0BC3394C}" type="datetimeFigureOut">
              <a:rPr lang="en-US" smtClean="0"/>
              <a:t>4/19/2012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C2838-EA02-6C42-83AF-8402DBC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9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246DA-ABB5-F647-A2AC-9D3B0BC3394C}" type="datetimeFigureOut">
              <a:rPr lang="en-US" smtClean="0"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C2838-EA02-6C42-83AF-8402DBC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za_4_Sasha_f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865" y="0"/>
            <a:ext cx="95768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55652"/>
            <a:ext cx="8229218" cy="6019561"/>
          </a:xfrm>
        </p:spPr>
        <p:txBody>
          <a:bodyPr>
            <a:normAutofit fontScale="90000"/>
          </a:bodyPr>
          <a:lstStyle/>
          <a:p>
            <a:pPr algn="r"/>
            <a:r>
              <a:rPr lang="ru-RU" sz="3900" b="1" dirty="0" smtClean="0">
                <a:latin typeface="Calibri" charset="0"/>
              </a:rPr>
              <a:t/>
            </a:r>
            <a:br>
              <a:rPr lang="ru-RU" sz="3900" b="1" dirty="0" smtClean="0">
                <a:latin typeface="Calibri" charset="0"/>
              </a:rPr>
            </a:br>
            <a:r>
              <a:rPr lang="ru-RU" sz="4200" b="1" dirty="0" smtClean="0"/>
              <a:t>Есть </a:t>
            </a:r>
            <a:r>
              <a:rPr lang="ru-RU" sz="4200" b="1" dirty="0"/>
              <a:t>ли польза от Одноклассников для бизнеса или </a:t>
            </a:r>
            <a:r>
              <a:rPr lang="ru-RU" sz="4200" b="1" dirty="0" smtClean="0"/>
              <a:t>                                    как </a:t>
            </a:r>
            <a:r>
              <a:rPr lang="ru-RU" sz="4200" b="1" dirty="0" err="1"/>
              <a:t>повзаимодействовать</a:t>
            </a:r>
            <a:r>
              <a:rPr lang="ru-RU" sz="4200" b="1" dirty="0"/>
              <a:t> </a:t>
            </a:r>
            <a:r>
              <a:rPr lang="ru-RU" sz="4200" b="1" dirty="0" smtClean="0"/>
              <a:t>                         с </a:t>
            </a:r>
            <a:r>
              <a:rPr lang="ru-RU" sz="4200" b="1" dirty="0"/>
              <a:t>миллионами пользователей</a:t>
            </a:r>
            <a:r>
              <a:rPr lang="ru-RU" sz="4200" b="1" dirty="0" smtClean="0">
                <a:latin typeface="Calibri" charset="0"/>
              </a:rPr>
              <a:t>?</a:t>
            </a:r>
            <a:r>
              <a:rPr lang="ru-RU" sz="3900" dirty="0" smtClean="0">
                <a:latin typeface="Calibri" charset="0"/>
              </a:rPr>
              <a:t/>
            </a:r>
            <a:br>
              <a:rPr lang="ru-RU" sz="3900" dirty="0" smtClean="0">
                <a:latin typeface="Calibri" charset="0"/>
              </a:rPr>
            </a:br>
            <a:r>
              <a:rPr lang="ru-RU" dirty="0" smtClean="0">
                <a:latin typeface="Calibri" charset="0"/>
              </a:rPr>
              <a:t/>
            </a:r>
            <a:br>
              <a:rPr lang="ru-RU" dirty="0" smtClean="0">
                <a:latin typeface="Calibri" charset="0"/>
              </a:rPr>
            </a:br>
            <a:r>
              <a:rPr lang="ru-RU" dirty="0" smtClean="0">
                <a:latin typeface="Calibri" charset="0"/>
              </a:rPr>
              <a:t/>
            </a:r>
            <a:br>
              <a:rPr lang="ru-RU" dirty="0" smtClean="0">
                <a:latin typeface="Calibri" charset="0"/>
              </a:rPr>
            </a:br>
            <a:r>
              <a:rPr lang="ru-RU" b="1" dirty="0" smtClean="0">
                <a:latin typeface="Calibri" charset="0"/>
              </a:rPr>
              <a:t>Александр </a:t>
            </a:r>
            <a:r>
              <a:rPr lang="ru-RU" b="1" dirty="0" err="1" smtClean="0">
                <a:latin typeface="Calibri" charset="0"/>
              </a:rPr>
              <a:t>Изряднов</a:t>
            </a:r>
            <a:r>
              <a:rPr lang="ru-RU" b="1" dirty="0" smtClean="0">
                <a:latin typeface="Calibri" charset="0"/>
              </a:rPr>
              <a:t> </a:t>
            </a:r>
            <a:r>
              <a:rPr lang="ru-RU" dirty="0" smtClean="0">
                <a:latin typeface="Calibri" charset="0"/>
              </a:rPr>
              <a:t/>
            </a:r>
            <a:br>
              <a:rPr lang="ru-RU" dirty="0" smtClean="0">
                <a:latin typeface="Calibri" charset="0"/>
              </a:rPr>
            </a:br>
            <a:r>
              <a:rPr lang="ru-RU" sz="2700" dirty="0" smtClean="0">
                <a:latin typeface="Calibri" charset="0"/>
              </a:rPr>
              <a:t>Директор по маркетингу и стратегическим коммуникациям </a:t>
            </a:r>
            <a:r>
              <a:rPr lang="ru-RU" sz="3600" dirty="0" smtClean="0">
                <a:latin typeface="Calibri" charset="0"/>
              </a:rPr>
              <a:t/>
            </a:r>
            <a:br>
              <a:rPr lang="ru-RU" sz="3600" dirty="0" smtClean="0">
                <a:latin typeface="Calibri" charset="0"/>
              </a:rPr>
            </a:br>
            <a:r>
              <a:rPr lang="ru-RU" sz="2700" dirty="0" smtClean="0">
                <a:latin typeface="Calibri" charset="0"/>
              </a:rPr>
              <a:t>Одноклассники и Мой Мир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5527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za_4_Sasha_ObschFon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0538"/>
            <a:ext cx="8229600" cy="769662"/>
          </a:xfrm>
        </p:spPr>
        <p:txBody>
          <a:bodyPr>
            <a:normAutofit fontScale="90000"/>
          </a:bodyPr>
          <a:lstStyle/>
          <a:p>
            <a:r>
              <a:rPr lang="ru-RU" sz="4700" b="1" dirty="0">
                <a:latin typeface="Calibri" charset="0"/>
              </a:rPr>
              <a:t>Социальное будущее в </a:t>
            </a:r>
            <a:r>
              <a:rPr lang="ru-RU" sz="4700" b="1" dirty="0" smtClean="0">
                <a:latin typeface="Calibri" charset="0"/>
              </a:rPr>
              <a:t>Украине</a:t>
            </a:r>
            <a:r>
              <a:rPr lang="ru-RU" b="1" dirty="0" smtClean="0">
                <a:latin typeface="Calibri" charset="0"/>
              </a:rPr>
              <a:t>?</a:t>
            </a:r>
            <a:r>
              <a:rPr lang="en-US" b="1" dirty="0" smtClean="0">
                <a:latin typeface="Calibri" charset="0"/>
              </a:rPr>
              <a:t/>
            </a:r>
            <a:br>
              <a:rPr lang="en-US" b="1" dirty="0" smtClean="0">
                <a:latin typeface="Calibri" charset="0"/>
              </a:rPr>
            </a:b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8777" y="1858528"/>
            <a:ext cx="767236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200" b="1" dirty="0" smtClean="0">
                <a:latin typeface="Calibri" charset="0"/>
              </a:rPr>
              <a:t>Социальная коммерция</a:t>
            </a:r>
          </a:p>
          <a:p>
            <a:pPr marL="342900" indent="-342900">
              <a:buFont typeface="Arial"/>
              <a:buChar char="•"/>
            </a:pPr>
            <a:r>
              <a:rPr lang="ru-RU" sz="2200" b="1" dirty="0" smtClean="0">
                <a:latin typeface="Calibri" charset="0"/>
              </a:rPr>
              <a:t>Социальные </a:t>
            </a:r>
            <a:r>
              <a:rPr lang="ru-RU" sz="2200" b="1" dirty="0">
                <a:latin typeface="Calibri" charset="0"/>
              </a:rPr>
              <a:t>рекомендации</a:t>
            </a:r>
          </a:p>
          <a:p>
            <a:pPr marL="342900" indent="-342900">
              <a:buFont typeface="Arial"/>
              <a:buChar char="•"/>
            </a:pPr>
            <a:r>
              <a:rPr lang="en-US" sz="2200" b="1" dirty="0" smtClean="0">
                <a:latin typeface="Calibri" charset="0"/>
              </a:rPr>
              <a:t>Engagement</a:t>
            </a:r>
            <a:r>
              <a:rPr lang="en-US" sz="2200" dirty="0" smtClean="0">
                <a:latin typeface="Calibri" charset="0"/>
              </a:rPr>
              <a:t> </a:t>
            </a:r>
            <a:r>
              <a:rPr lang="ru-RU" sz="2200" dirty="0" smtClean="0">
                <a:latin typeface="Calibri" charset="0"/>
              </a:rPr>
              <a:t>как основной статистический параметр </a:t>
            </a:r>
          </a:p>
          <a:p>
            <a:pPr marL="342900" indent="-342900">
              <a:buFont typeface="Arial"/>
              <a:buChar char="•"/>
            </a:pPr>
            <a:r>
              <a:rPr lang="ru-RU" sz="2200" b="1" dirty="0" smtClean="0">
                <a:latin typeface="Calibri" charset="0"/>
              </a:rPr>
              <a:t>Дальнейшая интеграция с мобильными устройствами</a:t>
            </a:r>
            <a:r>
              <a:rPr lang="ru-RU" sz="2200" dirty="0" smtClean="0">
                <a:latin typeface="Calibri" charset="0"/>
              </a:rPr>
              <a:t>. Расширение функционала мобильных приложений</a:t>
            </a:r>
          </a:p>
          <a:p>
            <a:pPr marL="342900" indent="-342900">
              <a:buFont typeface="Arial"/>
              <a:buChar char="•"/>
            </a:pPr>
            <a:r>
              <a:rPr lang="ru-RU" sz="2200" b="1" dirty="0" smtClean="0">
                <a:latin typeface="Calibri" charset="0"/>
              </a:rPr>
              <a:t>Дальнейшее развитие онлайн-игр</a:t>
            </a:r>
          </a:p>
          <a:p>
            <a:pPr marL="342900" indent="-342900">
              <a:buFont typeface="Arial"/>
              <a:buChar char="•"/>
            </a:pPr>
            <a:r>
              <a:rPr lang="ru-RU" sz="2200" b="1" dirty="0" smtClean="0">
                <a:latin typeface="Calibri" charset="0"/>
              </a:rPr>
              <a:t>Бренды и малый бизнес окончательно понимают необходимость своего активного присутствия с </a:t>
            </a:r>
            <a:r>
              <a:rPr lang="ru-RU" sz="2200" b="1" dirty="0" err="1" smtClean="0">
                <a:latin typeface="Calibri" charset="0"/>
              </a:rPr>
              <a:t>соцсетях</a:t>
            </a:r>
            <a:r>
              <a:rPr lang="ru-RU" sz="2200" b="1" dirty="0" smtClean="0">
                <a:latin typeface="Calibri" charset="0"/>
              </a:rPr>
              <a:t>. </a:t>
            </a:r>
            <a:r>
              <a:rPr lang="ru-RU" sz="2200" dirty="0" smtClean="0">
                <a:latin typeface="Calibri" charset="0"/>
              </a:rPr>
              <a:t>Отмирают официальные страницы-представительства организаций</a:t>
            </a:r>
          </a:p>
          <a:p>
            <a:pPr marL="342900" indent="-342900">
              <a:buFont typeface="Arial"/>
              <a:buChar char="•"/>
            </a:pPr>
            <a:endParaRPr lang="ru-RU" sz="2000" dirty="0" smtClean="0">
              <a:latin typeface="Calibri" charset="0"/>
            </a:endParaRPr>
          </a:p>
          <a:p>
            <a:pPr algn="ctr"/>
            <a:r>
              <a:rPr lang="ru-RU" sz="2400" b="1" dirty="0" smtClean="0">
                <a:latin typeface="Calibri" charset="0"/>
              </a:rPr>
              <a:t>Повторяемость покупок в интернете в Украине – 25%</a:t>
            </a:r>
            <a:endParaRPr lang="ru-RU" sz="2400" b="1" dirty="0">
              <a:latin typeface="Calibri" charset="0"/>
            </a:endParaRPr>
          </a:p>
          <a:p>
            <a:pPr marL="342900" indent="-342900">
              <a:buFont typeface="Arial"/>
              <a:buChar char="•"/>
            </a:pPr>
            <a:endParaRPr lang="ru-RU" sz="2000" dirty="0" smtClean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6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za_4_Sasha_ObschFon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0868"/>
            <a:ext cx="8229600" cy="769662"/>
          </a:xfrm>
        </p:spPr>
        <p:txBody>
          <a:bodyPr>
            <a:normAutofit fontScale="90000"/>
          </a:bodyPr>
          <a:lstStyle/>
          <a:p>
            <a:r>
              <a:rPr lang="ru-RU" sz="4700" b="1" dirty="0" smtClean="0">
                <a:latin typeface="Calibri" charset="0"/>
              </a:rPr>
              <a:t>Создание виртуальных героев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8777" y="1858528"/>
            <a:ext cx="767236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Каждый бренд, у которого есть какой-либо узнаваемый </a:t>
            </a:r>
            <a:r>
              <a:rPr lang="ru-RU" sz="2200" dirty="0" smtClean="0">
                <a:latin typeface="+mj-lt"/>
              </a:rPr>
              <a:t>персонаж, вполне может создать страничку героя в любой социальной сети и через интересные истории о герое рассказывать о бренде. </a:t>
            </a:r>
          </a:p>
          <a:p>
            <a:endParaRPr lang="ru-RU" sz="2200" dirty="0">
              <a:latin typeface="+mj-lt"/>
            </a:endParaRPr>
          </a:p>
          <a:p>
            <a:endParaRPr lang="ru-RU" sz="2200" dirty="0" smtClean="0">
              <a:latin typeface="+mj-lt"/>
            </a:endParaRPr>
          </a:p>
          <a:p>
            <a:endParaRPr lang="ru-RU" sz="2200" dirty="0" smtClean="0">
              <a:latin typeface="+mj-lt"/>
            </a:endParaRPr>
          </a:p>
          <a:p>
            <a:endParaRPr lang="ru-RU" sz="2200" dirty="0" smtClean="0">
              <a:latin typeface="+mj-lt"/>
            </a:endParaRPr>
          </a:p>
          <a:p>
            <a:endParaRPr lang="ru-RU" sz="2200" dirty="0" smtClean="0">
              <a:latin typeface="+mj-lt"/>
            </a:endParaRPr>
          </a:p>
          <a:p>
            <a:r>
              <a:rPr lang="ru-RU" sz="2200" dirty="0" smtClean="0">
                <a:latin typeface="+mj-lt"/>
              </a:rPr>
              <a:t>Многие украинские бренды уже сейчас продвигают себя в Одноклассниках с помощью бесплатных групп.</a:t>
            </a:r>
          </a:p>
        </p:txBody>
      </p:sp>
      <p:pic>
        <p:nvPicPr>
          <p:cNvPr id="5" name="Picture 4" descr="Снимок экрана 2012-04-12 в 15.04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580" y="3464518"/>
            <a:ext cx="3848130" cy="13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8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za_4_Sasha_ObschFon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7358"/>
            <a:ext cx="8229600" cy="769662"/>
          </a:xfrm>
        </p:spPr>
        <p:txBody>
          <a:bodyPr>
            <a:normAutofit fontScale="90000"/>
          </a:bodyPr>
          <a:lstStyle/>
          <a:p>
            <a:r>
              <a:rPr lang="ru-RU" sz="4700" b="1" dirty="0" smtClean="0">
                <a:latin typeface="Calibri" charset="0"/>
              </a:rPr>
              <a:t>Шоколад </a:t>
            </a:r>
            <a:r>
              <a:rPr lang="en-US" sz="4700" b="1" dirty="0" smtClean="0">
                <a:latin typeface="Calibri" charset="0"/>
              </a:rPr>
              <a:t>Dove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8777" y="1858528"/>
            <a:ext cx="7672361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33 </a:t>
            </a:r>
            <a:r>
              <a:rPr lang="en-US" sz="2200" dirty="0" err="1" smtClean="0"/>
              <a:t>дн</a:t>
            </a:r>
            <a:r>
              <a:rPr lang="ru-RU" sz="2200" dirty="0" smtClean="0"/>
              <a:t>я</a:t>
            </a:r>
            <a:r>
              <a:rPr lang="en-US" sz="2200" dirty="0" smtClean="0"/>
              <a:t> </a:t>
            </a:r>
            <a:r>
              <a:rPr lang="en-US" sz="2200" dirty="0" err="1"/>
              <a:t>можно</a:t>
            </a:r>
            <a:r>
              <a:rPr lang="en-US" sz="2200" dirty="0"/>
              <a:t> </a:t>
            </a:r>
            <a:r>
              <a:rPr lang="en-US" sz="2200" dirty="0" err="1"/>
              <a:t>было</a:t>
            </a:r>
            <a:r>
              <a:rPr lang="en-US" sz="2200" dirty="0"/>
              <a:t> </a:t>
            </a:r>
            <a:r>
              <a:rPr lang="en-US" sz="2200" dirty="0" err="1"/>
              <a:t>выразить</a:t>
            </a:r>
            <a:r>
              <a:rPr lang="en-US" sz="2200" dirty="0"/>
              <a:t> </a:t>
            </a:r>
            <a:r>
              <a:rPr lang="en-US" sz="2200" dirty="0" err="1"/>
              <a:t>свои</a:t>
            </a:r>
            <a:r>
              <a:rPr lang="en-US" sz="2200" dirty="0"/>
              <a:t> </a:t>
            </a:r>
            <a:r>
              <a:rPr lang="en-US" sz="2200" dirty="0" err="1"/>
              <a:t>чувства</a:t>
            </a:r>
            <a:r>
              <a:rPr lang="en-US" sz="2200" dirty="0"/>
              <a:t> </a:t>
            </a:r>
            <a:r>
              <a:rPr lang="en-US" sz="2200" dirty="0" err="1"/>
              <a:t>оценкой</a:t>
            </a:r>
            <a:r>
              <a:rPr lang="en-US" sz="2200" dirty="0"/>
              <a:t> «</a:t>
            </a:r>
            <a:r>
              <a:rPr lang="en-US" sz="2200" dirty="0" err="1"/>
              <a:t>Меня</a:t>
            </a:r>
            <a:r>
              <a:rPr lang="en-US" sz="2200" dirty="0"/>
              <a:t> </a:t>
            </a:r>
            <a:r>
              <a:rPr lang="en-US" sz="2200" dirty="0" err="1"/>
              <a:t>вдохновляет</a:t>
            </a:r>
            <a:r>
              <a:rPr lang="en-US" sz="2200" dirty="0" smtClean="0"/>
              <a:t>» </a:t>
            </a:r>
            <a:endParaRPr lang="ru-RU" sz="2200" dirty="0" smtClean="0"/>
          </a:p>
          <a:p>
            <a:endParaRPr lang="ru-RU" sz="2200" dirty="0" smtClean="0"/>
          </a:p>
          <a:p>
            <a:endParaRPr lang="ru-RU" sz="2200" dirty="0"/>
          </a:p>
          <a:p>
            <a:r>
              <a:rPr lang="ru-RU" sz="2200" b="1" dirty="0" smtClean="0"/>
              <a:t>Результат: 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100" dirty="0" smtClean="0"/>
              <a:t>54,7 </a:t>
            </a:r>
            <a:r>
              <a:rPr lang="en-US" sz="2100" dirty="0" err="1" smtClean="0"/>
              <a:t>млн</a:t>
            </a:r>
            <a:r>
              <a:rPr lang="ru-RU" sz="2100" dirty="0" smtClean="0"/>
              <a:t>.</a:t>
            </a:r>
            <a:r>
              <a:rPr lang="en-US" sz="2100" dirty="0" smtClean="0"/>
              <a:t> </a:t>
            </a:r>
            <a:r>
              <a:rPr lang="en-US" sz="2100" dirty="0" err="1"/>
              <a:t>уникальных</a:t>
            </a:r>
            <a:r>
              <a:rPr lang="en-US" sz="2100" dirty="0"/>
              <a:t> </a:t>
            </a:r>
            <a:r>
              <a:rPr lang="en-US" sz="2100" dirty="0" err="1"/>
              <a:t>посетителей</a:t>
            </a:r>
            <a:r>
              <a:rPr lang="en-US" sz="2100" dirty="0"/>
              <a:t> </a:t>
            </a:r>
            <a:r>
              <a:rPr lang="ru-RU" sz="2100" dirty="0" err="1" smtClean="0"/>
              <a:t>повзаимодействовали</a:t>
            </a:r>
            <a:r>
              <a:rPr lang="ru-RU" sz="2100" dirty="0" smtClean="0"/>
              <a:t> с брендом</a:t>
            </a:r>
          </a:p>
          <a:p>
            <a:pPr marL="342900" indent="-342900">
              <a:buFont typeface="Wingdings" charset="2"/>
              <a:buChar char="§"/>
            </a:pPr>
            <a:r>
              <a:rPr lang="ru-RU" sz="2100" dirty="0" smtClean="0"/>
              <a:t>Фото с сердечком от </a:t>
            </a:r>
            <a:r>
              <a:rPr lang="en-US" sz="2100" dirty="0" smtClean="0"/>
              <a:t>Dove </a:t>
            </a:r>
            <a:r>
              <a:rPr lang="ru-RU" sz="2100" dirty="0" smtClean="0"/>
              <a:t>были просмотрены </a:t>
            </a:r>
            <a:r>
              <a:rPr lang="en-US" sz="2100" dirty="0" smtClean="0"/>
              <a:t>12 </a:t>
            </a:r>
            <a:r>
              <a:rPr lang="ru-RU" sz="2100" dirty="0" err="1"/>
              <a:t>М</a:t>
            </a:r>
            <a:r>
              <a:rPr lang="en-US" sz="2100" dirty="0" err="1" smtClean="0"/>
              <a:t>лрд</a:t>
            </a:r>
            <a:r>
              <a:rPr lang="ru-RU" sz="2100" dirty="0" smtClean="0"/>
              <a:t>.</a:t>
            </a:r>
            <a:r>
              <a:rPr lang="en-US" sz="2100" dirty="0" smtClean="0"/>
              <a:t> </a:t>
            </a:r>
            <a:r>
              <a:rPr lang="en-US" sz="2100" dirty="0" err="1" smtClean="0"/>
              <a:t>ра</a:t>
            </a:r>
            <a:r>
              <a:rPr lang="ru-RU" sz="2100" dirty="0" smtClean="0"/>
              <a:t>з;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100" dirty="0" smtClean="0"/>
              <a:t>12,8 </a:t>
            </a:r>
            <a:r>
              <a:rPr lang="en-US" sz="2100" dirty="0" err="1"/>
              <a:t>млн</a:t>
            </a:r>
            <a:r>
              <a:rPr lang="en-US" sz="2100" dirty="0"/>
              <a:t> </a:t>
            </a:r>
            <a:r>
              <a:rPr lang="en-US" sz="2100" dirty="0" err="1"/>
              <a:t>открыли</a:t>
            </a:r>
            <a:r>
              <a:rPr lang="en-US" sz="2100" dirty="0"/>
              <a:t> </a:t>
            </a:r>
            <a:r>
              <a:rPr lang="en-US" sz="2100" dirty="0" err="1"/>
              <a:t>окно</a:t>
            </a:r>
            <a:r>
              <a:rPr lang="en-US" sz="2100" dirty="0"/>
              <a:t> </a:t>
            </a:r>
            <a:r>
              <a:rPr lang="en-US" sz="2100" dirty="0" err="1"/>
              <a:t>с</a:t>
            </a:r>
            <a:r>
              <a:rPr lang="en-US" sz="2100" dirty="0"/>
              <a:t> </a:t>
            </a:r>
            <a:r>
              <a:rPr lang="en-US" sz="2100" dirty="0" err="1"/>
              <a:t>сообщением</a:t>
            </a:r>
            <a:r>
              <a:rPr lang="en-US" sz="2100" dirty="0"/>
              <a:t> </a:t>
            </a:r>
            <a:r>
              <a:rPr lang="en-US" sz="2100" dirty="0" err="1"/>
              <a:t>от</a:t>
            </a:r>
            <a:r>
              <a:rPr lang="en-US" sz="2100" dirty="0"/>
              <a:t> </a:t>
            </a:r>
            <a:r>
              <a:rPr lang="en-US" sz="2100" dirty="0" err="1" smtClean="0"/>
              <a:t>бренда</a:t>
            </a:r>
            <a:endParaRPr lang="ru-RU" sz="2100" dirty="0" smtClean="0"/>
          </a:p>
          <a:p>
            <a:pPr marL="342900" indent="-342900">
              <a:buFont typeface="Wingdings" charset="2"/>
              <a:buChar char="§"/>
            </a:pPr>
            <a:r>
              <a:rPr lang="en-US" sz="2100" dirty="0" smtClean="0"/>
              <a:t>13 </a:t>
            </a:r>
            <a:r>
              <a:rPr lang="en-US" sz="2100" dirty="0" err="1" smtClean="0"/>
              <a:t>млн</a:t>
            </a:r>
            <a:r>
              <a:rPr lang="ru-RU" sz="2100" dirty="0" smtClean="0"/>
              <a:t>. пользователей</a:t>
            </a:r>
            <a:r>
              <a:rPr lang="en-US" sz="2100" dirty="0" smtClean="0"/>
              <a:t> </a:t>
            </a:r>
            <a:r>
              <a:rPr lang="en-US" sz="2100" dirty="0" err="1"/>
              <a:t>поставили</a:t>
            </a:r>
            <a:r>
              <a:rPr lang="en-US" sz="2100" dirty="0"/>
              <a:t> 377,5 </a:t>
            </a:r>
            <a:r>
              <a:rPr lang="en-US" sz="2100" dirty="0" err="1" smtClean="0"/>
              <a:t>млн</a:t>
            </a:r>
            <a:r>
              <a:rPr lang="ru-RU" sz="2100" dirty="0" smtClean="0"/>
              <a:t>.</a:t>
            </a:r>
            <a:r>
              <a:rPr lang="en-US" sz="2100" dirty="0" smtClean="0"/>
              <a:t> </a:t>
            </a:r>
            <a:r>
              <a:rPr lang="en-US" sz="2100" dirty="0" err="1"/>
              <a:t>оценок</a:t>
            </a:r>
            <a:r>
              <a:rPr lang="en-US" sz="2100" dirty="0"/>
              <a:t> </a:t>
            </a:r>
            <a:r>
              <a:rPr lang="en-US" sz="2100" dirty="0" err="1"/>
              <a:t>от</a:t>
            </a:r>
            <a:r>
              <a:rPr lang="en-US" sz="2100" dirty="0"/>
              <a:t> </a:t>
            </a:r>
            <a:r>
              <a:rPr lang="en-US" sz="2100" dirty="0" smtClean="0"/>
              <a:t>Dove</a:t>
            </a:r>
            <a:endParaRPr lang="ru-RU" sz="2000" dirty="0" smtClean="0">
              <a:latin typeface="Calibri" charset="0"/>
            </a:endParaRPr>
          </a:p>
        </p:txBody>
      </p:sp>
      <p:pic>
        <p:nvPicPr>
          <p:cNvPr id="6" name="Picture 5" descr="Снимок экрана 2012-04-12 в 14.50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596" y="2477912"/>
            <a:ext cx="2862034" cy="117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9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za_4_Sasha_ObschFond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7358"/>
            <a:ext cx="8229600" cy="769662"/>
          </a:xfrm>
        </p:spPr>
        <p:txBody>
          <a:bodyPr>
            <a:normAutofit fontScale="90000"/>
          </a:bodyPr>
          <a:lstStyle/>
          <a:p>
            <a:r>
              <a:rPr lang="ru-RU" sz="4700" b="1" dirty="0" err="1" smtClean="0">
                <a:latin typeface="Calibri" charset="0"/>
              </a:rPr>
              <a:t>Тинькофф.Кредитные</a:t>
            </a:r>
            <a:r>
              <a:rPr lang="ru-RU" sz="4700" b="1" dirty="0" smtClean="0">
                <a:latin typeface="Calibri" charset="0"/>
              </a:rPr>
              <a:t> системы</a:t>
            </a:r>
            <a:endParaRPr lang="en-US" dirty="0"/>
          </a:p>
        </p:txBody>
      </p:sp>
      <p:pic>
        <p:nvPicPr>
          <p:cNvPr id="5" name="Tinkoff_app_fin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697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4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za_4_Sasha_ObschFon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7358"/>
            <a:ext cx="8229600" cy="769662"/>
          </a:xfrm>
        </p:spPr>
        <p:txBody>
          <a:bodyPr>
            <a:normAutofit fontScale="90000"/>
          </a:bodyPr>
          <a:lstStyle/>
          <a:p>
            <a:r>
              <a:rPr lang="ru-RU" sz="4700" b="1" dirty="0" smtClean="0">
                <a:latin typeface="Calibri" charset="0"/>
              </a:rPr>
              <a:t>Социальная коммерция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8777" y="1858528"/>
            <a:ext cx="2676155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Очень небольшой частный бизнес по изготовлению футболок с различными </a:t>
            </a:r>
            <a:r>
              <a:rPr lang="ru-RU" sz="2200" dirty="0" err="1" smtClean="0"/>
              <a:t>принтами</a:t>
            </a:r>
            <a:r>
              <a:rPr lang="ru-RU" sz="2200" dirty="0" smtClean="0"/>
              <a:t> с помощью Одноклассников продает около 500 заказов в день!</a:t>
            </a:r>
          </a:p>
          <a:p>
            <a:endParaRPr lang="ru-RU" sz="2200" dirty="0" smtClean="0"/>
          </a:p>
          <a:p>
            <a:endParaRPr lang="ru-RU" sz="2200" dirty="0"/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82" y="1858528"/>
            <a:ext cx="4028195" cy="343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4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za_4_Sasha_ObschFond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0"/>
            <a:ext cx="9144000" cy="6858000"/>
          </a:xfr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548960"/>
            <a:ext cx="8229600" cy="13255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+mn-lt"/>
                <a:ea typeface="ＭＳ Ｐゴシック" pitchFamily="34" charset="-128"/>
                <a:cs typeface="Arial" pitchFamily="34" charset="0"/>
              </a:rPr>
              <a:t>Откуда идет траффик на приложения и группы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5394" y="2024743"/>
            <a:ext cx="7694023" cy="41017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4789" y="5641847"/>
            <a:ext cx="1679892" cy="4049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приложение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43" y="4423814"/>
            <a:ext cx="2368924" cy="35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33555" y="4812019"/>
            <a:ext cx="2015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Общий каталог </a:t>
            </a:r>
          </a:p>
          <a:p>
            <a:pPr algn="ctr"/>
            <a:r>
              <a:rPr lang="ru-RU" b="1" dirty="0"/>
              <a:t>игр</a:t>
            </a:r>
            <a:r>
              <a:rPr lang="en-US" b="1" dirty="0"/>
              <a:t>/</a:t>
            </a:r>
            <a:r>
              <a:rPr lang="ru-RU" b="1" dirty="0"/>
              <a:t>приложений</a:t>
            </a:r>
          </a:p>
        </p:txBody>
      </p:sp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97" y="2349976"/>
            <a:ext cx="1436284" cy="35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821" y="3083962"/>
            <a:ext cx="1608060" cy="7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61" y="3321545"/>
            <a:ext cx="1065411" cy="65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20" y="4209725"/>
            <a:ext cx="1974376" cy="42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731" y="4977490"/>
            <a:ext cx="1240753" cy="70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71" y="3775805"/>
            <a:ext cx="1982568" cy="4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6" y="2280319"/>
            <a:ext cx="1777019" cy="111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67" y="3829122"/>
            <a:ext cx="1497662" cy="224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27316" y="1992482"/>
            <a:ext cx="181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</a:rPr>
              <a:t>объявления </a:t>
            </a:r>
            <a:r>
              <a:rPr lang="en-US" sz="1600" b="1" dirty="0" smtClean="0">
                <a:solidFill>
                  <a:srgbClr val="0000FF"/>
                </a:solidFill>
              </a:rPr>
              <a:t>target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7604" y="3561464"/>
            <a:ext cx="1744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</a:rPr>
              <a:t>баннеры 200</a:t>
            </a:r>
            <a:r>
              <a:rPr lang="en-US" sz="1600" b="1" dirty="0" smtClean="0">
                <a:solidFill>
                  <a:srgbClr val="0000FF"/>
                </a:solidFill>
              </a:rPr>
              <a:t>x300</a:t>
            </a:r>
            <a:endParaRPr lang="ru-RU" sz="1600" b="1" dirty="0">
              <a:solidFill>
                <a:srgbClr val="0000FF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43" y="2327486"/>
            <a:ext cx="13620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738767" y="2024743"/>
            <a:ext cx="3041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</a:rPr>
              <a:t>Вирусные  рекламные  проекты</a:t>
            </a:r>
            <a:endParaRPr lang="ru-RU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2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9" grpId="0"/>
      <p:bldP spid="25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za_4_Sasha_f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865" y="0"/>
            <a:ext cx="95768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55652"/>
            <a:ext cx="7772400" cy="5344841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alibri" charset="0"/>
              </a:rPr>
              <a:t/>
            </a:r>
            <a:br>
              <a:rPr lang="en-US" sz="6000" b="1" dirty="0" smtClean="0">
                <a:latin typeface="Calibri" charset="0"/>
              </a:rPr>
            </a:br>
            <a:r>
              <a:rPr lang="ru-RU" sz="6000" b="1" dirty="0" smtClean="0">
                <a:latin typeface="Calibri" charset="0"/>
              </a:rPr>
              <a:t>СПАСИБО</a:t>
            </a:r>
            <a:r>
              <a:rPr lang="ru-RU" sz="3600" dirty="0" smtClean="0">
                <a:latin typeface="Calibri" charset="0"/>
              </a:rPr>
              <a:t> </a:t>
            </a:r>
            <a:r>
              <a:rPr lang="ru-RU" dirty="0" smtClean="0">
                <a:latin typeface="Calibri" charset="0"/>
              </a:rPr>
              <a:t/>
            </a:r>
            <a:br>
              <a:rPr lang="ru-RU" dirty="0" smtClean="0">
                <a:latin typeface="Calibri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17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za_4_Sasha_ObschFon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18" t="-1852" r="-18626" b="-1"/>
          <a:stretch/>
        </p:blipFill>
        <p:spPr>
          <a:xfrm>
            <a:off x="-637699" y="-418392"/>
            <a:ext cx="11461495" cy="7276392"/>
          </a:xfrm>
        </p:spPr>
      </p:pic>
      <p:sp>
        <p:nvSpPr>
          <p:cNvPr id="5" name="TextBox 4"/>
          <p:cNvSpPr txBox="1"/>
          <p:nvPr/>
        </p:nvSpPr>
        <p:spPr>
          <a:xfrm>
            <a:off x="873062" y="3082544"/>
            <a:ext cx="2989046" cy="181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452855"/>
            <a:ext cx="8229600" cy="930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Calibri" charset="0"/>
              </a:rPr>
              <a:t>Социальные сети 2012</a:t>
            </a:r>
            <a:endParaRPr lang="en-US" b="1" dirty="0">
              <a:latin typeface="Calibri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199" y="1781992"/>
            <a:ext cx="8590895" cy="41972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800" b="1" dirty="0" smtClean="0"/>
              <a:t>1,5 миллиарда </a:t>
            </a:r>
            <a:r>
              <a:rPr lang="ru-RU" sz="2800" dirty="0" smtClean="0"/>
              <a:t>пользователей социальных сетей в мире к концу 2012</a:t>
            </a:r>
          </a:p>
          <a:p>
            <a:pPr marL="0" indent="0">
              <a:buNone/>
              <a:defRPr/>
            </a:pPr>
            <a:endParaRPr lang="en-US" sz="2200" b="1" dirty="0" smtClean="0"/>
          </a:p>
          <a:p>
            <a:pPr marL="0" indent="0">
              <a:buNone/>
              <a:defRPr/>
            </a:pPr>
            <a:r>
              <a:rPr lang="en-US" sz="2200" b="1" dirty="0" smtClean="0"/>
              <a:t>Facebook –</a:t>
            </a:r>
            <a:r>
              <a:rPr lang="ru-RU" sz="2200" b="1" dirty="0" smtClean="0"/>
              <a:t> мировой лидер</a:t>
            </a:r>
            <a:r>
              <a:rPr lang="en-US" sz="2200" dirty="0"/>
              <a:t>, </a:t>
            </a:r>
            <a:r>
              <a:rPr lang="en-US" sz="2200" b="1" dirty="0" err="1" smtClean="0"/>
              <a:t>но</a:t>
            </a:r>
            <a:r>
              <a:rPr lang="ru-RU" sz="2200" b="1" dirty="0"/>
              <a:t> </a:t>
            </a:r>
            <a:r>
              <a:rPr lang="ru-RU" sz="2200" b="1" dirty="0" smtClean="0"/>
              <a:t>не в Украине</a:t>
            </a:r>
          </a:p>
          <a:p>
            <a:pPr marL="0" indent="0">
              <a:buNone/>
              <a:defRPr/>
            </a:pPr>
            <a:endParaRPr lang="en-US" sz="2200" dirty="0" smtClean="0"/>
          </a:p>
          <a:p>
            <a:pPr marL="0" indent="0">
              <a:buNone/>
              <a:defRPr/>
            </a:pPr>
            <a:r>
              <a:rPr lang="ru-RU" sz="2200" dirty="0" smtClean="0"/>
              <a:t>Проникновение интернета в Украине </a:t>
            </a:r>
            <a:r>
              <a:rPr lang="en-US" sz="2200" b="1" dirty="0" smtClean="0"/>
              <a:t>33</a:t>
            </a:r>
            <a:r>
              <a:rPr lang="ru-RU" sz="2200" b="1" dirty="0" smtClean="0"/>
              <a:t>,9% </a:t>
            </a:r>
            <a:r>
              <a:rPr lang="ru-RU" sz="2200" dirty="0" smtClean="0"/>
              <a:t>(</a:t>
            </a:r>
            <a:r>
              <a:rPr lang="ru-RU" sz="2200" dirty="0"/>
              <a:t>данным </a:t>
            </a:r>
            <a:r>
              <a:rPr lang="en-US" sz="2200" dirty="0"/>
              <a:t>Internet World </a:t>
            </a:r>
            <a:r>
              <a:rPr lang="en-US" sz="2200" dirty="0" smtClean="0"/>
              <a:t>Stats</a:t>
            </a:r>
            <a:r>
              <a:rPr lang="ru-RU" sz="2200" dirty="0" smtClean="0"/>
              <a:t>) – 15 млн. человек</a:t>
            </a:r>
          </a:p>
          <a:p>
            <a:pPr marL="0" indent="0">
              <a:buNone/>
              <a:defRPr/>
            </a:pPr>
            <a:r>
              <a:rPr lang="ru-RU" sz="2200" b="1" dirty="0" smtClean="0"/>
              <a:t>Самые популярные социальные сети в Украине</a:t>
            </a:r>
            <a:r>
              <a:rPr lang="ru-RU" sz="2200" dirty="0" smtClean="0"/>
              <a:t> (дневная аудитория)</a:t>
            </a: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ru-RU" sz="2200" dirty="0" err="1" smtClean="0"/>
              <a:t>вКонтакте</a:t>
            </a:r>
            <a:r>
              <a:rPr lang="ru-RU" sz="2200" dirty="0" smtClean="0"/>
              <a:t> – </a:t>
            </a:r>
            <a:r>
              <a:rPr lang="en-US" sz="2200" dirty="0"/>
              <a:t>7</a:t>
            </a:r>
            <a:r>
              <a:rPr lang="ru-RU" sz="2200" dirty="0" smtClean="0"/>
              <a:t> 000 000 </a:t>
            </a:r>
            <a:r>
              <a:rPr lang="en-US" sz="1200" dirty="0"/>
              <a:t>(</a:t>
            </a:r>
            <a:r>
              <a:rPr lang="en-US" sz="1200" dirty="0" err="1" smtClean="0"/>
              <a:t>LiveInternet</a:t>
            </a:r>
            <a:r>
              <a:rPr lang="en-US" sz="1200" dirty="0" smtClean="0"/>
              <a:t>)</a:t>
            </a: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ru-RU" sz="2200" dirty="0" smtClean="0"/>
              <a:t>Одноклассники </a:t>
            </a:r>
            <a:r>
              <a:rPr lang="ru-RU" sz="2200" dirty="0"/>
              <a:t>–</a:t>
            </a:r>
            <a:r>
              <a:rPr lang="ru-RU" sz="2200" dirty="0" smtClean="0"/>
              <a:t> </a:t>
            </a:r>
            <a:r>
              <a:rPr lang="en-US" sz="2200" dirty="0" smtClean="0"/>
              <a:t>4</a:t>
            </a:r>
            <a:r>
              <a:rPr lang="ru-RU" sz="2200" dirty="0" smtClean="0"/>
              <a:t> 000 000 </a:t>
            </a:r>
            <a:r>
              <a:rPr lang="en-US" sz="1200" dirty="0" smtClean="0"/>
              <a:t>(</a:t>
            </a:r>
            <a:r>
              <a:rPr lang="en-US" sz="1200" dirty="0" err="1" smtClean="0"/>
              <a:t>LiveInternet</a:t>
            </a:r>
            <a:r>
              <a:rPr lang="en-US" sz="1200" dirty="0" smtClean="0"/>
              <a:t>)</a:t>
            </a:r>
            <a:endParaRPr lang="ru-RU" sz="1200" dirty="0" smtClean="0"/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en-US" sz="2200" dirty="0" smtClean="0"/>
              <a:t>Facebook</a:t>
            </a:r>
            <a:r>
              <a:rPr lang="ru-RU" sz="2200" dirty="0" smtClean="0"/>
              <a:t> – </a:t>
            </a:r>
            <a:r>
              <a:rPr lang="en-US" sz="2200" dirty="0" smtClean="0"/>
              <a:t>1</a:t>
            </a:r>
            <a:r>
              <a:rPr lang="ru-RU" sz="2200" dirty="0" smtClean="0"/>
              <a:t> 000 000</a:t>
            </a:r>
            <a:r>
              <a:rPr lang="en-US" sz="2200" dirty="0" smtClean="0"/>
              <a:t> </a:t>
            </a:r>
            <a:r>
              <a:rPr lang="en-US" sz="1200" dirty="0" smtClean="0"/>
              <a:t>(Social Bakers)</a:t>
            </a: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ru-RU" sz="2200" dirty="0" smtClean="0"/>
              <a:t>Мой Мир </a:t>
            </a:r>
            <a:r>
              <a:rPr lang="ru-RU" sz="2200" dirty="0"/>
              <a:t>– </a:t>
            </a:r>
            <a:r>
              <a:rPr lang="en-US" sz="2200" dirty="0"/>
              <a:t>7</a:t>
            </a:r>
            <a:r>
              <a:rPr lang="ru-RU" sz="2200" dirty="0"/>
              <a:t>00 </a:t>
            </a:r>
            <a:r>
              <a:rPr lang="ru-RU" sz="2200" dirty="0" smtClean="0"/>
              <a:t>000</a:t>
            </a:r>
            <a:r>
              <a:rPr lang="en-US" sz="2200" dirty="0"/>
              <a:t> </a:t>
            </a:r>
            <a:r>
              <a:rPr lang="en-US" sz="1200" dirty="0" smtClean="0"/>
              <a:t>(</a:t>
            </a:r>
            <a:r>
              <a:rPr lang="en-US" sz="1200" dirty="0" err="1" smtClean="0"/>
              <a:t>LiveInternet</a:t>
            </a:r>
            <a:r>
              <a:rPr lang="en-US" sz="1200" dirty="0"/>
              <a:t>)</a:t>
            </a:r>
          </a:p>
          <a:p>
            <a:pPr marL="514350" indent="-514350">
              <a:buFont typeface="Arial" charset="0"/>
              <a:buAutoNum type="arabicPeriod"/>
              <a:defRPr/>
            </a:pPr>
            <a:endParaRPr lang="ru-RU" sz="2200" dirty="0"/>
          </a:p>
          <a:p>
            <a:pPr marL="514350" indent="-514350">
              <a:buFont typeface="Arial" charset="0"/>
              <a:buAutoNum type="arabicPeriod"/>
              <a:defRPr/>
            </a:pPr>
            <a:endParaRPr lang="ru-RU" sz="2400" dirty="0" smtClean="0"/>
          </a:p>
          <a:p>
            <a:pPr marL="0" indent="0">
              <a:buFont typeface="Arial" charset="0"/>
              <a:buNone/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2" name="Picture 1" descr="Untitled-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43" y="4056977"/>
            <a:ext cx="3256010" cy="325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4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za_4_Sasha_ObschFon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18" t="-1852" r="-18626" b="-1"/>
          <a:stretch/>
        </p:blipFill>
        <p:spPr>
          <a:xfrm>
            <a:off x="-637699" y="-418392"/>
            <a:ext cx="11461495" cy="7276392"/>
          </a:xfrm>
        </p:spPr>
      </p:pic>
      <p:sp>
        <p:nvSpPr>
          <p:cNvPr id="5" name="TextBox 4"/>
          <p:cNvSpPr txBox="1"/>
          <p:nvPr/>
        </p:nvSpPr>
        <p:spPr>
          <a:xfrm>
            <a:off x="873062" y="3082544"/>
            <a:ext cx="2989046" cy="181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452855"/>
            <a:ext cx="8229600" cy="930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Calibri" charset="0"/>
              </a:rPr>
              <a:t>Рост социальных сетей в Украине в 201</a:t>
            </a:r>
            <a:r>
              <a:rPr lang="en-US" sz="2800" b="1" dirty="0" smtClean="0">
                <a:latin typeface="Calibri" charset="0"/>
              </a:rPr>
              <a:t>0-2011</a:t>
            </a:r>
            <a:endParaRPr lang="en-US" sz="2800" b="1" dirty="0">
              <a:latin typeface="Calibri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199" y="2209377"/>
            <a:ext cx="8590895" cy="4197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ru-RU" sz="2400" dirty="0"/>
          </a:p>
          <a:p>
            <a:pPr marL="514350" indent="-514350">
              <a:buFont typeface="Arial" charset="0"/>
              <a:buAutoNum type="arabicPeriod"/>
              <a:defRPr/>
            </a:pPr>
            <a:endParaRPr lang="ru-RU" sz="2400" dirty="0" smtClean="0"/>
          </a:p>
          <a:p>
            <a:pPr marL="0" indent="0">
              <a:buFont typeface="Arial" charset="0"/>
              <a:buNone/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3" name="Picture 2" descr="Untitled-12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15" y="1828774"/>
            <a:ext cx="58674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za_4_Sasha_ObschFon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48093"/>
            <a:ext cx="8229600" cy="987060"/>
          </a:xfrm>
        </p:spPr>
        <p:txBody>
          <a:bodyPr/>
          <a:lstStyle/>
          <a:p>
            <a:pPr eaLnBrk="1" hangingPunct="1"/>
            <a:r>
              <a:rPr lang="ru-RU" b="1" dirty="0" smtClean="0">
                <a:latin typeface="Calibri" charset="0"/>
              </a:rPr>
              <a:t>Одноклассники в Украине</a:t>
            </a:r>
            <a:endParaRPr lang="en-US" b="1" dirty="0">
              <a:latin typeface="Calibri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239507"/>
            <a:ext cx="8229600" cy="3863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atin typeface="+mj-lt"/>
              </a:rPr>
              <a:t>7,5 млн. </a:t>
            </a:r>
            <a:r>
              <a:rPr lang="ru-RU" sz="2400" dirty="0">
                <a:latin typeface="+mj-lt"/>
              </a:rPr>
              <a:t>пользователей </a:t>
            </a:r>
            <a:r>
              <a:rPr lang="ru-RU" sz="2400" dirty="0" smtClean="0">
                <a:latin typeface="+mj-lt"/>
              </a:rPr>
              <a:t>в месяц (</a:t>
            </a:r>
            <a:r>
              <a:rPr lang="ru-RU" sz="2400" dirty="0">
                <a:latin typeface="+mj-lt"/>
              </a:rPr>
              <a:t>февраль 2012, </a:t>
            </a:r>
            <a:r>
              <a:rPr lang="en-US" sz="2400" b="1" dirty="0" err="1" smtClean="0">
                <a:latin typeface="+mj-lt"/>
              </a:rPr>
              <a:t>LiveInternet</a:t>
            </a:r>
            <a:r>
              <a:rPr lang="ru-RU" sz="2400" b="1" dirty="0" smtClean="0">
                <a:latin typeface="+mj-lt"/>
              </a:rPr>
              <a:t>)</a:t>
            </a:r>
          </a:p>
          <a:p>
            <a:r>
              <a:rPr lang="ru-RU" sz="2400" b="1" dirty="0" smtClean="0">
                <a:latin typeface="+mj-lt"/>
              </a:rPr>
              <a:t>в </a:t>
            </a:r>
            <a:r>
              <a:rPr lang="ru-RU" sz="2400" b="1" dirty="0">
                <a:latin typeface="+mj-lt"/>
              </a:rPr>
              <a:t>2 раза </a:t>
            </a:r>
            <a:r>
              <a:rPr lang="ru-RU" sz="2400" dirty="0">
                <a:latin typeface="+mj-lt"/>
              </a:rPr>
              <a:t>за прошедший </a:t>
            </a:r>
            <a:r>
              <a:rPr lang="ru-RU" sz="2400" dirty="0" smtClean="0">
                <a:latin typeface="+mj-lt"/>
              </a:rPr>
              <a:t>год выросла ежедневная аудитория Одноклассников</a:t>
            </a:r>
            <a:endParaRPr lang="ru-RU" sz="2400" dirty="0">
              <a:latin typeface="+mj-lt"/>
            </a:endParaRPr>
          </a:p>
          <a:p>
            <a:r>
              <a:rPr lang="ru-RU" sz="2400" b="1" dirty="0">
                <a:latin typeface="+mj-lt"/>
              </a:rPr>
              <a:t>4,15 млн</a:t>
            </a:r>
            <a:r>
              <a:rPr lang="ru-RU" sz="2400" dirty="0">
                <a:latin typeface="+mj-lt"/>
              </a:rPr>
              <a:t>. пользователей – дневная аудитория</a:t>
            </a:r>
            <a:r>
              <a:rPr lang="ru-RU" sz="2400" dirty="0" smtClean="0">
                <a:latin typeface="+mj-lt"/>
              </a:rPr>
              <a:t> (27 марта 2012 года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LiveInternet</a:t>
            </a:r>
            <a:r>
              <a:rPr lang="ru-RU" sz="2400" dirty="0" smtClean="0">
                <a:latin typeface="+mj-lt"/>
              </a:rPr>
              <a:t>)</a:t>
            </a:r>
          </a:p>
          <a:p>
            <a:r>
              <a:rPr lang="ru-RU" sz="2400" b="1" dirty="0">
                <a:latin typeface="+mj-lt"/>
              </a:rPr>
              <a:t>600 тыс. </a:t>
            </a:r>
            <a:r>
              <a:rPr lang="ru-RU" sz="2400" dirty="0">
                <a:latin typeface="+mj-lt"/>
              </a:rPr>
              <a:t>заходит с мобильных устройств</a:t>
            </a:r>
          </a:p>
          <a:p>
            <a:r>
              <a:rPr lang="ru-RU" sz="2400" dirty="0" smtClean="0">
                <a:latin typeface="+mj-lt"/>
              </a:rPr>
              <a:t>30% - доходы от рекламы</a:t>
            </a:r>
            <a:r>
              <a:rPr lang="en-US" sz="2400" dirty="0" smtClean="0">
                <a:latin typeface="+mj-lt"/>
              </a:rPr>
              <a:t>,</a:t>
            </a:r>
            <a:r>
              <a:rPr lang="ru-RU" sz="2400" b="1" dirty="0" smtClean="0">
                <a:latin typeface="+mj-lt"/>
              </a:rPr>
              <a:t> 40% развлекательный контент</a:t>
            </a:r>
            <a:r>
              <a:rPr lang="en-US" sz="2400" b="1" dirty="0" smtClean="0">
                <a:latin typeface="+mj-lt"/>
              </a:rPr>
              <a:t> &amp; 30% </a:t>
            </a:r>
            <a:r>
              <a:rPr lang="ru-RU" sz="2400" b="1" dirty="0" smtClean="0">
                <a:latin typeface="+mj-lt"/>
              </a:rPr>
              <a:t>игры и приложения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855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za_4_Sasha_ObschFon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18" t="-1852" r="-18626" b="-1"/>
          <a:stretch/>
        </p:blipFill>
        <p:spPr>
          <a:xfrm>
            <a:off x="-637699" y="-418392"/>
            <a:ext cx="11461495" cy="7451752"/>
          </a:xfrm>
        </p:spPr>
      </p:pic>
      <p:sp>
        <p:nvSpPr>
          <p:cNvPr id="5" name="TextBox 4"/>
          <p:cNvSpPr txBox="1"/>
          <p:nvPr/>
        </p:nvSpPr>
        <p:spPr>
          <a:xfrm>
            <a:off x="873062" y="3082544"/>
            <a:ext cx="2989046" cy="181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452855"/>
            <a:ext cx="8229600" cy="930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200" b="1" dirty="0" smtClean="0">
                <a:latin typeface="Calibri" charset="0"/>
              </a:rPr>
              <a:t>Демография социальных сетей</a:t>
            </a:r>
            <a:endParaRPr lang="en-US" sz="4200" b="1" dirty="0">
              <a:latin typeface="Calibri" charset="0"/>
            </a:endParaRPr>
          </a:p>
        </p:txBody>
      </p:sp>
      <p:pic>
        <p:nvPicPr>
          <p:cNvPr id="8" name="Picture 7" descr="Возрастное распределение аудиторий в Украине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919601"/>
            <a:ext cx="8066448" cy="33696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8839" y="5635392"/>
            <a:ext cx="7351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Демография </a:t>
            </a:r>
            <a:r>
              <a:rPr lang="en-US" sz="2000" b="1" dirty="0" smtClean="0"/>
              <a:t>Facebook &amp; </a:t>
            </a:r>
            <a:r>
              <a:rPr lang="ru-RU" sz="2000" b="1" dirty="0" smtClean="0"/>
              <a:t>Одноклассников в Украине идентичны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8752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za_4_Sasha_ObschFon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18" t="-1852" r="-18626" b="-1"/>
          <a:stretch/>
        </p:blipFill>
        <p:spPr>
          <a:xfrm>
            <a:off x="-637699" y="-418392"/>
            <a:ext cx="11461495" cy="7451752"/>
          </a:xfrm>
        </p:spPr>
      </p:pic>
      <p:sp>
        <p:nvSpPr>
          <p:cNvPr id="5" name="TextBox 4"/>
          <p:cNvSpPr txBox="1"/>
          <p:nvPr/>
        </p:nvSpPr>
        <p:spPr>
          <a:xfrm>
            <a:off x="873062" y="3082544"/>
            <a:ext cx="2989046" cy="181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452855"/>
            <a:ext cx="8229600" cy="930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700" b="1" dirty="0" smtClean="0">
                <a:latin typeface="Calibri" charset="0"/>
              </a:rPr>
              <a:t>Доходы пользователей в </a:t>
            </a:r>
            <a:r>
              <a:rPr lang="ru-RU" sz="3700" b="1" dirty="0" err="1" smtClean="0">
                <a:latin typeface="Calibri" charset="0"/>
              </a:rPr>
              <a:t>соцсетях</a:t>
            </a:r>
            <a:endParaRPr lang="en-US" sz="3700" b="1" dirty="0">
              <a:latin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5854" y="58200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Доходы ОДноклассников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60" y="1792277"/>
            <a:ext cx="6496002" cy="3762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5820058"/>
            <a:ext cx="84048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/>
              <a:t>Пользователи Одноклассников «богаче», чем пользователи </a:t>
            </a:r>
            <a:r>
              <a:rPr lang="en-US" sz="2100" b="1" dirty="0" smtClean="0"/>
              <a:t>Facebook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52941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za_4_Sasha_ObschFon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48093"/>
            <a:ext cx="8229600" cy="987060"/>
          </a:xfrm>
        </p:spPr>
        <p:txBody>
          <a:bodyPr/>
          <a:lstStyle/>
          <a:p>
            <a:pPr eaLnBrk="1" hangingPunct="1"/>
            <a:r>
              <a:rPr lang="ru-RU" b="1" dirty="0" smtClean="0">
                <a:latin typeface="Calibri" charset="0"/>
              </a:rPr>
              <a:t>Изменение Одноклассников</a:t>
            </a:r>
            <a:endParaRPr lang="en-US" b="1" dirty="0">
              <a:latin typeface="Calibri" charset="0"/>
            </a:endParaRPr>
          </a:p>
        </p:txBody>
      </p:sp>
      <p:pic>
        <p:nvPicPr>
          <p:cNvPr id="2" name="Picture 1" descr="Unknown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2494"/>
            <a:ext cx="5380124" cy="3133747"/>
          </a:xfrm>
          <a:prstGeom prst="rect">
            <a:avLst/>
          </a:prstGeom>
        </p:spPr>
      </p:pic>
      <p:pic>
        <p:nvPicPr>
          <p:cNvPr id="3" name="Picture 2" descr="Unknown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28" y="3198541"/>
            <a:ext cx="5279672" cy="274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6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za_4_Sasha_ObschFon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6450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200" b="1" dirty="0">
                <a:latin typeface="Calibri" charset="0"/>
              </a:rPr>
              <a:t>С</a:t>
            </a:r>
            <a:r>
              <a:rPr lang="ru-RU" sz="4200" b="1" dirty="0" smtClean="0">
                <a:latin typeface="Calibri" charset="0"/>
              </a:rPr>
              <a:t>оциальное будущее в Украине?</a:t>
            </a:r>
            <a:endParaRPr lang="en-US" sz="4200" b="1" dirty="0">
              <a:latin typeface="Calibri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endParaRPr lang="ru-RU" sz="2400" b="1" dirty="0" smtClean="0"/>
          </a:p>
          <a:p>
            <a:pPr marL="0" indent="0">
              <a:buFont typeface="Arial" charset="0"/>
              <a:buNone/>
              <a:defRPr/>
            </a:pPr>
            <a:r>
              <a:rPr lang="ru-RU" sz="2400" b="1" dirty="0" smtClean="0"/>
              <a:t>Дальнейшая </a:t>
            </a:r>
            <a:r>
              <a:rPr lang="ru-RU" sz="2400" b="1" dirty="0" err="1" smtClean="0"/>
              <a:t>проактивная</a:t>
            </a:r>
            <a:r>
              <a:rPr lang="ru-RU" sz="2400" b="1" dirty="0" smtClean="0"/>
              <a:t> отстройка от конкурентов и игра на своих главных отличительных чертах:</a:t>
            </a:r>
          </a:p>
          <a:p>
            <a:pPr>
              <a:defRPr/>
            </a:pPr>
            <a:r>
              <a:rPr lang="ru-RU" sz="2200" b="1" dirty="0" smtClean="0"/>
              <a:t>Одноклассники</a:t>
            </a:r>
            <a:r>
              <a:rPr lang="ru-RU" sz="1800" dirty="0" smtClean="0"/>
              <a:t> – </a:t>
            </a:r>
            <a:r>
              <a:rPr lang="ru-RU" sz="1900" dirty="0" smtClean="0"/>
              <a:t>эмоциональное, теплое, дружелюбное и безопасное общение + развлечения онлайн</a:t>
            </a:r>
          </a:p>
          <a:p>
            <a:pPr>
              <a:defRPr/>
            </a:pPr>
            <a:r>
              <a:rPr lang="ru-RU" sz="2200" b="1" dirty="0" err="1" smtClean="0"/>
              <a:t>вКонтакте</a:t>
            </a:r>
            <a:r>
              <a:rPr lang="ru-RU" sz="1800" dirty="0" smtClean="0"/>
              <a:t> – </a:t>
            </a:r>
            <a:r>
              <a:rPr lang="ru-RU" sz="1900" dirty="0" smtClean="0"/>
              <a:t>агрессивное, задорное, активное общение + потребление аудиовизуального контента</a:t>
            </a:r>
          </a:p>
          <a:p>
            <a:pPr>
              <a:defRPr/>
            </a:pPr>
            <a:r>
              <a:rPr lang="ru-RU" sz="2200" b="1" dirty="0" smtClean="0"/>
              <a:t>Мой</a:t>
            </a:r>
            <a:r>
              <a:rPr lang="en-US" sz="2200" b="1" dirty="0" smtClean="0"/>
              <a:t> </a:t>
            </a:r>
            <a:r>
              <a:rPr lang="ru-RU" sz="2200" b="1" dirty="0" smtClean="0"/>
              <a:t>Мир</a:t>
            </a:r>
            <a:r>
              <a:rPr lang="ru-RU" sz="1800" dirty="0" smtClean="0"/>
              <a:t> – </a:t>
            </a:r>
            <a:r>
              <a:rPr lang="ru-RU" sz="1900" dirty="0" smtClean="0"/>
              <a:t>удобная, глубокая интеграция с почтовым сервисом и </a:t>
            </a:r>
            <a:r>
              <a:rPr lang="ru-RU" sz="1900" dirty="0" err="1" smtClean="0"/>
              <a:t>мессенджерами</a:t>
            </a:r>
            <a:r>
              <a:rPr lang="ru-RU" sz="1900" dirty="0" smtClean="0"/>
              <a:t> + онлайн игры</a:t>
            </a:r>
          </a:p>
          <a:p>
            <a:pPr>
              <a:defRPr/>
            </a:pPr>
            <a:r>
              <a:rPr lang="en-US" sz="2200" b="1" dirty="0" smtClean="0"/>
              <a:t>Facebook</a:t>
            </a:r>
            <a:r>
              <a:rPr lang="en-US" sz="1800" dirty="0" smtClean="0"/>
              <a:t> – </a:t>
            </a:r>
            <a:r>
              <a:rPr lang="ru-RU" sz="1900" dirty="0" smtClean="0"/>
              <a:t>мировой идейный и технологический лидер, </a:t>
            </a:r>
            <a:r>
              <a:rPr lang="ru-RU" sz="1900" dirty="0" err="1" smtClean="0"/>
              <a:t>трендсеттер</a:t>
            </a:r>
            <a:r>
              <a:rPr lang="ru-RU" sz="1900" dirty="0" smtClean="0"/>
              <a:t>, заграничная </a:t>
            </a:r>
            <a:r>
              <a:rPr lang="ru-RU" sz="1900" dirty="0" err="1" smtClean="0"/>
              <a:t>соцсеть</a:t>
            </a:r>
            <a:endParaRPr lang="ru-RU" sz="1900" dirty="0" smtClean="0"/>
          </a:p>
          <a:p>
            <a:pPr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0315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za_4_Sasha_ObschFon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6450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200" b="1" dirty="0">
                <a:latin typeface="Calibri" charset="0"/>
              </a:rPr>
              <a:t>С</a:t>
            </a:r>
            <a:r>
              <a:rPr lang="ru-RU" sz="4200" b="1" dirty="0" smtClean="0">
                <a:latin typeface="Calibri" charset="0"/>
              </a:rPr>
              <a:t>оциальное будущее в Украине?</a:t>
            </a:r>
            <a:endParaRPr lang="en-US" sz="4200" b="1" dirty="0">
              <a:latin typeface="Calibri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endParaRPr lang="ru-RU" sz="2400" b="1" dirty="0" smtClean="0"/>
          </a:p>
          <a:p>
            <a:pPr marL="0" indent="0">
              <a:buFont typeface="Arial" charset="0"/>
              <a:buNone/>
              <a:defRPr/>
            </a:pPr>
            <a:r>
              <a:rPr lang="ru-RU" sz="2400" b="1" dirty="0" smtClean="0"/>
              <a:t>Дальнейшая </a:t>
            </a:r>
            <a:r>
              <a:rPr lang="ru-RU" sz="2400" b="1" dirty="0" err="1" smtClean="0"/>
              <a:t>проактивная</a:t>
            </a:r>
            <a:r>
              <a:rPr lang="ru-RU" sz="2400" b="1" dirty="0" smtClean="0"/>
              <a:t> отстройка от конкурентов и игра на своих главных отличительных чертах:</a:t>
            </a:r>
          </a:p>
          <a:p>
            <a:pPr>
              <a:defRPr/>
            </a:pPr>
            <a:r>
              <a:rPr lang="ru-RU" sz="2200" b="1" dirty="0" smtClean="0"/>
              <a:t>Одноклассники</a:t>
            </a:r>
            <a:r>
              <a:rPr lang="ru-RU" sz="1800" dirty="0" smtClean="0"/>
              <a:t> – </a:t>
            </a:r>
            <a:r>
              <a:rPr lang="ru-RU" sz="1900" dirty="0" smtClean="0"/>
              <a:t>эмоциональное, теплое, дружелюбное и безопасное общение + развлечения онлайн</a:t>
            </a:r>
          </a:p>
          <a:p>
            <a:pPr>
              <a:defRPr/>
            </a:pPr>
            <a:r>
              <a:rPr lang="ru-RU" sz="2200" b="1" dirty="0" err="1" smtClean="0"/>
              <a:t>вКонтакте</a:t>
            </a:r>
            <a:r>
              <a:rPr lang="ru-RU" sz="1800" dirty="0" smtClean="0"/>
              <a:t> – </a:t>
            </a:r>
            <a:r>
              <a:rPr lang="ru-RU" sz="1900" dirty="0" smtClean="0"/>
              <a:t>агрессивное, задорное, активное общение + потребление аудиовизуального контента</a:t>
            </a:r>
          </a:p>
          <a:p>
            <a:pPr>
              <a:defRPr/>
            </a:pPr>
            <a:r>
              <a:rPr lang="ru-RU" sz="2200" b="1" dirty="0" smtClean="0"/>
              <a:t>Мой</a:t>
            </a:r>
            <a:r>
              <a:rPr lang="en-US" sz="2200" b="1" dirty="0" smtClean="0"/>
              <a:t> </a:t>
            </a:r>
            <a:r>
              <a:rPr lang="ru-RU" sz="2200" b="1" dirty="0" smtClean="0"/>
              <a:t>Мир</a:t>
            </a:r>
            <a:r>
              <a:rPr lang="ru-RU" sz="1800" dirty="0" smtClean="0"/>
              <a:t> – </a:t>
            </a:r>
            <a:r>
              <a:rPr lang="ru-RU" sz="1900" dirty="0" smtClean="0"/>
              <a:t>удобная, глубокая интеграция с почтовым сервисом и </a:t>
            </a:r>
            <a:r>
              <a:rPr lang="ru-RU" sz="1900" dirty="0" err="1" smtClean="0"/>
              <a:t>мессенджерами</a:t>
            </a:r>
            <a:r>
              <a:rPr lang="ru-RU" sz="1900" dirty="0" smtClean="0"/>
              <a:t> + онлайн игры</a:t>
            </a:r>
          </a:p>
          <a:p>
            <a:pPr>
              <a:defRPr/>
            </a:pPr>
            <a:r>
              <a:rPr lang="en-US" sz="2200" b="1" dirty="0" smtClean="0"/>
              <a:t>Facebook</a:t>
            </a:r>
            <a:r>
              <a:rPr lang="en-US" sz="1800" dirty="0" smtClean="0"/>
              <a:t> – </a:t>
            </a:r>
            <a:r>
              <a:rPr lang="ru-RU" sz="1900" dirty="0" smtClean="0"/>
              <a:t>мировой идейный и технологический лидер, </a:t>
            </a:r>
            <a:r>
              <a:rPr lang="ru-RU" sz="1900" dirty="0" err="1" smtClean="0"/>
              <a:t>трендсеттер</a:t>
            </a:r>
            <a:r>
              <a:rPr lang="ru-RU" sz="1900" dirty="0" smtClean="0"/>
              <a:t>, заграничная </a:t>
            </a:r>
            <a:r>
              <a:rPr lang="ru-RU" sz="1900" dirty="0" err="1" smtClean="0"/>
              <a:t>соцсеть</a:t>
            </a:r>
            <a:endParaRPr lang="ru-RU" sz="1900" dirty="0" smtClean="0"/>
          </a:p>
          <a:p>
            <a:pPr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389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2006</TotalTime>
  <Words>523</Words>
  <Application>Microsoft Office PowerPoint</Application>
  <PresentationFormat>Экран (4:3)</PresentationFormat>
  <Paragraphs>80</Paragraphs>
  <Slides>16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 Есть ли польза от Одноклассников для бизнеса или                                     как повзаимодействовать                          с миллионами пользователей?   Александр Изряднов  Директор по маркетингу и стратегическим коммуникациям  Одноклассники и Мой Мир</vt:lpstr>
      <vt:lpstr>Презентация PowerPoint</vt:lpstr>
      <vt:lpstr>Презентация PowerPoint</vt:lpstr>
      <vt:lpstr>Одноклассники в Украине</vt:lpstr>
      <vt:lpstr>Презентация PowerPoint</vt:lpstr>
      <vt:lpstr>Презентация PowerPoint</vt:lpstr>
      <vt:lpstr>Изменение Одноклассников</vt:lpstr>
      <vt:lpstr>Презентация PowerPoint</vt:lpstr>
      <vt:lpstr>Презентация PowerPoint</vt:lpstr>
      <vt:lpstr>Социальное будущее в Украине? </vt:lpstr>
      <vt:lpstr>Создание виртуальных героев</vt:lpstr>
      <vt:lpstr>Шоколад Dove</vt:lpstr>
      <vt:lpstr>Тинькофф.Кредитные системы</vt:lpstr>
      <vt:lpstr>Социальная коммерция</vt:lpstr>
      <vt:lpstr>Откуда идет траффик на приложения и группы</vt:lpstr>
      <vt:lpstr> СПАСИБО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Социальное будущее   Александр Изряднов  Директор по маркетингу и стратегическим коммуникациям бизнес-подразделения Социальные сети Mail.Ru Group</dc:title>
  <dc:creator>Alexander</dc:creator>
  <cp:lastModifiedBy>Cat</cp:lastModifiedBy>
  <cp:revision>49</cp:revision>
  <dcterms:created xsi:type="dcterms:W3CDTF">2012-03-11T04:50:30Z</dcterms:created>
  <dcterms:modified xsi:type="dcterms:W3CDTF">2012-04-19T07:11:25Z</dcterms:modified>
</cp:coreProperties>
</file>