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8E2CD64-3F9E-4369-9499-827371E58605}" type="datetimeFigureOut">
              <a:rPr lang="ru-RU"/>
              <a:pPr>
                <a:defRPr/>
              </a:pPr>
              <a:t>14.05.2010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E2DA92C-78B8-4F76-B853-E357E01F9841}" type="slidenum">
              <a:rPr lang="ru-RU"/>
              <a:pPr>
                <a:defRPr/>
              </a:pPr>
              <a:t>‹#›</a:t>
            </a:fld>
            <a:endParaRPr lang="ru-RU" dirty="0"/>
          </a:p>
        </p:txBody>
      </p:sp>
    </p:spTree>
    <p:extLst>
      <p:ext uri="{BB962C8B-B14F-4D97-AF65-F5344CB8AC3E}">
        <p14:creationId xmlns:p14="http://schemas.microsoft.com/office/powerpoint/2010/main" val="199588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824C467-4B50-4FFC-83A4-11D8939B3972}" type="datetimeFigureOut">
              <a:rPr lang="ru-RU"/>
              <a:pPr>
                <a:defRPr/>
              </a:pPr>
              <a:t>14.05.2010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C3CEC8D-885E-445A-8F42-091D883B9210}" type="slidenum">
              <a:rPr lang="ru-RU"/>
              <a:pPr>
                <a:defRPr/>
              </a:pPr>
              <a:t>‹#›</a:t>
            </a:fld>
            <a:endParaRPr lang="ru-RU" dirty="0"/>
          </a:p>
        </p:txBody>
      </p:sp>
    </p:spTree>
    <p:extLst>
      <p:ext uri="{BB962C8B-B14F-4D97-AF65-F5344CB8AC3E}">
        <p14:creationId xmlns:p14="http://schemas.microsoft.com/office/powerpoint/2010/main" val="47161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F5624BA-F46B-4341-A347-D80329385DF8}" type="datetimeFigureOut">
              <a:rPr lang="ru-RU"/>
              <a:pPr>
                <a:defRPr/>
              </a:pPr>
              <a:t>14.05.2010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05591A7-9A2C-4970-A249-4C7E466301C9}" type="slidenum">
              <a:rPr lang="ru-RU"/>
              <a:pPr>
                <a:defRPr/>
              </a:pPr>
              <a:t>‹#›</a:t>
            </a:fld>
            <a:endParaRPr lang="ru-RU" dirty="0"/>
          </a:p>
        </p:txBody>
      </p:sp>
    </p:spTree>
    <p:extLst>
      <p:ext uri="{BB962C8B-B14F-4D97-AF65-F5344CB8AC3E}">
        <p14:creationId xmlns:p14="http://schemas.microsoft.com/office/powerpoint/2010/main" val="2593804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4DDCBFE-9CA7-4A42-854A-6E5CDDC8C3D1}" type="datetimeFigureOut">
              <a:rPr lang="ru-RU"/>
              <a:pPr>
                <a:defRPr/>
              </a:pPr>
              <a:t>14.05.2010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D7D553-B7BA-4FAB-AD30-0E1541BA563F}" type="slidenum">
              <a:rPr lang="ru-RU"/>
              <a:pPr>
                <a:defRPr/>
              </a:pPr>
              <a:t>‹#›</a:t>
            </a:fld>
            <a:endParaRPr lang="ru-RU" dirty="0"/>
          </a:p>
        </p:txBody>
      </p:sp>
    </p:spTree>
    <p:extLst>
      <p:ext uri="{BB962C8B-B14F-4D97-AF65-F5344CB8AC3E}">
        <p14:creationId xmlns:p14="http://schemas.microsoft.com/office/powerpoint/2010/main" val="3087577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C6572CC-8D4B-4956-8585-E06CF6D597E3}" type="datetimeFigureOut">
              <a:rPr lang="ru-RU"/>
              <a:pPr>
                <a:defRPr/>
              </a:pPr>
              <a:t>14.05.2010</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69E3BC-9204-4428-BAC9-4060F22A7E3F}" type="slidenum">
              <a:rPr lang="ru-RU"/>
              <a:pPr>
                <a:defRPr/>
              </a:pPr>
              <a:t>‹#›</a:t>
            </a:fld>
            <a:endParaRPr lang="ru-RU" dirty="0"/>
          </a:p>
        </p:txBody>
      </p:sp>
    </p:spTree>
    <p:extLst>
      <p:ext uri="{BB962C8B-B14F-4D97-AF65-F5344CB8AC3E}">
        <p14:creationId xmlns:p14="http://schemas.microsoft.com/office/powerpoint/2010/main" val="4266390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006529E-4FE4-4333-849C-A2845DE7B40C}" type="datetimeFigureOut">
              <a:rPr lang="ru-RU"/>
              <a:pPr>
                <a:defRPr/>
              </a:pPr>
              <a:t>14.05.2010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E49A34-FC52-46E5-817C-053307958A43}" type="slidenum">
              <a:rPr lang="ru-RU"/>
              <a:pPr>
                <a:defRPr/>
              </a:pPr>
              <a:t>‹#›</a:t>
            </a:fld>
            <a:endParaRPr lang="ru-RU" dirty="0"/>
          </a:p>
        </p:txBody>
      </p:sp>
    </p:spTree>
    <p:extLst>
      <p:ext uri="{BB962C8B-B14F-4D97-AF65-F5344CB8AC3E}">
        <p14:creationId xmlns:p14="http://schemas.microsoft.com/office/powerpoint/2010/main" val="213845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195B96F-363B-41CF-80E0-D30DA13C1470}" type="datetimeFigureOut">
              <a:rPr lang="ru-RU"/>
              <a:pPr>
                <a:defRPr/>
              </a:pPr>
              <a:t>14.05.2010</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5C0B743-585D-4AD9-B92F-ED06D6F82C2F}" type="slidenum">
              <a:rPr lang="ru-RU"/>
              <a:pPr>
                <a:defRPr/>
              </a:pPr>
              <a:t>‹#›</a:t>
            </a:fld>
            <a:endParaRPr lang="ru-RU" dirty="0"/>
          </a:p>
        </p:txBody>
      </p:sp>
    </p:spTree>
    <p:extLst>
      <p:ext uri="{BB962C8B-B14F-4D97-AF65-F5344CB8AC3E}">
        <p14:creationId xmlns:p14="http://schemas.microsoft.com/office/powerpoint/2010/main" val="291425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0A6813F-504C-47B2-A527-E182AAAB71A4}" type="datetimeFigureOut">
              <a:rPr lang="ru-RU"/>
              <a:pPr>
                <a:defRPr/>
              </a:pPr>
              <a:t>14.05.2010</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F557439-801E-49C3-9874-E39033979132}" type="slidenum">
              <a:rPr lang="ru-RU"/>
              <a:pPr>
                <a:defRPr/>
              </a:pPr>
              <a:t>‹#›</a:t>
            </a:fld>
            <a:endParaRPr lang="ru-RU" dirty="0"/>
          </a:p>
        </p:txBody>
      </p:sp>
    </p:spTree>
    <p:extLst>
      <p:ext uri="{BB962C8B-B14F-4D97-AF65-F5344CB8AC3E}">
        <p14:creationId xmlns:p14="http://schemas.microsoft.com/office/powerpoint/2010/main" val="1285435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677E730-8C1C-4A08-BC21-B4E6FFCA294F}" type="datetimeFigureOut">
              <a:rPr lang="ru-RU"/>
              <a:pPr>
                <a:defRPr/>
              </a:pPr>
              <a:t>14.05.2010</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CF95AB0-C73A-4F26-9E61-447C2FA19652}" type="slidenum">
              <a:rPr lang="ru-RU"/>
              <a:pPr>
                <a:defRPr/>
              </a:pPr>
              <a:t>‹#›</a:t>
            </a:fld>
            <a:endParaRPr lang="ru-RU" dirty="0"/>
          </a:p>
        </p:txBody>
      </p:sp>
    </p:spTree>
    <p:extLst>
      <p:ext uri="{BB962C8B-B14F-4D97-AF65-F5344CB8AC3E}">
        <p14:creationId xmlns:p14="http://schemas.microsoft.com/office/powerpoint/2010/main" val="66581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2B4B8A1-DB6D-4379-BB09-D8B2073E50F5}" type="datetimeFigureOut">
              <a:rPr lang="ru-RU"/>
              <a:pPr>
                <a:defRPr/>
              </a:pPr>
              <a:t>14.05.2010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37230F2-1A83-4BB8-BED6-F5B377D4A2BF}" type="slidenum">
              <a:rPr lang="ru-RU"/>
              <a:pPr>
                <a:defRPr/>
              </a:pPr>
              <a:t>‹#›</a:t>
            </a:fld>
            <a:endParaRPr lang="ru-RU" dirty="0"/>
          </a:p>
        </p:txBody>
      </p:sp>
    </p:spTree>
    <p:extLst>
      <p:ext uri="{BB962C8B-B14F-4D97-AF65-F5344CB8AC3E}">
        <p14:creationId xmlns:p14="http://schemas.microsoft.com/office/powerpoint/2010/main" val="38306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12A1BC7-328D-485D-9CE3-680F44151F96}" type="datetimeFigureOut">
              <a:rPr lang="ru-RU"/>
              <a:pPr>
                <a:defRPr/>
              </a:pPr>
              <a:t>14.05.2010</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2027036-7B9A-4D0B-99F4-D951EDBB81EF}" type="slidenum">
              <a:rPr lang="ru-RU"/>
              <a:pPr>
                <a:defRPr/>
              </a:pPr>
              <a:t>‹#›</a:t>
            </a:fld>
            <a:endParaRPr lang="ru-RU" dirty="0"/>
          </a:p>
        </p:txBody>
      </p:sp>
    </p:spTree>
    <p:extLst>
      <p:ext uri="{BB962C8B-B14F-4D97-AF65-F5344CB8AC3E}">
        <p14:creationId xmlns:p14="http://schemas.microsoft.com/office/powerpoint/2010/main" val="3901422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E109DB-BD8F-43CA-A815-BA09B7BB0041}" type="datetimeFigureOut">
              <a:rPr lang="ru-RU"/>
              <a:pPr>
                <a:defRPr/>
              </a:pPr>
              <a:t>14.05.2010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FE46951-3CE0-4C75-8EC1-21419A5A1538}"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ru/imgres?imgurl=http://hostart.ru/images/internet-explorer.png&amp;imgrefurl=http://www.hostart.ru/kompleksnaya-bezopasnost-(1)-5338.php&amp;h=356&amp;w=334&amp;sz=98&amp;tbnid=GzGqP3EXZh6nBM:&amp;tbnh=121&amp;tbnw=114&amp;prev=/images%3Fq%3D%25D0%2598%25D0%25BD%25D1%2582%25D0%25B5%25D1%2580%25D0%25BD%25D0%25B5%25D1%2582&amp;hl=ru&amp;usg=__2grISxb3Nz3Y4bXsKQowW1MX1Ek=&amp;ei=wnHgS731OMqWOKSv-boI&amp;sa=X&amp;oi=image_result&amp;resnum=6&amp;ct=image&amp;ved=0CBwQ9QEwBQ"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ru" TargetMode="External"/><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ru.wikipedia.org/wiki/%D0%A4%D0%B0%D0%B9%D0%BB:Lain_hacker_small.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ru/imgres?imgurl=http://expert.com.ua/wp-content/uploads/2009/01/internet3.jpg&amp;imgrefurl=http://expert.com.ua/25906.html&amp;h=350&amp;w=350&amp;sz=13&amp;tbnid=vX1neByZNF3zwM:&amp;tbnh=120&amp;tbnw=120&amp;prev=/images%3Fq%3D%25D0%2598%25D0%25BD%25D1%2582%25D0%25B5%25D1%2580%25D0%25BD%25D0%25B5%25D1%2582&amp;hl=ru&amp;usg=___004ECs2WSnl4KtleR8mdhMzWac=&amp;ei=wnHgS731OMqWOKSv-boI&amp;sa=X&amp;oi=image_result&amp;resnum=4&amp;ct=image&amp;ved=0CBgQ9QEwAw" TargetMode="External"/><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43042" y="642918"/>
            <a:ext cx="5665910" cy="1569660"/>
          </a:xfrm>
          <a:prstGeom prst="rect">
            <a:avLst/>
          </a:prstGeom>
          <a:noFill/>
        </p:spPr>
        <p:txBody>
          <a:bodyPr wrap="none">
            <a:spAutoFit/>
          </a:bodyPr>
          <a:lstStyle/>
          <a:p>
            <a:pPr algn="ctr" fontAlgn="auto">
              <a:spcBef>
                <a:spcPts val="0"/>
              </a:spcBef>
              <a:spcAft>
                <a:spcPts val="0"/>
              </a:spcAft>
              <a:defRPr/>
            </a:pPr>
            <a:r>
              <a:rPr lang="ru-RU" sz="9600" b="1" spc="50" dirty="0">
                <a:ln w="13500">
                  <a:solidFill>
                    <a:schemeClr val="accent1">
                      <a:shade val="2500"/>
                      <a:alpha val="6500"/>
                    </a:schemeClr>
                  </a:solidFill>
                  <a:prstDash val="solid"/>
                </a:ln>
                <a:solidFill>
                  <a:schemeClr val="accent1">
                    <a:tint val="3000"/>
                    <a:alpha val="95000"/>
                  </a:schemeClr>
                </a:solidFill>
                <a:effectLst>
                  <a:outerShdw blurRad="38100" dist="38100" dir="2700000" algn="tl">
                    <a:srgbClr xmlns:mc="http://schemas.openxmlformats.org/markup-compatibility/2006" xmlns:a14="http://schemas.microsoft.com/office/drawing/2010/main" val="000000" mc:Ignorable="">
                      <a:alpha val="43137"/>
                    </a:srgbClr>
                  </a:outerShdw>
                </a:effectLst>
                <a:latin typeface="+mn-lt"/>
              </a:rPr>
              <a:t>ИНТЕРНЕТ</a:t>
            </a:r>
          </a:p>
        </p:txBody>
      </p:sp>
      <p:pic>
        <p:nvPicPr>
          <p:cNvPr id="11266" name="Picture 2" descr="http://www.google.ru/images?q=tbn:GzGqP3EXZh6nBM::hostart.ru/images/internet-explorer.png&amp;h=78&amp;w=73&amp;usg=__IwX2MQ_L4Pn48UL5qXnXe_CEd_4=">
            <a:hlinkClick r:id="rId2"/>
          </p:cNvPr>
          <p:cNvPicPr>
            <a:picLocks noChangeAspect="1" noChangeArrowheads="1"/>
          </p:cNvPicPr>
          <p:nvPr/>
        </p:nvPicPr>
        <p:blipFill>
          <a:blip r:embed="rId3"/>
          <a:srcRect/>
          <a:stretch>
            <a:fillRect/>
          </a:stretch>
        </p:blipFill>
        <p:spPr bwMode="auto">
          <a:xfrm>
            <a:off x="3143250" y="2857500"/>
            <a:ext cx="2571750" cy="2747963"/>
          </a:xfrm>
          <a:prstGeom prst="rect">
            <a:avLst/>
          </a:prstGeom>
          <a:ln>
            <a:noFill/>
          </a:ln>
          <a:effectLst>
            <a:outerShdw blurRad="292100" dist="139700" dir="2700000" algn="tl" rotWithShape="0">
              <a:srgbClr xmlns:mc="http://schemas.openxmlformats.org/markup-compatibility/2006" xmlns:a14="http://schemas.microsoft.com/office/drawing/2010/main" val="333333" mc:Ignorable="">
                <a:alpha val="65000"/>
              </a:srgbClr>
            </a:outerShdw>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6"/>
                                        </p:tgtEl>
                                        <p:attrNameLst>
                                          <p:attrName>style.visibility</p:attrName>
                                        </p:attrNameLst>
                                      </p:cBhvr>
                                      <p:to>
                                        <p:strVal val="visible"/>
                                      </p:to>
                                    </p:set>
                                    <p:anim calcmode="lin" valueType="num">
                                      <p:cBhvr additive="base">
                                        <p:cTn id="12" dur="500" fill="hold"/>
                                        <p:tgtEl>
                                          <p:spTgt spid="11266"/>
                                        </p:tgtEl>
                                        <p:attrNameLst>
                                          <p:attrName>ppt_x</p:attrName>
                                        </p:attrNameLst>
                                      </p:cBhvr>
                                      <p:tavLst>
                                        <p:tav tm="0">
                                          <p:val>
                                            <p:strVal val="#ppt_x"/>
                                          </p:val>
                                        </p:tav>
                                        <p:tav tm="100000">
                                          <p:val>
                                            <p:strVal val="#ppt_x"/>
                                          </p:val>
                                        </p:tav>
                                      </p:tavLst>
                                    </p:anim>
                                    <p:anim calcmode="lin" valueType="num">
                                      <p:cBhvr additive="base">
                                        <p:cTn id="13"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descr="j0343361.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1310423"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Рунет</a:t>
            </a:r>
          </a:p>
        </p:txBody>
      </p:sp>
      <p:sp>
        <p:nvSpPr>
          <p:cNvPr id="11268" name="Прямоугольник 5"/>
          <p:cNvSpPr>
            <a:spLocks noChangeArrowheads="1"/>
          </p:cNvSpPr>
          <p:nvPr/>
        </p:nvSpPr>
        <p:spPr bwMode="auto">
          <a:xfrm>
            <a:off x="2571750" y="0"/>
            <a:ext cx="6572250" cy="63706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400" i="1">
                <a:latin typeface="Monotype Corsiva" pitchFamily="66" charset="0"/>
              </a:rPr>
              <a:t>Рунет</a:t>
            </a:r>
            <a:r>
              <a:rPr lang="ru-RU" sz="2400">
                <a:latin typeface="Monotype Corsiva" pitchFamily="66" charset="0"/>
              </a:rPr>
              <a:t>  — русскоязычная часть всемирной сети Интернет. Более узкое определение гласит, что Рунет — это часть Всемирной паутины, принадлежащая к национальным доменам .su, .ru и .рф. 1987—94 годы стали ключевыми в зарождении русскоязычного Интернета. 28 августа 1990 года профессиональная научная сеть, выросшая в недрах Института атомной энергии им. И. В. Курчатова и ИПК Минавтопрома и объединившая учёных-физиков и программистов, соединилась с мировой сетью Интернет, положив начало современным российским сетям. 19 сентября 1990 года был зарегистрирован домен первого уровня .su в базе данных Международного информационного центра InterNIC. В результате этого Советский Союз стал доступен через Интернет. 7 апреля 1994 года в InterNIC был зарегистрирован российский домен </a:t>
            </a:r>
            <a:r>
              <a:rPr lang="ru-RU" sz="2000">
                <a:latin typeface="Monotype Corsiva" pitchFamily="66" charset="0"/>
                <a:hlinkClick r:id="rId3" tooltip=".ru"/>
              </a:rPr>
              <a:t>.</a:t>
            </a:r>
            <a:r>
              <a:rPr lang="ru-RU" sz="2400">
                <a:latin typeface="Monotype Corsiva" pitchFamily="66" charset="0"/>
              </a:rPr>
              <a:t>ru.</a:t>
            </a:r>
          </a:p>
        </p:txBody>
      </p:sp>
      <p:pic>
        <p:nvPicPr>
          <p:cNvPr id="22530" name="Picture 2" descr="http://minigal.ru/albums/userpics/10001/22512116.jpg"/>
          <p:cNvPicPr>
            <a:picLocks noChangeAspect="1" noChangeArrowheads="1"/>
          </p:cNvPicPr>
          <p:nvPr/>
        </p:nvPicPr>
        <p:blipFill>
          <a:blip r:embed="rId4"/>
          <a:srcRect/>
          <a:stretch>
            <a:fillRect/>
          </a:stretch>
        </p:blipFill>
        <p:spPr bwMode="auto">
          <a:xfrm>
            <a:off x="142844" y="1928802"/>
            <a:ext cx="2349800" cy="2143140"/>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par>
                          <p:cTn id="8" fill="hold" nodeType="afterGroup">
                            <p:stCondLst>
                              <p:cond delay="2000"/>
                            </p:stCondLst>
                            <p:childTnLst>
                              <p:par>
                                <p:cTn id="9" presetID="21" presetClass="entr" presetSubtype="4" fill="hold" nodeType="afterEffect">
                                  <p:stCondLst>
                                    <p:cond delay="0"/>
                                  </p:stCondLst>
                                  <p:childTnLst>
                                    <p:set>
                                      <p:cBhvr>
                                        <p:cTn id="10" dur="1" fill="hold">
                                          <p:stCondLst>
                                            <p:cond delay="0"/>
                                          </p:stCondLst>
                                        </p:cTn>
                                        <p:tgtEl>
                                          <p:spTgt spid="22530"/>
                                        </p:tgtEl>
                                        <p:attrNameLst>
                                          <p:attrName>style.visibility</p:attrName>
                                        </p:attrNameLst>
                                      </p:cBhvr>
                                      <p:to>
                                        <p:strVal val="visible"/>
                                      </p:to>
                                    </p:set>
                                    <p:animEffect transition="in" filter="wheel(4)">
                                      <p:cBhvr>
                                        <p:cTn id="11" dur="2000"/>
                                        <p:tgtEl>
                                          <p:spTgt spid="22530"/>
                                        </p:tgtEl>
                                      </p:cBhvr>
                                    </p:animEffect>
                                  </p:childTnLst>
                                </p:cTn>
                              </p:par>
                            </p:childTnLst>
                          </p:cTn>
                        </p:par>
                        <p:par>
                          <p:cTn id="12" fill="hold" nodeType="afterGroup">
                            <p:stCondLst>
                              <p:cond delay="4000"/>
                            </p:stCondLst>
                            <p:childTnLst>
                              <p:par>
                                <p:cTn id="13" presetID="21" presetClass="entr" presetSubtype="4" fill="hold" nodeType="afterEffect">
                                  <p:stCondLst>
                                    <p:cond delay="0"/>
                                  </p:stCondLst>
                                  <p:childTnLst>
                                    <p:set>
                                      <p:cBhvr>
                                        <p:cTn id="14" dur="1" fill="hold">
                                          <p:stCondLst>
                                            <p:cond delay="0"/>
                                          </p:stCondLst>
                                        </p:cTn>
                                        <p:tgtEl>
                                          <p:spTgt spid="11268">
                                            <p:txEl>
                                              <p:pRg st="0" end="0"/>
                                            </p:txEl>
                                          </p:spTgt>
                                        </p:tgtEl>
                                        <p:attrNameLst>
                                          <p:attrName>style.visibility</p:attrName>
                                        </p:attrNameLst>
                                      </p:cBhvr>
                                      <p:to>
                                        <p:strVal val="visible"/>
                                      </p:to>
                                    </p:set>
                                    <p:animEffect transition="in" filter="wheel(4)">
                                      <p:cBhvr>
                                        <p:cTn id="15"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3" descr="j034336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0"/>
            <a:ext cx="4007827" cy="1077218"/>
          </a:xfrm>
          <a:prstGeom prst="rect">
            <a:avLst/>
          </a:prstGeom>
          <a:noFill/>
        </p:spPr>
        <p:txBody>
          <a:bodyPr wrap="none">
            <a:spAutoFit/>
          </a:bodyPr>
          <a:lstStyle/>
          <a:p>
            <a:pPr algn="ctr" fontAlgn="auto">
              <a:spcBef>
                <a:spcPts val="0"/>
              </a:spcBef>
              <a:spcAft>
                <a:spcPts val="0"/>
              </a:spcAft>
              <a:defRPr/>
            </a:pPr>
            <a:r>
              <a:rPr lang="ru-RU"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Ключевые принципы</a:t>
            </a:r>
          </a:p>
          <a:p>
            <a:pPr algn="ctr" fontAlgn="auto">
              <a:spcBef>
                <a:spcPts val="0"/>
              </a:spcBef>
              <a:spcAft>
                <a:spcPts val="0"/>
              </a:spcAft>
              <a:defRPr/>
            </a:pPr>
            <a:endParaRPr lang="ru-RU" sz="32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endParaRPr>
          </a:p>
        </p:txBody>
      </p:sp>
      <p:sp>
        <p:nvSpPr>
          <p:cNvPr id="12292" name="Прямоугольник 5"/>
          <p:cNvSpPr>
            <a:spLocks noChangeArrowheads="1"/>
          </p:cNvSpPr>
          <p:nvPr/>
        </p:nvSpPr>
        <p:spPr bwMode="auto">
          <a:xfrm>
            <a:off x="0" y="363538"/>
            <a:ext cx="9144000" cy="649446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1600">
                <a:latin typeface="Monotype Corsiva" pitchFamily="66" charset="0"/>
              </a:rPr>
              <a:t>Интернет состоит из многих тысяч корпоративных, научных, правительственных и домашних компьютерных сетей. Объединение сетей разной архитектуры и топологии стало возможно благодаря протоколу IP (англ. </a:t>
            </a:r>
            <a:r>
              <a:rPr lang="ru-RU" sz="1600" i="1">
                <a:latin typeface="Monotype Corsiva" pitchFamily="66" charset="0"/>
              </a:rPr>
              <a:t>Internet Protocol</a:t>
            </a:r>
            <a:r>
              <a:rPr lang="ru-RU" sz="1600">
                <a:latin typeface="Monotype Corsiva" pitchFamily="66" charset="0"/>
              </a:rPr>
              <a:t>) и принципу маршрутизации пакетов данных.</a:t>
            </a:r>
          </a:p>
          <a:p>
            <a:r>
              <a:rPr lang="ru-RU" sz="1600">
                <a:latin typeface="Monotype Corsiva" pitchFamily="66" charset="0"/>
              </a:rPr>
              <a:t>Протокол IP был специально создан агностическим в отношении физических каналов связи. То есть любая система (сеть) передачи цифровых данных, проводная или беспроводная, для которой существует стандарт инкапсуляции в неё IP-пакетов, может передавать и трафик Интернета. Агностицизм протокола IP, в частности, означает, что компьютер или маршрутизатор должен знать тип сетей, к которым он непосредственно присоединён, и уметь работать с этими сетями; но не обязан (и в большинстве случаев не может) знать, какие сети находятся за маршрутизаторами.</a:t>
            </a:r>
          </a:p>
          <a:p>
            <a:r>
              <a:rPr lang="ru-RU" sz="1600">
                <a:latin typeface="Monotype Corsiva" pitchFamily="66" charset="0"/>
              </a:rPr>
              <a:t>На стыках сетей специальные маршрутизаторы (программные или аппаратные) занимаются автоматической сортировкой и перенаправлением пакетов данных, исходя из IP-адресов получателей этих пакетов. Протокол IP образует единое адресное пространство в масштабах всего мира, но в каждой отдельной сети может существовать и собственное адресное подпространство, которое выбирается исходя из класса сети. Такая организация IP-адресов позволяет маршрутизаторам однозначно определять дальнейшее направление для каждого пакета данных. В результате между отдельными сетями Интернета не возникает конфликтов, и данные беспрепятственно и точно передаются из сети в сеть по всей планете и ближнему космосу.</a:t>
            </a:r>
          </a:p>
          <a:p>
            <a:r>
              <a:rPr lang="ru-RU" sz="1600">
                <a:latin typeface="Monotype Corsiva" pitchFamily="66" charset="0"/>
              </a:rPr>
              <a:t>Сам протокол IP был рождён в дискуссиях внутри организации IETF (англ. </a:t>
            </a:r>
            <a:r>
              <a:rPr lang="ru-RU" sz="1600" i="1">
                <a:latin typeface="Monotype Corsiva" pitchFamily="66" charset="0"/>
              </a:rPr>
              <a:t>Internet Engineering Task Force</a:t>
            </a:r>
            <a:r>
              <a:rPr lang="ru-RU" sz="1600">
                <a:latin typeface="Monotype Corsiva" pitchFamily="66" charset="0"/>
              </a:rPr>
              <a:t>; Task force — группа специалистов для решения конкретной задачи), чьё название можно вольно перевести как «Группа по решению задач проектирования Интернета». IETF и её рабочие группы по сей день занимаются развитием протоколов Всемирной сети. IETF открыта для публичного участия и обсуждения. Комитеты организации публикуют так называемые документы RFC. В этих документах даются технические спецификации и точные объяснения по многим вопросам. Некоторые документы RFC возводятся организацией IAB (англ. </a:t>
            </a:r>
            <a:r>
              <a:rPr lang="ru-RU" sz="1600" i="1">
                <a:latin typeface="Monotype Corsiva" pitchFamily="66" charset="0"/>
              </a:rPr>
              <a:t>Internet Architecture Board</a:t>
            </a:r>
            <a:r>
              <a:rPr lang="ru-RU" sz="1600">
                <a:latin typeface="Monotype Corsiva" pitchFamily="66" charset="0"/>
              </a:rPr>
              <a:t> — Совет по архитектуре Интернета) в статус стандартов Интернета (англ. </a:t>
            </a:r>
            <a:r>
              <a:rPr lang="ru-RU" sz="1600" i="1">
                <a:latin typeface="Monotype Corsiva" pitchFamily="66" charset="0"/>
              </a:rPr>
              <a:t>Internet Standard</a:t>
            </a:r>
            <a:r>
              <a:rPr lang="ru-RU" sz="1600">
                <a:latin typeface="Monotype Corsiva" pitchFamily="66" charset="0"/>
              </a:rPr>
              <a:t>). С 1992 года IETF, IAB и ряд других интернет-организаций входят в Общество Интернета (англ. </a:t>
            </a:r>
            <a:r>
              <a:rPr lang="ru-RU" sz="1600" i="1">
                <a:latin typeface="Monotype Corsiva" pitchFamily="66" charset="0"/>
              </a:rPr>
              <a:t>Internet Society, ISOC</a:t>
            </a:r>
            <a:r>
              <a:rPr lang="ru-RU" sz="1600">
                <a:latin typeface="Monotype Corsiva" pitchFamily="66" charset="0"/>
              </a:rPr>
              <a:t>). Общество Интернета предоставляет организационную основу для разных исследовательских и консультативных групп, занимающихся развитием Интернет</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2292">
                                            <p:txEl>
                                              <p:pRg st="0" end="0"/>
                                            </p:txEl>
                                          </p:spTgt>
                                        </p:tgtEl>
                                        <p:attrNameLst>
                                          <p:attrName>style.visibility</p:attrName>
                                        </p:attrNameLst>
                                      </p:cBhvr>
                                      <p:to>
                                        <p:strVal val="visible"/>
                                      </p:to>
                                    </p:set>
                                    <p:animEffect transition="in" filter="box(in)">
                                      <p:cBhvr>
                                        <p:cTn id="11" dur="500"/>
                                        <p:tgtEl>
                                          <p:spTgt spid="12292">
                                            <p:txEl>
                                              <p:pRg st="0" end="0"/>
                                            </p:txEl>
                                          </p:spTgt>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12292">
                                            <p:txEl>
                                              <p:pRg st="1" end="1"/>
                                            </p:txEl>
                                          </p:spTgt>
                                        </p:tgtEl>
                                        <p:attrNameLst>
                                          <p:attrName>style.visibility</p:attrName>
                                        </p:attrNameLst>
                                      </p:cBhvr>
                                      <p:to>
                                        <p:strVal val="visible"/>
                                      </p:to>
                                    </p:set>
                                    <p:animEffect transition="in" filter="box(in)">
                                      <p:cBhvr>
                                        <p:cTn id="15" dur="500"/>
                                        <p:tgtEl>
                                          <p:spTgt spid="12292">
                                            <p:txEl>
                                              <p:pRg st="1" end="1"/>
                                            </p:txEl>
                                          </p:spTgt>
                                        </p:tgtEl>
                                      </p:cBhvr>
                                    </p:animEffect>
                                  </p:childTnLst>
                                </p:cTn>
                              </p:par>
                            </p:childTnLst>
                          </p:cTn>
                        </p:par>
                        <p:par>
                          <p:cTn id="16" fill="hold" nodeType="afterGroup">
                            <p:stCondLst>
                              <p:cond delay="1500"/>
                            </p:stCondLst>
                            <p:childTnLst>
                              <p:par>
                                <p:cTn id="17" presetID="4" presetClass="entr" presetSubtype="16" fill="hold" grpId="0" nodeType="after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Effect transition="in" filter="box(in)">
                                      <p:cBhvr>
                                        <p:cTn id="19" dur="500"/>
                                        <p:tgtEl>
                                          <p:spTgt spid="12292">
                                            <p:txEl>
                                              <p:pRg st="2" end="2"/>
                                            </p:txEl>
                                          </p:spTgt>
                                        </p:tgtEl>
                                      </p:cBhvr>
                                    </p:animEffect>
                                  </p:childTnLst>
                                </p:cTn>
                              </p:par>
                            </p:childTnLst>
                          </p:cTn>
                        </p:par>
                        <p:par>
                          <p:cTn id="20" fill="hold" nodeType="afterGroup">
                            <p:stCondLst>
                              <p:cond delay="2000"/>
                            </p:stCondLst>
                            <p:childTnLst>
                              <p:par>
                                <p:cTn id="21" presetID="4" presetClass="entr" presetSubtype="16" fill="hold" grpId="0" nodeType="afterEffect">
                                  <p:stCondLst>
                                    <p:cond delay="0"/>
                                  </p:stCondLst>
                                  <p:childTnLst>
                                    <p:set>
                                      <p:cBhvr>
                                        <p:cTn id="22" dur="1" fill="hold">
                                          <p:stCondLst>
                                            <p:cond delay="0"/>
                                          </p:stCondLst>
                                        </p:cTn>
                                        <p:tgtEl>
                                          <p:spTgt spid="12292">
                                            <p:txEl>
                                              <p:pRg st="3" end="3"/>
                                            </p:txEl>
                                          </p:spTgt>
                                        </p:tgtEl>
                                        <p:attrNameLst>
                                          <p:attrName>style.visibility</p:attrName>
                                        </p:attrNameLst>
                                      </p:cBhvr>
                                      <p:to>
                                        <p:strVal val="visible"/>
                                      </p:to>
                                    </p:set>
                                    <p:animEffect transition="in" filter="box(in)">
                                      <p:cBhvr>
                                        <p:cTn id="23" dur="500"/>
                                        <p:tgtEl>
                                          <p:spTgt spid="122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Рисунок 3" descr="j034336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2424831"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Протоколы</a:t>
            </a:r>
          </a:p>
        </p:txBody>
      </p:sp>
      <p:sp>
        <p:nvSpPr>
          <p:cNvPr id="13316" name="Прямоугольник 5"/>
          <p:cNvSpPr>
            <a:spLocks noChangeArrowheads="1"/>
          </p:cNvSpPr>
          <p:nvPr/>
        </p:nvSpPr>
        <p:spPr bwMode="auto">
          <a:xfrm>
            <a:off x="0" y="857250"/>
            <a:ext cx="9144000" cy="2032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Monotype Corsiva" pitchFamily="66" charset="0"/>
              </a:rPr>
              <a:t>Протокол в данном случае — это, образно говоря, «язык», используемый компьютерами для обмена данными при работе в сети. Чтобы различные компьютеры сети могли взаимодействовать, они должны «разговаривать» на одном «языке», то есть использовать один и тот же протокол. Проще говоря, протокол — это правила передачи данных между узлами компьютерной сети. Систему протоколов Интернет называют «стеком протоколов TCP/IP».</a:t>
            </a:r>
          </a:p>
          <a:p>
            <a:r>
              <a:rPr lang="ru-RU">
                <a:latin typeface="Monotype Corsiva" pitchFamily="66" charset="0"/>
              </a:rPr>
              <a:t>Наиболее распространённые интернет-протоколы (в алфавитном порядке, сгруппированные в примерном соответствии модели OSI):</a:t>
            </a:r>
          </a:p>
        </p:txBody>
      </p:sp>
      <p:graphicFrame>
        <p:nvGraphicFramePr>
          <p:cNvPr id="7" name="Таблица 6"/>
          <p:cNvGraphicFramePr>
            <a:graphicFrameLocks noGrp="1"/>
          </p:cNvGraphicFramePr>
          <p:nvPr/>
        </p:nvGraphicFramePr>
        <p:xfrm>
          <a:off x="142875" y="3143250"/>
          <a:ext cx="8572500" cy="3032125"/>
        </p:xfrm>
        <a:graphic>
          <a:graphicData uri="http://schemas.openxmlformats.org/drawingml/2006/table">
            <a:tbl>
              <a:tblPr firstRow="1" bandRow="1">
                <a:tableStyleId>{5C22544A-7EE6-4342-B048-85BDC9FD1C3A}</a:tableStyleId>
              </a:tblPr>
              <a:tblGrid>
                <a:gridCol w="4286250"/>
                <a:gridCol w="4286250"/>
              </a:tblGrid>
              <a:tr h="639988">
                <a:tc>
                  <a:txBody>
                    <a:bodyPr/>
                    <a:lstStyle/>
                    <a:p>
                      <a:pPr algn="ctr"/>
                      <a:r>
                        <a:rPr lang="ru-RU" sz="1800" dirty="0" smtClean="0"/>
                        <a:t>Уровень </a:t>
                      </a:r>
                      <a:r>
                        <a:rPr lang="en-US" sz="1800" dirty="0" smtClean="0"/>
                        <a:t>OSI</a:t>
                      </a:r>
                      <a:endParaRPr lang="ru-RU" sz="1800" dirty="0"/>
                    </a:p>
                  </a:txBody>
                  <a:tcPr marL="91439" marR="91439" marT="45705" marB="45705"/>
                </a:tc>
                <a:tc>
                  <a:txBody>
                    <a:bodyPr/>
                    <a:lstStyle/>
                    <a:p>
                      <a:pPr algn="ctr"/>
                      <a:r>
                        <a:rPr lang="ru-RU" sz="1800" dirty="0" smtClean="0"/>
                        <a:t>Протоколы, примерно соответствующие уровню OSI</a:t>
                      </a:r>
                      <a:endParaRPr lang="ru-RU" sz="1800" dirty="0"/>
                    </a:p>
                  </a:txBody>
                  <a:tcPr marL="91439" marR="91439" marT="45705" marB="45705"/>
                </a:tc>
              </a:tr>
              <a:tr h="639988">
                <a:tc>
                  <a:txBody>
                    <a:bodyPr/>
                    <a:lstStyle/>
                    <a:p>
                      <a:pPr algn="ctr"/>
                      <a:r>
                        <a:rPr lang="ru-RU" sz="1800" dirty="0" smtClean="0"/>
                        <a:t>Прикладной</a:t>
                      </a:r>
                      <a:endParaRPr lang="ru-RU" sz="1800" dirty="0"/>
                    </a:p>
                  </a:txBody>
                  <a:tcPr marL="91439" marR="91439" marT="45705" marB="45705"/>
                </a:tc>
                <a:tc>
                  <a:txBody>
                    <a:bodyPr/>
                    <a:lstStyle/>
                    <a:p>
                      <a:r>
                        <a:rPr lang="en-US" sz="1800" dirty="0" smtClean="0"/>
                        <a:t>DNS, FTP, HTTP, HTTPS, IMAP, LDAP, POP3, SNMP, SMTP, SSH, Telnet, XMPP (Jabber)</a:t>
                      </a:r>
                      <a:endParaRPr lang="ru-RU" sz="1800" dirty="0"/>
                    </a:p>
                  </a:txBody>
                  <a:tcPr marL="91439" marR="91439" marT="45705" marB="45705"/>
                </a:tc>
              </a:tr>
              <a:tr h="370720">
                <a:tc>
                  <a:txBody>
                    <a:bodyPr/>
                    <a:lstStyle/>
                    <a:p>
                      <a:pPr algn="ctr"/>
                      <a:r>
                        <a:rPr lang="ru-RU" sz="1800" dirty="0" smtClean="0"/>
                        <a:t>Сеансовый/Представления</a:t>
                      </a:r>
                      <a:endParaRPr lang="ru-RU" sz="1800" dirty="0"/>
                    </a:p>
                  </a:txBody>
                  <a:tcPr marL="91439" marR="91439" marT="45705" marB="45705"/>
                </a:tc>
                <a:tc>
                  <a:txBody>
                    <a:bodyPr/>
                    <a:lstStyle/>
                    <a:p>
                      <a:pPr algn="ctr"/>
                      <a:r>
                        <a:rPr lang="en-US" sz="1800" dirty="0" smtClean="0"/>
                        <a:t>SSL, TLS</a:t>
                      </a:r>
                      <a:endParaRPr lang="ru-RU" sz="1800" dirty="0"/>
                    </a:p>
                  </a:txBody>
                  <a:tcPr marL="91439" marR="91439" marT="45705" marB="45705"/>
                </a:tc>
              </a:tr>
              <a:tr h="370720">
                <a:tc>
                  <a:txBody>
                    <a:bodyPr/>
                    <a:lstStyle/>
                    <a:p>
                      <a:pPr algn="ctr"/>
                      <a:r>
                        <a:rPr lang="ru-RU" sz="1800" dirty="0" smtClean="0"/>
                        <a:t>Транспортный</a:t>
                      </a:r>
                      <a:endParaRPr lang="ru-RU" sz="1800" dirty="0"/>
                    </a:p>
                  </a:txBody>
                  <a:tcPr marL="91439" marR="91439" marT="45705" marB="45705"/>
                </a:tc>
                <a:tc>
                  <a:txBody>
                    <a:bodyPr/>
                    <a:lstStyle/>
                    <a:p>
                      <a:pPr algn="ctr"/>
                      <a:r>
                        <a:rPr lang="en-US" sz="1800" dirty="0" smtClean="0"/>
                        <a:t>TCP, UDP</a:t>
                      </a:r>
                      <a:endParaRPr lang="ru-RU" sz="1800" dirty="0"/>
                    </a:p>
                  </a:txBody>
                  <a:tcPr marL="91439" marR="91439" marT="45705" marB="45705"/>
                </a:tc>
              </a:tr>
              <a:tr h="370720">
                <a:tc>
                  <a:txBody>
                    <a:bodyPr/>
                    <a:lstStyle/>
                    <a:p>
                      <a:pPr algn="ctr"/>
                      <a:r>
                        <a:rPr lang="ru-RU" sz="1800" dirty="0" smtClean="0"/>
                        <a:t>Сетевой</a:t>
                      </a:r>
                      <a:endParaRPr lang="ru-RU" sz="1800" dirty="0"/>
                    </a:p>
                  </a:txBody>
                  <a:tcPr marL="91439" marR="91439" marT="45705" marB="45705"/>
                </a:tc>
                <a:tc>
                  <a:txBody>
                    <a:bodyPr/>
                    <a:lstStyle/>
                    <a:p>
                      <a:r>
                        <a:rPr lang="en-US" sz="1800" dirty="0" smtClean="0"/>
                        <a:t>BGP, EIGRP, ICMP, IGMP, IP, IS-IS, OSPF, RIP</a:t>
                      </a:r>
                      <a:endParaRPr lang="ru-RU" sz="1800" dirty="0"/>
                    </a:p>
                  </a:txBody>
                  <a:tcPr marL="91439" marR="91439" marT="45705" marB="45705"/>
                </a:tc>
              </a:tr>
              <a:tr h="639988">
                <a:tc>
                  <a:txBody>
                    <a:bodyPr/>
                    <a:lstStyle/>
                    <a:p>
                      <a:pPr algn="ctr"/>
                      <a:r>
                        <a:rPr lang="ru-RU" sz="1800" dirty="0" smtClean="0"/>
                        <a:t>Канальный</a:t>
                      </a:r>
                      <a:endParaRPr lang="ru-RU" sz="1800" dirty="0"/>
                    </a:p>
                  </a:txBody>
                  <a:tcPr marL="91439" marR="91439" marT="45705" marB="45705"/>
                </a:tc>
                <a:tc>
                  <a:txBody>
                    <a:bodyPr/>
                    <a:lstStyle/>
                    <a:p>
                      <a:r>
                        <a:rPr lang="en-US" sz="1800" dirty="0" smtClean="0"/>
                        <a:t>Arcnet, ATM, Ethernet, Frame relay, HDLC, PPP, L2TP, SLIP, Token ring</a:t>
                      </a:r>
                      <a:endParaRPr lang="ru-RU" sz="1800" dirty="0"/>
                    </a:p>
                  </a:txBody>
                  <a:tcPr marL="91439" marR="91439" marT="45705" marB="45705"/>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3316"/>
                                        </p:tgtEl>
                                        <p:attrNameLst>
                                          <p:attrName>style.visibility</p:attrName>
                                        </p:attrNameLst>
                                      </p:cBhvr>
                                      <p:to>
                                        <p:strVal val="visible"/>
                                      </p:to>
                                    </p:set>
                                    <p:anim calcmode="lin" valueType="num">
                                      <p:cBhvr>
                                        <p:cTn id="18" dur="500" decel="50000" fill="hold">
                                          <p:stCondLst>
                                            <p:cond delay="0"/>
                                          </p:stCondLst>
                                        </p:cTn>
                                        <p:tgtEl>
                                          <p:spTgt spid="1331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331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3316"/>
                                        </p:tgtEl>
                                        <p:attrNameLst>
                                          <p:attrName>ppt_w</p:attrName>
                                        </p:attrNameLst>
                                      </p:cBhvr>
                                      <p:tavLst>
                                        <p:tav tm="0">
                                          <p:val>
                                            <p:strVal val="#ppt_w*.05"/>
                                          </p:val>
                                        </p:tav>
                                        <p:tav tm="100000">
                                          <p:val>
                                            <p:strVal val="#ppt_w"/>
                                          </p:val>
                                        </p:tav>
                                      </p:tavLst>
                                    </p:anim>
                                    <p:anim calcmode="lin" valueType="num">
                                      <p:cBhvr>
                                        <p:cTn id="21" dur="1000" fill="hold"/>
                                        <p:tgtEl>
                                          <p:spTgt spid="1331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331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331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331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3316"/>
                                        </p:tgtEl>
                                      </p:cBhvr>
                                    </p:animEffect>
                                  </p:childTnLst>
                                </p:cTn>
                              </p:par>
                            </p:childTnLst>
                          </p:cTn>
                        </p:par>
                        <p:par>
                          <p:cTn id="26" fill="hold" nodeType="afterGroup">
                            <p:stCondLst>
                              <p:cond delay="2000"/>
                            </p:stCondLst>
                            <p:childTnLst>
                              <p:par>
                                <p:cTn id="27" presetID="25" presetClass="entr" presetSubtype="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2" dur="1000" fill="hold"/>
                                        <p:tgtEl>
                                          <p:spTgt spid="7"/>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descr="http://xronika.az/uploads/photo_archive/internet1.jpg"/>
          <p:cNvPicPr>
            <a:picLocks noChangeAspect="1" noChangeArrowheads="1"/>
          </p:cNvPicPr>
          <p:nvPr/>
        </p:nvPicPr>
        <p:blipFill>
          <a:blip r:embed="rId2"/>
          <a:srcRect/>
          <a:stretch>
            <a:fillRect/>
          </a:stretch>
        </p:blipFill>
        <p:spPr bwMode="auto">
          <a:xfrm>
            <a:off x="4429124" y="785794"/>
            <a:ext cx="4357718" cy="4357718"/>
          </a:xfrm>
          <a:prstGeom prst="roundRect">
            <a:avLst>
              <a:gd name="adj" fmla="val 8594"/>
            </a:avLst>
          </a:prstGeom>
          <a:solidFill>
            <a:srgbClr xmlns:mc="http://schemas.openxmlformats.org/markup-compatibility/2006" xmlns:a14="http://schemas.microsoft.com/office/drawing/2010/main" val="FFFFFF" mc:Ignorable="">
              <a:shade val="85000"/>
            </a:srgbClr>
          </a:solidFill>
          <a:ln>
            <a:noFill/>
          </a:ln>
          <a:effectLst>
            <a:reflection blurRad="12700" stA="38000" endPos="28000" dist="5000" dir="5400000" sy="-100000" algn="bl" rotWithShape="0"/>
          </a:effectLst>
        </p:spPr>
      </p:pic>
      <p:sp>
        <p:nvSpPr>
          <p:cNvPr id="14339" name="Прямоугольник 5"/>
          <p:cNvSpPr>
            <a:spLocks noChangeArrowheads="1"/>
          </p:cNvSpPr>
          <p:nvPr/>
        </p:nvSpPr>
        <p:spPr bwMode="auto">
          <a:xfrm>
            <a:off x="0" y="214313"/>
            <a:ext cx="8715375" cy="7080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Есть ещё целый ряд протоколов, ещё не стандартизированных, но уже очень популярных в Интернете:</a:t>
            </a:r>
          </a:p>
        </p:txBody>
      </p:sp>
      <p:sp>
        <p:nvSpPr>
          <p:cNvPr id="14340" name="Прямоугольник 6"/>
          <p:cNvSpPr>
            <a:spLocks noChangeArrowheads="1"/>
          </p:cNvSpPr>
          <p:nvPr/>
        </p:nvSpPr>
        <p:spPr bwMode="auto">
          <a:xfrm>
            <a:off x="285750" y="1071563"/>
            <a:ext cx="4572000" cy="26781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pPr>
              <a:buFont typeface="Arial" charset="0"/>
              <a:buChar char="•"/>
            </a:pPr>
            <a:r>
              <a:rPr lang="en-US" sz="2400">
                <a:latin typeface="Calibri" pitchFamily="34" charset="0"/>
              </a:rPr>
              <a:t>OSCAR </a:t>
            </a:r>
          </a:p>
          <a:p>
            <a:pPr>
              <a:buFont typeface="Arial" charset="0"/>
              <a:buChar char="•"/>
            </a:pPr>
            <a:r>
              <a:rPr lang="en-US" sz="2400">
                <a:latin typeface="Calibri" pitchFamily="34" charset="0"/>
              </a:rPr>
              <a:t>CDDB </a:t>
            </a:r>
          </a:p>
          <a:p>
            <a:pPr>
              <a:buFont typeface="Arial" charset="0"/>
              <a:buChar char="•"/>
            </a:pPr>
            <a:r>
              <a:rPr lang="en-US" sz="2400">
                <a:latin typeface="Calibri" pitchFamily="34" charset="0"/>
              </a:rPr>
              <a:t>MFTP (сеть eDonkey2000) </a:t>
            </a:r>
          </a:p>
          <a:p>
            <a:pPr>
              <a:buFont typeface="Arial" charset="0"/>
              <a:buChar char="•"/>
            </a:pPr>
            <a:r>
              <a:rPr lang="en-US" sz="2400">
                <a:latin typeface="Calibri" pitchFamily="34" charset="0"/>
              </a:rPr>
              <a:t>BitTorrent </a:t>
            </a:r>
          </a:p>
          <a:p>
            <a:pPr>
              <a:buFont typeface="Arial" charset="0"/>
              <a:buChar char="•"/>
            </a:pPr>
            <a:r>
              <a:rPr lang="en-US" sz="2400">
                <a:latin typeface="Calibri" pitchFamily="34" charset="0"/>
              </a:rPr>
              <a:t>Gnutella </a:t>
            </a:r>
          </a:p>
          <a:p>
            <a:pPr>
              <a:buFont typeface="Arial" charset="0"/>
              <a:buChar char="•"/>
            </a:pPr>
            <a:r>
              <a:rPr lang="en-US" sz="2400">
                <a:latin typeface="Calibri" pitchFamily="34" charset="0"/>
              </a:rPr>
              <a:t>Skype </a:t>
            </a:r>
          </a:p>
          <a:p>
            <a:pPr>
              <a:buFont typeface="Arial" charset="0"/>
              <a:buChar char="•"/>
            </a:pPr>
            <a:r>
              <a:rPr lang="en-US" sz="2400">
                <a:latin typeface="Calibri" pitchFamily="34" charset="0"/>
              </a:rPr>
              <a:t>Steam </a:t>
            </a:r>
          </a:p>
        </p:txBody>
      </p:sp>
      <p:sp>
        <p:nvSpPr>
          <p:cNvPr id="14341" name="Прямоугольник 7"/>
          <p:cNvSpPr>
            <a:spLocks noChangeArrowheads="1"/>
          </p:cNvSpPr>
          <p:nvPr/>
        </p:nvSpPr>
        <p:spPr bwMode="auto">
          <a:xfrm>
            <a:off x="0" y="4000500"/>
            <a:ext cx="7358063" cy="10160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Эти протоколы в большинстве своём нужны для обмена файлами и текстовыми сообщениями, на некоторых из них построены целые файлообменные сети.</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blinds(horizontal)">
                                      <p:cBhvr>
                                        <p:cTn id="7" dur="500"/>
                                        <p:tgtEl>
                                          <p:spTgt spid="23555"/>
                                        </p:tgtEl>
                                      </p:cBhvr>
                                    </p:animEffect>
                                  </p:childTnLst>
                                </p:cTn>
                              </p:par>
                            </p:childTnLst>
                          </p:cTn>
                        </p:par>
                        <p:par>
                          <p:cTn id="8" fill="hold" nodeType="afterGroup">
                            <p:stCondLst>
                              <p:cond delay="500"/>
                            </p:stCondLst>
                            <p:childTnLst>
                              <p:par>
                                <p:cTn id="9" presetID="25" presetClass="entr" presetSubtype="0" fill="hold" grpId="0" nodeType="afterEffect">
                                  <p:stCondLst>
                                    <p:cond delay="0"/>
                                  </p:stCondLst>
                                  <p:childTnLst>
                                    <p:set>
                                      <p:cBhvr>
                                        <p:cTn id="10" dur="1" fill="hold">
                                          <p:stCondLst>
                                            <p:cond delay="0"/>
                                          </p:stCondLst>
                                        </p:cTn>
                                        <p:tgtEl>
                                          <p:spTgt spid="14339"/>
                                        </p:tgtEl>
                                        <p:attrNameLst>
                                          <p:attrName>style.visibility</p:attrName>
                                        </p:attrNameLst>
                                      </p:cBhvr>
                                      <p:to>
                                        <p:strVal val="visible"/>
                                      </p:to>
                                    </p:set>
                                    <p:anim calcmode="lin" valueType="num">
                                      <p:cBhvr>
                                        <p:cTn id="11" dur="500" decel="50000" fill="hold">
                                          <p:stCondLst>
                                            <p:cond delay="0"/>
                                          </p:stCondLst>
                                        </p:cTn>
                                        <p:tgtEl>
                                          <p:spTgt spid="14339"/>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4339"/>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4339"/>
                                        </p:tgtEl>
                                        <p:attrNameLst>
                                          <p:attrName>ppt_w</p:attrName>
                                        </p:attrNameLst>
                                      </p:cBhvr>
                                      <p:tavLst>
                                        <p:tav tm="0">
                                          <p:val>
                                            <p:strVal val="#ppt_w*.05"/>
                                          </p:val>
                                        </p:tav>
                                        <p:tav tm="100000">
                                          <p:val>
                                            <p:strVal val="#ppt_w"/>
                                          </p:val>
                                        </p:tav>
                                      </p:tavLst>
                                    </p:anim>
                                    <p:anim calcmode="lin" valueType="num">
                                      <p:cBhvr>
                                        <p:cTn id="14" dur="1000" fill="hold"/>
                                        <p:tgtEl>
                                          <p:spTgt spid="14339"/>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4339"/>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4339"/>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4339"/>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4339"/>
                                        </p:tgtEl>
                                      </p:cBhvr>
                                    </p:animEffect>
                                  </p:childTnLst>
                                </p:cTn>
                              </p:par>
                            </p:childTnLst>
                          </p:cTn>
                        </p:par>
                        <p:par>
                          <p:cTn id="19" fill="hold" nodeType="afterGroup">
                            <p:stCondLst>
                              <p:cond delay="1500"/>
                            </p:stCondLst>
                            <p:childTnLst>
                              <p:par>
                                <p:cTn id="20" presetID="25" presetClass="entr" presetSubtype="0" fill="hold" grpId="0" nodeType="afterEffect">
                                  <p:stCondLst>
                                    <p:cond delay="0"/>
                                  </p:stCondLst>
                                  <p:childTnLst>
                                    <p:set>
                                      <p:cBhvr>
                                        <p:cTn id="21" dur="1" fill="hold">
                                          <p:stCondLst>
                                            <p:cond delay="0"/>
                                          </p:stCondLst>
                                        </p:cTn>
                                        <p:tgtEl>
                                          <p:spTgt spid="14340"/>
                                        </p:tgtEl>
                                        <p:attrNameLst>
                                          <p:attrName>style.visibility</p:attrName>
                                        </p:attrNameLst>
                                      </p:cBhvr>
                                      <p:to>
                                        <p:strVal val="visible"/>
                                      </p:to>
                                    </p:set>
                                    <p:anim calcmode="lin" valueType="num">
                                      <p:cBhvr>
                                        <p:cTn id="22" dur="500" decel="50000" fill="hold">
                                          <p:stCondLst>
                                            <p:cond delay="0"/>
                                          </p:stCondLst>
                                        </p:cTn>
                                        <p:tgtEl>
                                          <p:spTgt spid="14340"/>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14340"/>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14340"/>
                                        </p:tgtEl>
                                        <p:attrNameLst>
                                          <p:attrName>ppt_w</p:attrName>
                                        </p:attrNameLst>
                                      </p:cBhvr>
                                      <p:tavLst>
                                        <p:tav tm="0">
                                          <p:val>
                                            <p:strVal val="#ppt_w*.05"/>
                                          </p:val>
                                        </p:tav>
                                        <p:tav tm="100000">
                                          <p:val>
                                            <p:strVal val="#ppt_w"/>
                                          </p:val>
                                        </p:tav>
                                      </p:tavLst>
                                    </p:anim>
                                    <p:anim calcmode="lin" valueType="num">
                                      <p:cBhvr>
                                        <p:cTn id="25" dur="1000" fill="hold"/>
                                        <p:tgtEl>
                                          <p:spTgt spid="14340"/>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14340"/>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14340"/>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14340"/>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14340"/>
                                        </p:tgtEl>
                                      </p:cBhvr>
                                    </p:animEffect>
                                  </p:childTnLst>
                                </p:cTn>
                              </p:par>
                            </p:childTnLst>
                          </p:cTn>
                        </p:par>
                        <p:par>
                          <p:cTn id="30" fill="hold" nodeType="afterGroup">
                            <p:stCondLst>
                              <p:cond delay="2500"/>
                            </p:stCondLst>
                            <p:childTnLst>
                              <p:par>
                                <p:cTn id="31" presetID="25" presetClass="entr" presetSubtype="0" fill="hold" grpId="0" nodeType="afterEffect">
                                  <p:stCondLst>
                                    <p:cond delay="0"/>
                                  </p:stCondLst>
                                  <p:childTnLst>
                                    <p:set>
                                      <p:cBhvr>
                                        <p:cTn id="32" dur="1" fill="hold">
                                          <p:stCondLst>
                                            <p:cond delay="0"/>
                                          </p:stCondLst>
                                        </p:cTn>
                                        <p:tgtEl>
                                          <p:spTgt spid="14341"/>
                                        </p:tgtEl>
                                        <p:attrNameLst>
                                          <p:attrName>style.visibility</p:attrName>
                                        </p:attrNameLst>
                                      </p:cBhvr>
                                      <p:to>
                                        <p:strVal val="visible"/>
                                      </p:to>
                                    </p:set>
                                    <p:anim calcmode="lin" valueType="num">
                                      <p:cBhvr>
                                        <p:cTn id="33" dur="500" decel="50000" fill="hold">
                                          <p:stCondLst>
                                            <p:cond delay="0"/>
                                          </p:stCondLst>
                                        </p:cTn>
                                        <p:tgtEl>
                                          <p:spTgt spid="14341"/>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14341"/>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14341"/>
                                        </p:tgtEl>
                                        <p:attrNameLst>
                                          <p:attrName>ppt_w</p:attrName>
                                        </p:attrNameLst>
                                      </p:cBhvr>
                                      <p:tavLst>
                                        <p:tav tm="0">
                                          <p:val>
                                            <p:strVal val="#ppt_w*.05"/>
                                          </p:val>
                                        </p:tav>
                                        <p:tav tm="100000">
                                          <p:val>
                                            <p:strVal val="#ppt_w"/>
                                          </p:val>
                                        </p:tav>
                                      </p:tavLst>
                                    </p:anim>
                                    <p:anim calcmode="lin" valueType="num">
                                      <p:cBhvr>
                                        <p:cTn id="36" dur="1000" fill="hold"/>
                                        <p:tgtEl>
                                          <p:spTgt spid="14341"/>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14341"/>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14341"/>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14341"/>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p:bldP spid="143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Рисунок 3" descr="j034336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4851008"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Юридические аспекты </a:t>
            </a:r>
          </a:p>
        </p:txBody>
      </p:sp>
      <p:sp>
        <p:nvSpPr>
          <p:cNvPr id="15364" name="Прямоугольник 5"/>
          <p:cNvSpPr>
            <a:spLocks noChangeArrowheads="1"/>
          </p:cNvSpPr>
          <p:nvPr/>
        </p:nvSpPr>
        <p:spPr bwMode="auto">
          <a:xfrm>
            <a:off x="0" y="928688"/>
            <a:ext cx="9144000" cy="55086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pPr>
              <a:buFont typeface="Arial" charset="0"/>
              <a:buChar char="•"/>
            </a:pPr>
            <a:r>
              <a:rPr lang="ru-RU" sz="1600">
                <a:latin typeface="Monotype Corsiva" pitchFamily="66" charset="0"/>
              </a:rPr>
              <a:t>У Интернета нет собственника, так как он является совокупностью сетей, которые имеют различную географическую принадлежность. </a:t>
            </a:r>
          </a:p>
          <a:p>
            <a:pPr>
              <a:buFont typeface="Arial" charset="0"/>
              <a:buChar char="•"/>
            </a:pPr>
            <a:r>
              <a:rPr lang="ru-RU" sz="1600">
                <a:latin typeface="Monotype Corsiva" pitchFamily="66" charset="0"/>
              </a:rPr>
              <a:t>Интернет нельзя выключить целиком, поскольку маршрутизаторы сетей не имеют единого внешнего управления. </a:t>
            </a:r>
          </a:p>
          <a:p>
            <a:pPr>
              <a:buFont typeface="Arial" charset="0"/>
              <a:buChar char="•"/>
            </a:pPr>
            <a:r>
              <a:rPr lang="ru-RU" sz="1600">
                <a:latin typeface="Monotype Corsiva" pitchFamily="66" charset="0"/>
              </a:rPr>
              <a:t>Интернет стал достоянием всего человечества. </a:t>
            </a:r>
          </a:p>
          <a:p>
            <a:pPr>
              <a:buFont typeface="Arial" charset="0"/>
              <a:buChar char="•"/>
            </a:pPr>
            <a:r>
              <a:rPr lang="ru-RU" sz="1600">
                <a:latin typeface="Monotype Corsiva" pitchFamily="66" charset="0"/>
              </a:rPr>
              <a:t>У Интернета имеется много полезных и вредных свойств, эксплуатируемых заинтересованными лицами. </a:t>
            </a:r>
          </a:p>
          <a:p>
            <a:pPr>
              <a:buFont typeface="Arial" charset="0"/>
              <a:buChar char="•"/>
            </a:pPr>
            <a:r>
              <a:rPr lang="ru-RU" sz="1600">
                <a:latin typeface="Monotype Corsiva" pitchFamily="66" charset="0"/>
              </a:rPr>
              <a:t>Интернет, прежде всего, средство открытого хранения и распространения информации. По маршруту транспортировки незашифрованная информация может быть перехвачена и прочитана. </a:t>
            </a:r>
          </a:p>
          <a:p>
            <a:pPr>
              <a:buFont typeface="Arial" charset="0"/>
              <a:buChar char="•"/>
            </a:pPr>
            <a:r>
              <a:rPr lang="ru-RU" sz="1600">
                <a:latin typeface="Monotype Corsiva" pitchFamily="66" charset="0"/>
              </a:rPr>
              <a:t>Интернет может связать каждый компьютер с любым другим, подключённым к Сети, так же, как и телефонная сеть. Если телефон имеет автоответчик, он способен распространять информацию, записанную в него, любому позвонившему. </a:t>
            </a:r>
          </a:p>
          <a:p>
            <a:pPr>
              <a:buFont typeface="Arial" charset="0"/>
              <a:buChar char="•"/>
            </a:pPr>
            <a:r>
              <a:rPr lang="ru-RU" sz="1600">
                <a:latin typeface="Monotype Corsiva" pitchFamily="66" charset="0"/>
              </a:rPr>
              <a:t>Сайты в Интернете распространяют информацию по такому же принципу, то есть индивидуально, по инициативе читателя. </a:t>
            </a:r>
          </a:p>
          <a:p>
            <a:pPr>
              <a:buFont typeface="Arial" charset="0"/>
              <a:buChar char="•"/>
            </a:pPr>
            <a:r>
              <a:rPr lang="ru-RU" sz="1600">
                <a:latin typeface="Monotype Corsiva" pitchFamily="66" charset="0"/>
              </a:rPr>
              <a:t>Спам-серверы и «зомби-сети» распространяют информацию по инициативе отправителя и забивают почтовые ящики пользователей электронной почты спамом точно так же, как забивают реальные почтовые ящики распространители рекламных листовок и брошюр. </a:t>
            </a:r>
          </a:p>
          <a:p>
            <a:r>
              <a:rPr lang="ru-RU" sz="1600">
                <a:latin typeface="Monotype Corsiva" pitchFamily="66" charset="0"/>
              </a:rPr>
              <a:t>   Распространение информации в Интернете имеет такую же природу, как и слухи в социальной среде. Если к информации есть большой интерес, она распространяется широко и быстро, нет интереса — нет распространения.</a:t>
            </a:r>
          </a:p>
          <a:p>
            <a:r>
              <a:rPr lang="ru-RU" sz="1600">
                <a:latin typeface="Monotype Corsiva" pitchFamily="66" charset="0"/>
              </a:rPr>
              <a:t>   Чтение информации, полученной из Интернета или любой другой сети ЭВМ, относится, как правило, к непубличному воспроизведению произведения. За распространение информации в Интернете (разглашение), если это государственная или иная тайна, клевета, другие запрещённые законом к распространению сведения, вполне возможна юридическая ответственность по законам того места, откуда информация введена.</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5" presetClass="entr" presetSubtype="0" fill="hold" grpId="0" nodeType="after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fade">
                                      <p:cBhvr>
                                        <p:cTn id="12" dur="2000"/>
                                        <p:tgtEl>
                                          <p:spTgt spid="15364"/>
                                        </p:tgtEl>
                                      </p:cBhvr>
                                    </p:animEffect>
                                    <p:anim calcmode="lin" valueType="num">
                                      <p:cBhvr>
                                        <p:cTn id="13" dur="2000" fill="hold"/>
                                        <p:tgtEl>
                                          <p:spTgt spid="15364"/>
                                        </p:tgtEl>
                                        <p:attrNameLst>
                                          <p:attrName>style.rotation</p:attrName>
                                        </p:attrNameLst>
                                      </p:cBhvr>
                                      <p:tavLst>
                                        <p:tav tm="0">
                                          <p:val>
                                            <p:fltVal val="720"/>
                                          </p:val>
                                        </p:tav>
                                        <p:tav tm="100000">
                                          <p:val>
                                            <p:fltVal val="0"/>
                                          </p:val>
                                        </p:tav>
                                      </p:tavLst>
                                    </p:anim>
                                    <p:anim calcmode="lin" valueType="num">
                                      <p:cBhvr>
                                        <p:cTn id="14" dur="2000" fill="hold"/>
                                        <p:tgtEl>
                                          <p:spTgt spid="15364"/>
                                        </p:tgtEl>
                                        <p:attrNameLst>
                                          <p:attrName>ppt_h</p:attrName>
                                        </p:attrNameLst>
                                      </p:cBhvr>
                                      <p:tavLst>
                                        <p:tav tm="0">
                                          <p:val>
                                            <p:fltVal val="0"/>
                                          </p:val>
                                        </p:tav>
                                        <p:tav tm="100000">
                                          <p:val>
                                            <p:strVal val="#ppt_h"/>
                                          </p:val>
                                        </p:tav>
                                      </p:tavLst>
                                    </p:anim>
                                    <p:anim calcmode="lin" valueType="num">
                                      <p:cBhvr>
                                        <p:cTn id="15" dur="2000" fill="hold"/>
                                        <p:tgtEl>
                                          <p:spTgt spid="1536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yurkevich.net/wp-content/uploads/2009/07/internet_market.png"/>
          <p:cNvPicPr>
            <a:picLocks noChangeAspect="1" noChangeArrowheads="1"/>
          </p:cNvPicPr>
          <p:nvPr/>
        </p:nvPicPr>
        <p:blipFill>
          <a:blip r:embed="rId2"/>
          <a:srcRect/>
          <a:stretch>
            <a:fillRect/>
          </a:stretch>
        </p:blipFill>
        <p:spPr bwMode="auto">
          <a:xfrm rot="2414991">
            <a:off x="5713374" y="2498017"/>
            <a:ext cx="3158310" cy="2000264"/>
          </a:xfrm>
          <a:prstGeom prst="roundRect">
            <a:avLst>
              <a:gd name="adj" fmla="val 8594"/>
            </a:avLst>
          </a:prstGeom>
          <a:solidFill>
            <a:srgbClr xmlns:mc="http://schemas.openxmlformats.org/markup-compatibility/2006" xmlns:a14="http://schemas.microsoft.com/office/drawing/2010/main" val="FFFFFF" mc:Ignorable="">
              <a:shade val="85000"/>
            </a:srgbClr>
          </a:solidFill>
          <a:ln>
            <a:noFill/>
          </a:ln>
          <a:effectLst>
            <a:reflection blurRad="12700" stA="38000" endPos="28000" dist="5000" dir="5400000" sy="-100000" algn="bl" rotWithShape="0"/>
          </a:effectLst>
        </p:spPr>
      </p:pic>
      <p:pic>
        <p:nvPicPr>
          <p:cNvPr id="16387" name="Рисунок 3" descr="j0343361.wm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2750433"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Субкультуры</a:t>
            </a:r>
          </a:p>
        </p:txBody>
      </p:sp>
      <p:sp>
        <p:nvSpPr>
          <p:cNvPr id="16389" name="Прямоугольник 5"/>
          <p:cNvSpPr>
            <a:spLocks noChangeArrowheads="1"/>
          </p:cNvSpPr>
          <p:nvPr/>
        </p:nvSpPr>
        <p:spPr bwMode="auto">
          <a:xfrm>
            <a:off x="0" y="928688"/>
            <a:ext cx="9144000" cy="64611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Calibri" pitchFamily="34" charset="0"/>
              </a:rPr>
              <a:t>Современный Интернет имеет также очень много социальных и культурных граней. Он является универсальной глобальной информационной средой.</a:t>
            </a:r>
          </a:p>
        </p:txBody>
      </p:sp>
      <p:sp>
        <p:nvSpPr>
          <p:cNvPr id="16390" name="Прямоугольник 6"/>
          <p:cNvSpPr>
            <a:spLocks noChangeArrowheads="1"/>
          </p:cNvSpPr>
          <p:nvPr/>
        </p:nvSpPr>
        <p:spPr bwMode="auto">
          <a:xfrm>
            <a:off x="3000375" y="1571625"/>
            <a:ext cx="3473450" cy="4619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wrap="none">
            <a:spAutoFit/>
          </a:bodyPr>
          <a:lstStyle/>
          <a:p>
            <a:r>
              <a:rPr lang="ru-RU" sz="2400" b="1" i="1">
                <a:latin typeface="Calibri" pitchFamily="34" charset="0"/>
              </a:rPr>
              <a:t>Интернет-сообщества</a:t>
            </a:r>
            <a:endParaRPr lang="ru-RU" sz="2400" i="1">
              <a:latin typeface="Calibri" pitchFamily="34" charset="0"/>
            </a:endParaRPr>
          </a:p>
        </p:txBody>
      </p:sp>
      <p:sp>
        <p:nvSpPr>
          <p:cNvPr id="16391" name="Прямоугольник 7"/>
          <p:cNvSpPr>
            <a:spLocks noChangeArrowheads="1"/>
          </p:cNvSpPr>
          <p:nvPr/>
        </p:nvSpPr>
        <p:spPr bwMode="auto">
          <a:xfrm>
            <a:off x="0" y="2000250"/>
            <a:ext cx="6286500" cy="45243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400">
                <a:latin typeface="Monotype Corsiva" pitchFamily="66" charset="0"/>
              </a:rPr>
              <a:t>Интернет предоставляет широчайшие технические возможности для общения. Кроме того, в Интернете сравнительно легко найти людей со схожими интересами и взглядами на мир. Вдобавок, общение в Сети начать психологически проще, чем при личной встрече. Эти причины обусловливают создание и активное развитие веб-сообществ — групп людей, имеющих общие интересы и общающихся преимущественно через Интернет. Подобные интернет-сообщества постепенно начинают играть ощутимую роль в жизни всего общества.</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par>
                          <p:cTn id="8" fill="hold" nodeType="afterGroup">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16389"/>
                                        </p:tgtEl>
                                        <p:attrNameLst>
                                          <p:attrName>style.visibility</p:attrName>
                                        </p:attrNameLst>
                                      </p:cBhvr>
                                      <p:to>
                                        <p:strVal val="visible"/>
                                      </p:to>
                                    </p:set>
                                    <p:animEffect transition="in" filter="wheel(4)">
                                      <p:cBhvr>
                                        <p:cTn id="11" dur="2000"/>
                                        <p:tgtEl>
                                          <p:spTgt spid="16389"/>
                                        </p:tgtEl>
                                      </p:cBhvr>
                                    </p:animEffect>
                                  </p:childTnLst>
                                </p:cTn>
                              </p:par>
                            </p:childTnLst>
                          </p:cTn>
                        </p:par>
                        <p:par>
                          <p:cTn id="12" fill="hold" nodeType="afterGroup">
                            <p:stCondLst>
                              <p:cond delay="4000"/>
                            </p:stCondLst>
                            <p:childTnLst>
                              <p:par>
                                <p:cTn id="13" presetID="35" presetClass="entr" presetSubtype="0" fill="hold" grpId="0" nodeType="afterEffect">
                                  <p:stCondLst>
                                    <p:cond delay="0"/>
                                  </p:stCondLst>
                                  <p:childTnLst>
                                    <p:set>
                                      <p:cBhvr>
                                        <p:cTn id="14" dur="1" fill="hold">
                                          <p:stCondLst>
                                            <p:cond delay="0"/>
                                          </p:stCondLst>
                                        </p:cTn>
                                        <p:tgtEl>
                                          <p:spTgt spid="16390"/>
                                        </p:tgtEl>
                                        <p:attrNameLst>
                                          <p:attrName>style.visibility</p:attrName>
                                        </p:attrNameLst>
                                      </p:cBhvr>
                                      <p:to>
                                        <p:strVal val="visible"/>
                                      </p:to>
                                    </p:set>
                                    <p:animEffect transition="in" filter="fade">
                                      <p:cBhvr>
                                        <p:cTn id="15" dur="2000"/>
                                        <p:tgtEl>
                                          <p:spTgt spid="16390"/>
                                        </p:tgtEl>
                                      </p:cBhvr>
                                    </p:animEffect>
                                    <p:anim calcmode="lin" valueType="num">
                                      <p:cBhvr>
                                        <p:cTn id="16" dur="2000" fill="hold"/>
                                        <p:tgtEl>
                                          <p:spTgt spid="16390"/>
                                        </p:tgtEl>
                                        <p:attrNameLst>
                                          <p:attrName>style.rotation</p:attrName>
                                        </p:attrNameLst>
                                      </p:cBhvr>
                                      <p:tavLst>
                                        <p:tav tm="0">
                                          <p:val>
                                            <p:fltVal val="720"/>
                                          </p:val>
                                        </p:tav>
                                        <p:tav tm="100000">
                                          <p:val>
                                            <p:fltVal val="0"/>
                                          </p:val>
                                        </p:tav>
                                      </p:tavLst>
                                    </p:anim>
                                    <p:anim calcmode="lin" valueType="num">
                                      <p:cBhvr>
                                        <p:cTn id="17" dur="2000" fill="hold"/>
                                        <p:tgtEl>
                                          <p:spTgt spid="16390"/>
                                        </p:tgtEl>
                                        <p:attrNameLst>
                                          <p:attrName>ppt_h</p:attrName>
                                        </p:attrNameLst>
                                      </p:cBhvr>
                                      <p:tavLst>
                                        <p:tav tm="0">
                                          <p:val>
                                            <p:fltVal val="0"/>
                                          </p:val>
                                        </p:tav>
                                        <p:tav tm="100000">
                                          <p:val>
                                            <p:strVal val="#ppt_h"/>
                                          </p:val>
                                        </p:tav>
                                      </p:tavLst>
                                    </p:anim>
                                    <p:anim calcmode="lin" valueType="num">
                                      <p:cBhvr>
                                        <p:cTn id="18" dur="2000" fill="hold"/>
                                        <p:tgtEl>
                                          <p:spTgt spid="16390"/>
                                        </p:tgtEl>
                                        <p:attrNameLst>
                                          <p:attrName>ppt_w</p:attrName>
                                        </p:attrNameLst>
                                      </p:cBhvr>
                                      <p:tavLst>
                                        <p:tav tm="0">
                                          <p:val>
                                            <p:fltVal val="0"/>
                                          </p:val>
                                        </p:tav>
                                        <p:tav tm="100000">
                                          <p:val>
                                            <p:strVal val="#ppt_w"/>
                                          </p:val>
                                        </p:tav>
                                      </p:tavLst>
                                    </p:anim>
                                  </p:childTnLst>
                                </p:cTn>
                              </p:par>
                            </p:childTnLst>
                          </p:cTn>
                        </p:par>
                        <p:par>
                          <p:cTn id="19" fill="hold" nodeType="afterGroup">
                            <p:stCondLst>
                              <p:cond delay="6000"/>
                            </p:stCondLst>
                            <p:childTnLst>
                              <p:par>
                                <p:cTn id="20" presetID="35" presetClass="entr" presetSubtype="0" fill="hold" grpId="0" nodeType="afterEffect">
                                  <p:stCondLst>
                                    <p:cond delay="0"/>
                                  </p:stCondLst>
                                  <p:childTnLst>
                                    <p:set>
                                      <p:cBhvr>
                                        <p:cTn id="21" dur="1" fill="hold">
                                          <p:stCondLst>
                                            <p:cond delay="0"/>
                                          </p:stCondLst>
                                        </p:cTn>
                                        <p:tgtEl>
                                          <p:spTgt spid="16391"/>
                                        </p:tgtEl>
                                        <p:attrNameLst>
                                          <p:attrName>style.visibility</p:attrName>
                                        </p:attrNameLst>
                                      </p:cBhvr>
                                      <p:to>
                                        <p:strVal val="visible"/>
                                      </p:to>
                                    </p:set>
                                    <p:animEffect transition="in" filter="fade">
                                      <p:cBhvr>
                                        <p:cTn id="22" dur="2000"/>
                                        <p:tgtEl>
                                          <p:spTgt spid="16391"/>
                                        </p:tgtEl>
                                      </p:cBhvr>
                                    </p:animEffect>
                                    <p:anim calcmode="lin" valueType="num">
                                      <p:cBhvr>
                                        <p:cTn id="23" dur="2000" fill="hold"/>
                                        <p:tgtEl>
                                          <p:spTgt spid="16391"/>
                                        </p:tgtEl>
                                        <p:attrNameLst>
                                          <p:attrName>style.rotation</p:attrName>
                                        </p:attrNameLst>
                                      </p:cBhvr>
                                      <p:tavLst>
                                        <p:tav tm="0">
                                          <p:val>
                                            <p:fltVal val="720"/>
                                          </p:val>
                                        </p:tav>
                                        <p:tav tm="100000">
                                          <p:val>
                                            <p:fltVal val="0"/>
                                          </p:val>
                                        </p:tav>
                                      </p:tavLst>
                                    </p:anim>
                                    <p:anim calcmode="lin" valueType="num">
                                      <p:cBhvr>
                                        <p:cTn id="24" dur="2000" fill="hold"/>
                                        <p:tgtEl>
                                          <p:spTgt spid="16391"/>
                                        </p:tgtEl>
                                        <p:attrNameLst>
                                          <p:attrName>ppt_h</p:attrName>
                                        </p:attrNameLst>
                                      </p:cBhvr>
                                      <p:tavLst>
                                        <p:tav tm="0">
                                          <p:val>
                                            <p:fltVal val="0"/>
                                          </p:val>
                                        </p:tav>
                                        <p:tav tm="100000">
                                          <p:val>
                                            <p:strVal val="#ppt_h"/>
                                          </p:val>
                                        </p:tav>
                                      </p:tavLst>
                                    </p:anim>
                                    <p:anim calcmode="lin" valueType="num">
                                      <p:cBhvr>
                                        <p:cTn id="25" dur="2000" fill="hold"/>
                                        <p:tgtEl>
                                          <p:spTgt spid="16391"/>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0"/>
                                  </p:stCondLst>
                                  <p:childTnLst>
                                    <p:set>
                                      <p:cBhvr>
                                        <p:cTn id="27" dur="1" fill="hold">
                                          <p:stCondLst>
                                            <p:cond delay="0"/>
                                          </p:stCondLst>
                                        </p:cTn>
                                        <p:tgtEl>
                                          <p:spTgt spid="26626"/>
                                        </p:tgtEl>
                                        <p:attrNameLst>
                                          <p:attrName>style.visibility</p:attrName>
                                        </p:attrNameLst>
                                      </p:cBhvr>
                                      <p:to>
                                        <p:strVal val="visible"/>
                                      </p:to>
                                    </p:set>
                                    <p:animEffect transition="in" filter="fade">
                                      <p:cBhvr>
                                        <p:cTn id="28" dur="2000"/>
                                        <p:tgtEl>
                                          <p:spTgt spid="26626"/>
                                        </p:tgtEl>
                                      </p:cBhvr>
                                    </p:animEffect>
                                    <p:anim calcmode="lin" valueType="num">
                                      <p:cBhvr>
                                        <p:cTn id="29" dur="2000" fill="hold"/>
                                        <p:tgtEl>
                                          <p:spTgt spid="26626"/>
                                        </p:tgtEl>
                                        <p:attrNameLst>
                                          <p:attrName>style.rotation</p:attrName>
                                        </p:attrNameLst>
                                      </p:cBhvr>
                                      <p:tavLst>
                                        <p:tav tm="0">
                                          <p:val>
                                            <p:fltVal val="720"/>
                                          </p:val>
                                        </p:tav>
                                        <p:tav tm="100000">
                                          <p:val>
                                            <p:fltVal val="0"/>
                                          </p:val>
                                        </p:tav>
                                      </p:tavLst>
                                    </p:anim>
                                    <p:anim calcmode="lin" valueType="num">
                                      <p:cBhvr>
                                        <p:cTn id="30" dur="2000" fill="hold"/>
                                        <p:tgtEl>
                                          <p:spTgt spid="26626"/>
                                        </p:tgtEl>
                                        <p:attrNameLst>
                                          <p:attrName>ppt_h</p:attrName>
                                        </p:attrNameLst>
                                      </p:cBhvr>
                                      <p:tavLst>
                                        <p:tav tm="0">
                                          <p:val>
                                            <p:fltVal val="0"/>
                                          </p:val>
                                        </p:tav>
                                        <p:tav tm="100000">
                                          <p:val>
                                            <p:strVal val="#ppt_h"/>
                                          </p:val>
                                        </p:tav>
                                      </p:tavLst>
                                    </p:anim>
                                    <p:anim calcmode="lin" valueType="num">
                                      <p:cBhvr>
                                        <p:cTn id="31" dur="2000" fill="hold"/>
                                        <p:tgtEl>
                                          <p:spTgt spid="2662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P spid="16390" grpId="0"/>
      <p:bldP spid="1639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3"/>
          <p:cNvSpPr>
            <a:spLocks noChangeArrowheads="1"/>
          </p:cNvSpPr>
          <p:nvPr/>
        </p:nvSpPr>
        <p:spPr bwMode="auto">
          <a:xfrm>
            <a:off x="2357438" y="0"/>
            <a:ext cx="3573462" cy="4619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wrap="none">
            <a:spAutoFit/>
          </a:bodyPr>
          <a:lstStyle/>
          <a:p>
            <a:r>
              <a:rPr lang="ru-RU" sz="2400" b="1" i="1">
                <a:latin typeface="Calibri" pitchFamily="34" charset="0"/>
              </a:rPr>
              <a:t>Интернет-зависимость</a:t>
            </a:r>
            <a:endParaRPr lang="ru-RU" sz="2400" i="1">
              <a:latin typeface="Calibri" pitchFamily="34" charset="0"/>
            </a:endParaRPr>
          </a:p>
        </p:txBody>
      </p:sp>
      <p:sp>
        <p:nvSpPr>
          <p:cNvPr id="17411" name="Прямоугольник 4"/>
          <p:cNvSpPr>
            <a:spLocks noChangeArrowheads="1"/>
          </p:cNvSpPr>
          <p:nvPr/>
        </p:nvSpPr>
        <p:spPr bwMode="auto">
          <a:xfrm>
            <a:off x="0" y="474663"/>
            <a:ext cx="6572250" cy="34163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Monotype Corsiva" pitchFamily="66" charset="0"/>
              </a:rPr>
              <a:t>С возрастанием популярности Интернета проявились и негативные аспекты его применения. В частности, некоторые люди настолько увлекаются виртуальным пространством, что начинают предпочитать Интернет реальности, проводя за компьютером до 18 часов в день. Психологическую в своей основе, интернет-зависимость сравнивают с наркоманией — физиологической зависимостью от наркотических веществ, где также присутствует психический компонент. Интернет-зависимость определяется как навязчивое желание подключиться к Интернету и болезненная неспособность вовремя отключиться от Интернета. По данным различных исследований, интернет-зависимыми сегодня являются около 10 % пользователей во всём мире. Российские психиатры считают, что сейчас в стране таковых 4—6 %.</a:t>
            </a:r>
          </a:p>
        </p:txBody>
      </p:sp>
      <p:pic>
        <p:nvPicPr>
          <p:cNvPr id="28674" name="Picture 2" descr="http://cmex.km.ua/caricature/comp_internet/comp_internet8.jpg"/>
          <p:cNvPicPr>
            <a:picLocks noChangeAspect="1" noChangeArrowheads="1"/>
          </p:cNvPicPr>
          <p:nvPr/>
        </p:nvPicPr>
        <p:blipFill>
          <a:blip r:embed="rId2"/>
          <a:srcRect/>
          <a:stretch>
            <a:fillRect/>
          </a:stretch>
        </p:blipFill>
        <p:spPr bwMode="auto">
          <a:xfrm>
            <a:off x="6576156" y="1071546"/>
            <a:ext cx="2567844" cy="2000264"/>
          </a:xfrm>
          <a:prstGeom prst="rect">
            <a:avLst/>
          </a:prstGeom>
          <a:ln>
            <a:noFill/>
          </a:ln>
          <a:effectLst>
            <a:softEdge rad="112500"/>
          </a:effectLst>
        </p:spPr>
      </p:pic>
      <p:sp>
        <p:nvSpPr>
          <p:cNvPr id="17413" name="Прямоугольник 6"/>
          <p:cNvSpPr>
            <a:spLocks noChangeArrowheads="1"/>
          </p:cNvSpPr>
          <p:nvPr/>
        </p:nvSpPr>
        <p:spPr bwMode="auto">
          <a:xfrm>
            <a:off x="2928938" y="3857625"/>
            <a:ext cx="1417637" cy="4619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wrap="none">
            <a:spAutoFit/>
          </a:bodyPr>
          <a:lstStyle/>
          <a:p>
            <a:r>
              <a:rPr lang="ru-RU" sz="2400" b="1" i="1">
                <a:latin typeface="Calibri" pitchFamily="34" charset="0"/>
              </a:rPr>
              <a:t>Троллинг</a:t>
            </a:r>
            <a:endParaRPr lang="ru-RU" sz="2400" i="1">
              <a:latin typeface="Calibri" pitchFamily="34" charset="0"/>
            </a:endParaRPr>
          </a:p>
        </p:txBody>
      </p:sp>
      <p:sp>
        <p:nvSpPr>
          <p:cNvPr id="17414" name="Прямоугольник 7"/>
          <p:cNvSpPr>
            <a:spLocks noChangeArrowheads="1"/>
          </p:cNvSpPr>
          <p:nvPr/>
        </p:nvSpPr>
        <p:spPr bwMode="auto">
          <a:xfrm>
            <a:off x="0" y="4179888"/>
            <a:ext cx="9144000" cy="23082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Monotype Corsiva" pitchFamily="66" charset="0"/>
              </a:rPr>
              <a:t>Троллинг — психологическое и социальное явление, замеченное в Интернете в 1990-х годах и мешающее нормальному общению в Сети. Интернет-троллями или просто троллями (англ. </a:t>
            </a:r>
            <a:r>
              <a:rPr lang="ru-RU" i="1">
                <a:latin typeface="Monotype Corsiva" pitchFamily="66" charset="0"/>
              </a:rPr>
              <a:t>troll</a:t>
            </a:r>
            <a:r>
              <a:rPr lang="ru-RU">
                <a:latin typeface="Monotype Corsiva" pitchFamily="66" charset="0"/>
              </a:rPr>
              <a:t>) во Всемирной сети называют людей, которые намеренно публикуют провокационные статьи и сообщения (в форумах, в группах новостей Usenet, в вики-проектах), призванные вызвать конфликты между участниками, флейм, оскорбления, войну правок и так далее. Сами подобные статьи и сообщения также иногда называют троллями. Процесс написания таких сообщений и называется троллингом. В настоящее время любой популярный форум, группа новостей и вики-проект сталкивается с троллями и троллингом.</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anim calcmode="lin" valueType="num">
                                      <p:cBhvr>
                                        <p:cTn id="8" dur="2000" fill="hold"/>
                                        <p:tgtEl>
                                          <p:spTgt spid="17410"/>
                                        </p:tgtEl>
                                        <p:attrNameLst>
                                          <p:attrName>style.rotation</p:attrName>
                                        </p:attrNameLst>
                                      </p:cBhvr>
                                      <p:tavLst>
                                        <p:tav tm="0">
                                          <p:val>
                                            <p:fltVal val="720"/>
                                          </p:val>
                                        </p:tav>
                                        <p:tav tm="100000">
                                          <p:val>
                                            <p:fltVal val="0"/>
                                          </p:val>
                                        </p:tav>
                                      </p:tavLst>
                                    </p:anim>
                                    <p:anim calcmode="lin" valueType="num">
                                      <p:cBhvr>
                                        <p:cTn id="9" dur="2000" fill="hold"/>
                                        <p:tgtEl>
                                          <p:spTgt spid="17410"/>
                                        </p:tgtEl>
                                        <p:attrNameLst>
                                          <p:attrName>ppt_h</p:attrName>
                                        </p:attrNameLst>
                                      </p:cBhvr>
                                      <p:tavLst>
                                        <p:tav tm="0">
                                          <p:val>
                                            <p:fltVal val="0"/>
                                          </p:val>
                                        </p:tav>
                                        <p:tav tm="100000">
                                          <p:val>
                                            <p:strVal val="#ppt_h"/>
                                          </p:val>
                                        </p:tav>
                                      </p:tavLst>
                                    </p:anim>
                                    <p:anim calcmode="lin" valueType="num">
                                      <p:cBhvr>
                                        <p:cTn id="10" dur="2000" fill="hold"/>
                                        <p:tgtEl>
                                          <p:spTgt spid="17410"/>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17411"/>
                                        </p:tgtEl>
                                        <p:attrNameLst>
                                          <p:attrName>style.visibility</p:attrName>
                                        </p:attrNameLst>
                                      </p:cBhvr>
                                      <p:to>
                                        <p:strVal val="visible"/>
                                      </p:to>
                                    </p:set>
                                    <p:animEffect transition="in" filter="fade">
                                      <p:cBhvr>
                                        <p:cTn id="14" dur="2000"/>
                                        <p:tgtEl>
                                          <p:spTgt spid="17411"/>
                                        </p:tgtEl>
                                      </p:cBhvr>
                                    </p:animEffect>
                                    <p:anim calcmode="lin" valueType="num">
                                      <p:cBhvr>
                                        <p:cTn id="15" dur="2000" fill="hold"/>
                                        <p:tgtEl>
                                          <p:spTgt spid="17411"/>
                                        </p:tgtEl>
                                        <p:attrNameLst>
                                          <p:attrName>style.rotation</p:attrName>
                                        </p:attrNameLst>
                                      </p:cBhvr>
                                      <p:tavLst>
                                        <p:tav tm="0">
                                          <p:val>
                                            <p:fltVal val="720"/>
                                          </p:val>
                                        </p:tav>
                                        <p:tav tm="100000">
                                          <p:val>
                                            <p:fltVal val="0"/>
                                          </p:val>
                                        </p:tav>
                                      </p:tavLst>
                                    </p:anim>
                                    <p:anim calcmode="lin" valueType="num">
                                      <p:cBhvr>
                                        <p:cTn id="16" dur="2000" fill="hold"/>
                                        <p:tgtEl>
                                          <p:spTgt spid="17411"/>
                                        </p:tgtEl>
                                        <p:attrNameLst>
                                          <p:attrName>ppt_h</p:attrName>
                                        </p:attrNameLst>
                                      </p:cBhvr>
                                      <p:tavLst>
                                        <p:tav tm="0">
                                          <p:val>
                                            <p:fltVal val="0"/>
                                          </p:val>
                                        </p:tav>
                                        <p:tav tm="100000">
                                          <p:val>
                                            <p:strVal val="#ppt_h"/>
                                          </p:val>
                                        </p:tav>
                                      </p:tavLst>
                                    </p:anim>
                                    <p:anim calcmode="lin" valueType="num">
                                      <p:cBhvr>
                                        <p:cTn id="17" dur="2000" fill="hold"/>
                                        <p:tgtEl>
                                          <p:spTgt spid="17411"/>
                                        </p:tgtEl>
                                        <p:attrNameLst>
                                          <p:attrName>ppt_w</p:attrName>
                                        </p:attrNameLst>
                                      </p:cBhvr>
                                      <p:tavLst>
                                        <p:tav tm="0">
                                          <p:val>
                                            <p:fltVal val="0"/>
                                          </p:val>
                                        </p:tav>
                                        <p:tav tm="100000">
                                          <p:val>
                                            <p:strVal val="#ppt_w"/>
                                          </p:val>
                                        </p:tav>
                                      </p:tavLst>
                                    </p:anim>
                                  </p:childTnLst>
                                </p:cTn>
                              </p:par>
                              <p:par>
                                <p:cTn id="18" presetID="35" presetClass="entr" presetSubtype="0" fill="hold" nodeType="withEffect">
                                  <p:stCondLst>
                                    <p:cond delay="0"/>
                                  </p:stCondLst>
                                  <p:childTnLst>
                                    <p:set>
                                      <p:cBhvr>
                                        <p:cTn id="19" dur="1" fill="hold">
                                          <p:stCondLst>
                                            <p:cond delay="0"/>
                                          </p:stCondLst>
                                        </p:cTn>
                                        <p:tgtEl>
                                          <p:spTgt spid="28674"/>
                                        </p:tgtEl>
                                        <p:attrNameLst>
                                          <p:attrName>style.visibility</p:attrName>
                                        </p:attrNameLst>
                                      </p:cBhvr>
                                      <p:to>
                                        <p:strVal val="visible"/>
                                      </p:to>
                                    </p:set>
                                    <p:animEffect transition="in" filter="fade">
                                      <p:cBhvr>
                                        <p:cTn id="20" dur="2000"/>
                                        <p:tgtEl>
                                          <p:spTgt spid="28674"/>
                                        </p:tgtEl>
                                      </p:cBhvr>
                                    </p:animEffect>
                                    <p:anim calcmode="lin" valueType="num">
                                      <p:cBhvr>
                                        <p:cTn id="21" dur="2000" fill="hold"/>
                                        <p:tgtEl>
                                          <p:spTgt spid="28674"/>
                                        </p:tgtEl>
                                        <p:attrNameLst>
                                          <p:attrName>style.rotation</p:attrName>
                                        </p:attrNameLst>
                                      </p:cBhvr>
                                      <p:tavLst>
                                        <p:tav tm="0">
                                          <p:val>
                                            <p:fltVal val="720"/>
                                          </p:val>
                                        </p:tav>
                                        <p:tav tm="100000">
                                          <p:val>
                                            <p:fltVal val="0"/>
                                          </p:val>
                                        </p:tav>
                                      </p:tavLst>
                                    </p:anim>
                                    <p:anim calcmode="lin" valueType="num">
                                      <p:cBhvr>
                                        <p:cTn id="22" dur="2000" fill="hold"/>
                                        <p:tgtEl>
                                          <p:spTgt spid="28674"/>
                                        </p:tgtEl>
                                        <p:attrNameLst>
                                          <p:attrName>ppt_h</p:attrName>
                                        </p:attrNameLst>
                                      </p:cBhvr>
                                      <p:tavLst>
                                        <p:tav tm="0">
                                          <p:val>
                                            <p:fltVal val="0"/>
                                          </p:val>
                                        </p:tav>
                                        <p:tav tm="100000">
                                          <p:val>
                                            <p:strVal val="#ppt_h"/>
                                          </p:val>
                                        </p:tav>
                                      </p:tavLst>
                                    </p:anim>
                                    <p:anim calcmode="lin" valueType="num">
                                      <p:cBhvr>
                                        <p:cTn id="23" dur="2000" fill="hold"/>
                                        <p:tgtEl>
                                          <p:spTgt spid="28674"/>
                                        </p:tgtEl>
                                        <p:attrNameLst>
                                          <p:attrName>ppt_w</p:attrName>
                                        </p:attrNameLst>
                                      </p:cBhvr>
                                      <p:tavLst>
                                        <p:tav tm="0">
                                          <p:val>
                                            <p:fltVal val="0"/>
                                          </p:val>
                                        </p:tav>
                                        <p:tav tm="100000">
                                          <p:val>
                                            <p:strVal val="#ppt_w"/>
                                          </p:val>
                                        </p:tav>
                                      </p:tavLst>
                                    </p:anim>
                                  </p:childTnLst>
                                </p:cTn>
                              </p:par>
                            </p:childTnLst>
                          </p:cTn>
                        </p:par>
                        <p:par>
                          <p:cTn id="24" fill="hold" nodeType="afterGroup">
                            <p:stCondLst>
                              <p:cond delay="4000"/>
                            </p:stCondLst>
                            <p:childTnLst>
                              <p:par>
                                <p:cTn id="25" presetID="35" presetClass="entr" presetSubtype="0" fill="hold" grpId="0" nodeType="afterEffect">
                                  <p:stCondLst>
                                    <p:cond delay="0"/>
                                  </p:stCondLst>
                                  <p:childTnLst>
                                    <p:set>
                                      <p:cBhvr>
                                        <p:cTn id="26" dur="1" fill="hold">
                                          <p:stCondLst>
                                            <p:cond delay="0"/>
                                          </p:stCondLst>
                                        </p:cTn>
                                        <p:tgtEl>
                                          <p:spTgt spid="17413"/>
                                        </p:tgtEl>
                                        <p:attrNameLst>
                                          <p:attrName>style.visibility</p:attrName>
                                        </p:attrNameLst>
                                      </p:cBhvr>
                                      <p:to>
                                        <p:strVal val="visible"/>
                                      </p:to>
                                    </p:set>
                                    <p:animEffect transition="in" filter="fade">
                                      <p:cBhvr>
                                        <p:cTn id="27" dur="2000"/>
                                        <p:tgtEl>
                                          <p:spTgt spid="17413"/>
                                        </p:tgtEl>
                                      </p:cBhvr>
                                    </p:animEffect>
                                    <p:anim calcmode="lin" valueType="num">
                                      <p:cBhvr>
                                        <p:cTn id="28" dur="2000" fill="hold"/>
                                        <p:tgtEl>
                                          <p:spTgt spid="17413"/>
                                        </p:tgtEl>
                                        <p:attrNameLst>
                                          <p:attrName>style.rotation</p:attrName>
                                        </p:attrNameLst>
                                      </p:cBhvr>
                                      <p:tavLst>
                                        <p:tav tm="0">
                                          <p:val>
                                            <p:fltVal val="720"/>
                                          </p:val>
                                        </p:tav>
                                        <p:tav tm="100000">
                                          <p:val>
                                            <p:fltVal val="0"/>
                                          </p:val>
                                        </p:tav>
                                      </p:tavLst>
                                    </p:anim>
                                    <p:anim calcmode="lin" valueType="num">
                                      <p:cBhvr>
                                        <p:cTn id="29" dur="2000" fill="hold"/>
                                        <p:tgtEl>
                                          <p:spTgt spid="17413"/>
                                        </p:tgtEl>
                                        <p:attrNameLst>
                                          <p:attrName>ppt_h</p:attrName>
                                        </p:attrNameLst>
                                      </p:cBhvr>
                                      <p:tavLst>
                                        <p:tav tm="0">
                                          <p:val>
                                            <p:fltVal val="0"/>
                                          </p:val>
                                        </p:tav>
                                        <p:tav tm="100000">
                                          <p:val>
                                            <p:strVal val="#ppt_h"/>
                                          </p:val>
                                        </p:tav>
                                      </p:tavLst>
                                    </p:anim>
                                    <p:anim calcmode="lin" valueType="num">
                                      <p:cBhvr>
                                        <p:cTn id="30" dur="2000" fill="hold"/>
                                        <p:tgtEl>
                                          <p:spTgt spid="17413"/>
                                        </p:tgtEl>
                                        <p:attrNameLst>
                                          <p:attrName>ppt_w</p:attrName>
                                        </p:attrNameLst>
                                      </p:cBhvr>
                                      <p:tavLst>
                                        <p:tav tm="0">
                                          <p:val>
                                            <p:fltVal val="0"/>
                                          </p:val>
                                        </p:tav>
                                        <p:tav tm="100000">
                                          <p:val>
                                            <p:strVal val="#ppt_w"/>
                                          </p:val>
                                        </p:tav>
                                      </p:tavLst>
                                    </p:anim>
                                  </p:childTnLst>
                                </p:cTn>
                              </p:par>
                            </p:childTnLst>
                          </p:cTn>
                        </p:par>
                        <p:par>
                          <p:cTn id="31" fill="hold" nodeType="afterGroup">
                            <p:stCondLst>
                              <p:cond delay="6000"/>
                            </p:stCondLst>
                            <p:childTnLst>
                              <p:par>
                                <p:cTn id="32" presetID="35" presetClass="entr" presetSubtype="0" fill="hold" grpId="0" nodeType="afterEffect">
                                  <p:stCondLst>
                                    <p:cond delay="0"/>
                                  </p:stCondLst>
                                  <p:childTnLst>
                                    <p:set>
                                      <p:cBhvr>
                                        <p:cTn id="33" dur="1" fill="hold">
                                          <p:stCondLst>
                                            <p:cond delay="0"/>
                                          </p:stCondLst>
                                        </p:cTn>
                                        <p:tgtEl>
                                          <p:spTgt spid="17414"/>
                                        </p:tgtEl>
                                        <p:attrNameLst>
                                          <p:attrName>style.visibility</p:attrName>
                                        </p:attrNameLst>
                                      </p:cBhvr>
                                      <p:to>
                                        <p:strVal val="visible"/>
                                      </p:to>
                                    </p:set>
                                    <p:animEffect transition="in" filter="fade">
                                      <p:cBhvr>
                                        <p:cTn id="34" dur="2000"/>
                                        <p:tgtEl>
                                          <p:spTgt spid="17414"/>
                                        </p:tgtEl>
                                      </p:cBhvr>
                                    </p:animEffect>
                                    <p:anim calcmode="lin" valueType="num">
                                      <p:cBhvr>
                                        <p:cTn id="35" dur="2000" fill="hold"/>
                                        <p:tgtEl>
                                          <p:spTgt spid="17414"/>
                                        </p:tgtEl>
                                        <p:attrNameLst>
                                          <p:attrName>style.rotation</p:attrName>
                                        </p:attrNameLst>
                                      </p:cBhvr>
                                      <p:tavLst>
                                        <p:tav tm="0">
                                          <p:val>
                                            <p:fltVal val="720"/>
                                          </p:val>
                                        </p:tav>
                                        <p:tav tm="100000">
                                          <p:val>
                                            <p:fltVal val="0"/>
                                          </p:val>
                                        </p:tav>
                                      </p:tavLst>
                                    </p:anim>
                                    <p:anim calcmode="lin" valueType="num">
                                      <p:cBhvr>
                                        <p:cTn id="36" dur="2000" fill="hold"/>
                                        <p:tgtEl>
                                          <p:spTgt spid="17414"/>
                                        </p:tgtEl>
                                        <p:attrNameLst>
                                          <p:attrName>ppt_h</p:attrName>
                                        </p:attrNameLst>
                                      </p:cBhvr>
                                      <p:tavLst>
                                        <p:tav tm="0">
                                          <p:val>
                                            <p:fltVal val="0"/>
                                          </p:val>
                                        </p:tav>
                                        <p:tav tm="100000">
                                          <p:val>
                                            <p:strVal val="#ppt_h"/>
                                          </p:val>
                                        </p:tav>
                                      </p:tavLst>
                                    </p:anim>
                                    <p:anim calcmode="lin" valueType="num">
                                      <p:cBhvr>
                                        <p:cTn id="37" dur="2000" fill="hold"/>
                                        <p:tgtEl>
                                          <p:spTgt spid="1741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p:bldP spid="17413" grpId="0"/>
      <p:bldP spid="174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3"/>
          <p:cNvSpPr>
            <a:spLocks noChangeArrowheads="1"/>
          </p:cNvSpPr>
          <p:nvPr/>
        </p:nvSpPr>
        <p:spPr bwMode="auto">
          <a:xfrm>
            <a:off x="2786063" y="357188"/>
            <a:ext cx="1641475" cy="461962"/>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wrap="none">
            <a:spAutoFit/>
          </a:bodyPr>
          <a:lstStyle/>
          <a:p>
            <a:r>
              <a:rPr lang="ru-RU" sz="2400" b="1" i="1">
                <a:latin typeface="Calibri" pitchFamily="34" charset="0"/>
              </a:rPr>
              <a:t>Киберпанк</a:t>
            </a:r>
            <a:endParaRPr lang="ru-RU" sz="2400" i="1">
              <a:latin typeface="Calibri" pitchFamily="34" charset="0"/>
            </a:endParaRPr>
          </a:p>
        </p:txBody>
      </p:sp>
      <p:sp>
        <p:nvSpPr>
          <p:cNvPr id="18435" name="Прямоугольник 4"/>
          <p:cNvSpPr>
            <a:spLocks noChangeArrowheads="1"/>
          </p:cNvSpPr>
          <p:nvPr/>
        </p:nvSpPr>
        <p:spPr bwMode="auto">
          <a:xfrm>
            <a:off x="214313" y="1000125"/>
            <a:ext cx="6500812" cy="44005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Интернет, киберпространство и виртуальная реальность нашли своё отражение и в современном искусстве. Ещё в середине 1980-х годов сформировался особый поджанр научной фантастики, фокусирующийся на компьютерах, высоких технологиях и проблемах, возникающих в обществе в связи с губительным применением плодов технического прогресса. Сюжетом произведений этого жанра часто становится борьба хакеров с могущественными корпорациями. Жанр получил широкое распространение в литературе, кинематографе, альтернативной музыке, графических произведениях (особенно аниме) и в компьютерных играх. Сам термин </a:t>
            </a:r>
            <a:r>
              <a:rPr lang="ru-RU" sz="2000" i="1">
                <a:latin typeface="Monotype Corsiva" pitchFamily="66" charset="0"/>
              </a:rPr>
              <a:t>киберпанк</a:t>
            </a:r>
            <a:r>
              <a:rPr lang="ru-RU" sz="2000">
                <a:latin typeface="Monotype Corsiva" pitchFamily="66" charset="0"/>
              </a:rPr>
              <a:t> придуман и введён в употребление писателем Брюсом Бетке, который в 1983 году опубликовал одноимённый рассказ. Меньшее распространение имеют такие ответвления жанра, как кибертрэш и нанопанк.</a:t>
            </a:r>
          </a:p>
        </p:txBody>
      </p:sp>
      <p:pic>
        <p:nvPicPr>
          <p:cNvPr id="29698" name="Picture 2" descr="http://upload.wikimedia.org/wikipedia/ru/thumb/b/b8/Lain_hacker_small.jpg/180px-Lain_hacker_small.jpg">
            <a:hlinkClick r:id="rId2"/>
          </p:cNvPr>
          <p:cNvPicPr>
            <a:picLocks noChangeAspect="1" noChangeArrowheads="1"/>
          </p:cNvPicPr>
          <p:nvPr/>
        </p:nvPicPr>
        <p:blipFill>
          <a:blip r:embed="rId3"/>
          <a:srcRect/>
          <a:stretch>
            <a:fillRect/>
          </a:stretch>
        </p:blipFill>
        <p:spPr bwMode="auto">
          <a:xfrm>
            <a:off x="6643702" y="1785926"/>
            <a:ext cx="2237825" cy="2138366"/>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par>
                          <p:cTn id="8" fill="hold" nodeType="afterGroup">
                            <p:stCondLst>
                              <p:cond delay="500"/>
                            </p:stCondLst>
                            <p:childTnLst>
                              <p:par>
                                <p:cTn id="9" presetID="25" presetClass="entr" presetSubtype="0" fill="hold" grpId="0" nodeType="afterEffect">
                                  <p:stCondLst>
                                    <p:cond delay="0"/>
                                  </p:stCondLst>
                                  <p:childTnLst>
                                    <p:set>
                                      <p:cBhvr>
                                        <p:cTn id="10" dur="1" fill="hold">
                                          <p:stCondLst>
                                            <p:cond delay="0"/>
                                          </p:stCondLst>
                                        </p:cTn>
                                        <p:tgtEl>
                                          <p:spTgt spid="18435"/>
                                        </p:tgtEl>
                                        <p:attrNameLst>
                                          <p:attrName>style.visibility</p:attrName>
                                        </p:attrNameLst>
                                      </p:cBhvr>
                                      <p:to>
                                        <p:strVal val="visible"/>
                                      </p:to>
                                    </p:set>
                                    <p:anim calcmode="lin" valueType="num">
                                      <p:cBhvr>
                                        <p:cTn id="11" dur="500" decel="50000" fill="hold">
                                          <p:stCondLst>
                                            <p:cond delay="0"/>
                                          </p:stCondLst>
                                        </p:cTn>
                                        <p:tgtEl>
                                          <p:spTgt spid="18435"/>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18435"/>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18435"/>
                                        </p:tgtEl>
                                        <p:attrNameLst>
                                          <p:attrName>ppt_w</p:attrName>
                                        </p:attrNameLst>
                                      </p:cBhvr>
                                      <p:tavLst>
                                        <p:tav tm="0">
                                          <p:val>
                                            <p:strVal val="#ppt_w*.05"/>
                                          </p:val>
                                        </p:tav>
                                        <p:tav tm="100000">
                                          <p:val>
                                            <p:strVal val="#ppt_w"/>
                                          </p:val>
                                        </p:tav>
                                      </p:tavLst>
                                    </p:anim>
                                    <p:anim calcmode="lin" valueType="num">
                                      <p:cBhvr>
                                        <p:cTn id="14" dur="1000" fill="hold"/>
                                        <p:tgtEl>
                                          <p:spTgt spid="18435"/>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18435"/>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18435"/>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18435"/>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18435"/>
                                        </p:tgtEl>
                                      </p:cBhvr>
                                    </p:animEffect>
                                  </p:childTnLst>
                                </p:cTn>
                              </p:par>
                            </p:childTnLst>
                          </p:cTn>
                        </p:par>
                        <p:par>
                          <p:cTn id="19" fill="hold" nodeType="afterGroup">
                            <p:stCondLst>
                              <p:cond delay="1500"/>
                            </p:stCondLst>
                            <p:childTnLst>
                              <p:par>
                                <p:cTn id="20" presetID="35" presetClass="entr" presetSubtype="0" fill="hold" nodeType="afterEffect">
                                  <p:stCondLst>
                                    <p:cond delay="0"/>
                                  </p:stCondLst>
                                  <p:childTnLst>
                                    <p:set>
                                      <p:cBhvr>
                                        <p:cTn id="21" dur="1" fill="hold">
                                          <p:stCondLst>
                                            <p:cond delay="0"/>
                                          </p:stCondLst>
                                        </p:cTn>
                                        <p:tgtEl>
                                          <p:spTgt spid="29698"/>
                                        </p:tgtEl>
                                        <p:attrNameLst>
                                          <p:attrName>style.visibility</p:attrName>
                                        </p:attrNameLst>
                                      </p:cBhvr>
                                      <p:to>
                                        <p:strVal val="visible"/>
                                      </p:to>
                                    </p:set>
                                    <p:animEffect transition="in" filter="fade">
                                      <p:cBhvr>
                                        <p:cTn id="22" dur="2000"/>
                                        <p:tgtEl>
                                          <p:spTgt spid="29698"/>
                                        </p:tgtEl>
                                      </p:cBhvr>
                                    </p:animEffect>
                                    <p:anim calcmode="lin" valueType="num">
                                      <p:cBhvr>
                                        <p:cTn id="23" dur="2000" fill="hold"/>
                                        <p:tgtEl>
                                          <p:spTgt spid="29698"/>
                                        </p:tgtEl>
                                        <p:attrNameLst>
                                          <p:attrName>style.rotation</p:attrName>
                                        </p:attrNameLst>
                                      </p:cBhvr>
                                      <p:tavLst>
                                        <p:tav tm="0">
                                          <p:val>
                                            <p:fltVal val="720"/>
                                          </p:val>
                                        </p:tav>
                                        <p:tav tm="100000">
                                          <p:val>
                                            <p:fltVal val="0"/>
                                          </p:val>
                                        </p:tav>
                                      </p:tavLst>
                                    </p:anim>
                                    <p:anim calcmode="lin" valueType="num">
                                      <p:cBhvr>
                                        <p:cTn id="24" dur="2000" fill="hold"/>
                                        <p:tgtEl>
                                          <p:spTgt spid="29698"/>
                                        </p:tgtEl>
                                        <p:attrNameLst>
                                          <p:attrName>ppt_h</p:attrName>
                                        </p:attrNameLst>
                                      </p:cBhvr>
                                      <p:tavLst>
                                        <p:tav tm="0">
                                          <p:val>
                                            <p:fltVal val="0"/>
                                          </p:val>
                                        </p:tav>
                                        <p:tav tm="100000">
                                          <p:val>
                                            <p:strVal val="#ppt_h"/>
                                          </p:val>
                                        </p:tav>
                                      </p:tavLst>
                                    </p:anim>
                                    <p:anim calcmode="lin" valueType="num">
                                      <p:cBhvr>
                                        <p:cTn id="25" dur="2000" fill="hold"/>
                                        <p:tgtEl>
                                          <p:spTgt spid="2969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Рисунок 3" descr="j0343361.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1857817"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Цензура</a:t>
            </a:r>
          </a:p>
        </p:txBody>
      </p:sp>
      <p:sp>
        <p:nvSpPr>
          <p:cNvPr id="19460" name="Прямоугольник 5"/>
          <p:cNvSpPr>
            <a:spLocks noChangeArrowheads="1"/>
          </p:cNvSpPr>
          <p:nvPr/>
        </p:nvSpPr>
        <p:spPr bwMode="auto">
          <a:xfrm>
            <a:off x="0" y="855663"/>
            <a:ext cx="9144000" cy="6002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1600">
                <a:latin typeface="Monotype Corsiva" pitchFamily="66" charset="0"/>
              </a:rPr>
              <a:t>Во многих странах существуют серьёзные ограничения на функционирование сети, то есть на государственном уровне осуществляется запрет на доступ к отдельным сайтам (СМИ, аналитическим, порнографическим) или ко всей сети. Одним из примеров может служить реализованный в КНР проект «Золотой щит» — система фильтрации трафика на интернет-канале между провайдерами и международными сетями передачи информации.</a:t>
            </a:r>
          </a:p>
          <a:p>
            <a:r>
              <a:rPr lang="ru-RU" sz="1600">
                <a:latin typeface="Monotype Corsiva" pitchFamily="66" charset="0"/>
              </a:rPr>
              <a:t>Поскольку в Интернете присутствуют информационные ресурсы, которые бывают неудобны для некоторых правительств, то последние пытаются декларировать Интернет как средство массовой информации, со всеми вытекающими ограничениями. Но на самом деле, Интернет — это только носитель, информационная среда, как и телефонная сеть или просто бумага. В мире встречается и государственная монополия на само подключение к сети Интернет.</a:t>
            </a:r>
          </a:p>
          <a:p>
            <a:r>
              <a:rPr lang="ru-RU" sz="1600">
                <a:latin typeface="Monotype Corsiva" pitchFamily="66" charset="0"/>
              </a:rPr>
              <a:t>Поскольку Интернет сначала развивался стихийно, то только на этапе превращения его в глобальную сеть государства стали проявлять интерес к его функционированию. Пока возможности цензуры ограничены, так как ещё ни одно государство в мире не решилось полностью отключить внутренние сети от внешних. По признанию одного из отцов Интернета</a:t>
            </a:r>
            <a:r>
              <a:rPr lang="ru-RU" sz="1600" i="1" baseline="30000">
                <a:latin typeface="Monotype Corsiva" pitchFamily="66" charset="0"/>
              </a:rPr>
              <a:t> </a:t>
            </a:r>
            <a:r>
              <a:rPr lang="ru-RU" sz="1600">
                <a:latin typeface="Monotype Corsiva" pitchFamily="66" charset="0"/>
              </a:rPr>
              <a:t>«мы не смогли бы сделать ничего подобного, если бы это с самого начала находилось под контролем государства».</a:t>
            </a:r>
          </a:p>
          <a:p>
            <a:r>
              <a:rPr lang="ru-RU" sz="1600">
                <a:latin typeface="Monotype Corsiva" pitchFamily="66" charset="0"/>
              </a:rPr>
              <a:t>В то же время многие информационные ресурсы официально подвергают цензуре (модерации) публикуемую ими информацию в зависимости от проводимой политики и собственных внутренних правил. Это не противоречит демократическим принципам свободы слова.</a:t>
            </a:r>
          </a:p>
          <a:p>
            <a:r>
              <a:rPr lang="ru-RU" sz="1600">
                <a:latin typeface="Monotype Corsiva" pitchFamily="66" charset="0"/>
              </a:rPr>
              <a:t>От нежелательного контента можно защититься установкой фильтров на компьютере пользователя.</a:t>
            </a:r>
          </a:p>
          <a:p>
            <a:r>
              <a:rPr lang="ru-RU" sz="1600">
                <a:latin typeface="Monotype Corsiva" pitchFamily="66" charset="0"/>
              </a:rPr>
              <a:t>«Самый эффективный метод цензуры в Интернете — это работа с провайдерами. Можно ввести список адресов, которые будут недоступны пользователям».</a:t>
            </a:r>
            <a:r>
              <a:rPr lang="ru-RU" sz="1600" baseline="30000">
                <a:latin typeface="Monotype Corsiva" pitchFamily="66" charset="0"/>
              </a:rPr>
              <a:t>[10]</a:t>
            </a:r>
            <a:endParaRPr lang="ru-RU" sz="1600">
              <a:latin typeface="Monotype Corsiva" pitchFamily="66" charset="0"/>
            </a:endParaRPr>
          </a:p>
          <a:p>
            <a:r>
              <a:rPr lang="ru-RU" sz="1600">
                <a:latin typeface="Monotype Corsiva" pitchFamily="66" charset="0"/>
              </a:rPr>
              <a:t>Для преодоления цензуры в Интернете пользователи используют возможность доступа к заблокированным ресурсам через другие, разрешённые ресурсы. Таковыми могут выступать веб-прокси и прокси-серверы, анонимайзеры и анонимные сети, RSS-агрегаторы, веб-сервисы перевода содержимого веб-страниц по указанию адреса страницы (например, Google Translate), виртуальные частные сети.</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19460"/>
                                        </p:tgtEl>
                                        <p:attrNameLst>
                                          <p:attrName>style.visibility</p:attrName>
                                        </p:attrNameLst>
                                      </p:cBhvr>
                                      <p:to>
                                        <p:strVal val="visible"/>
                                      </p:to>
                                    </p:set>
                                    <p:anim calcmode="lin" valueType="num">
                                      <p:cBhvr>
                                        <p:cTn id="18" dur="500" decel="50000" fill="hold">
                                          <p:stCondLst>
                                            <p:cond delay="0"/>
                                          </p:stCondLst>
                                        </p:cTn>
                                        <p:tgtEl>
                                          <p:spTgt spid="19460"/>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9460"/>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9460"/>
                                        </p:tgtEl>
                                        <p:attrNameLst>
                                          <p:attrName>ppt_w</p:attrName>
                                        </p:attrNameLst>
                                      </p:cBhvr>
                                      <p:tavLst>
                                        <p:tav tm="0">
                                          <p:val>
                                            <p:strVal val="#ppt_w*.05"/>
                                          </p:val>
                                        </p:tav>
                                        <p:tav tm="100000">
                                          <p:val>
                                            <p:strVal val="#ppt_w"/>
                                          </p:val>
                                        </p:tav>
                                      </p:tavLst>
                                    </p:anim>
                                    <p:anim calcmode="lin" valueType="num">
                                      <p:cBhvr>
                                        <p:cTn id="21" dur="1000" fill="hold"/>
                                        <p:tgtEl>
                                          <p:spTgt spid="19460"/>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9460"/>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9460"/>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9460"/>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beast.kz/uploads/posts/2008-11/1226714164_pic_id12026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642938"/>
            <a:ext cx="2771775" cy="21431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0483" name="Picture 4" descr="http://www.diggreader.ru/wp-content/img/08january/we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4688" y="2214563"/>
            <a:ext cx="2840037" cy="20716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0484" name="Picture 6" descr="http://www.cyberstyle.ru/images2external/misc/Image/reviews/21_fact_about_internet/internet.jp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625" y="3357563"/>
            <a:ext cx="3125788" cy="26431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0485" name="Picture 8" descr="http://panov.com.ua/photos/internet-market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25" y="3357563"/>
            <a:ext cx="2857500" cy="28575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20486" name="Picture 10" descr="http://www.garant-center.ru/userfiles/image/interne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57813" y="428625"/>
            <a:ext cx="3479800" cy="24288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500" decel="50000" fill="hold">
                                          <p:stCondLst>
                                            <p:cond delay="0"/>
                                          </p:stCondLst>
                                        </p:cTn>
                                        <p:tgtEl>
                                          <p:spTgt spid="2048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48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482"/>
                                        </p:tgtEl>
                                        <p:attrNameLst>
                                          <p:attrName>ppt_w</p:attrName>
                                        </p:attrNameLst>
                                      </p:cBhvr>
                                      <p:tavLst>
                                        <p:tav tm="0">
                                          <p:val>
                                            <p:strVal val="#ppt_w*.05"/>
                                          </p:val>
                                        </p:tav>
                                        <p:tav tm="100000">
                                          <p:val>
                                            <p:strVal val="#ppt_w"/>
                                          </p:val>
                                        </p:tav>
                                      </p:tavLst>
                                    </p:anim>
                                    <p:anim calcmode="lin" valueType="num">
                                      <p:cBhvr>
                                        <p:cTn id="10" dur="1000" fill="hold"/>
                                        <p:tgtEl>
                                          <p:spTgt spid="2048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48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48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48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482"/>
                                        </p:tgtEl>
                                      </p:cBhvr>
                                    </p:animEffect>
                                  </p:childTnLst>
                                </p:cTn>
                              </p:par>
                            </p:childTnLst>
                          </p:cTn>
                        </p:par>
                        <p:par>
                          <p:cTn id="15" fill="hold" nodeType="afterGroup">
                            <p:stCondLst>
                              <p:cond delay="1000"/>
                            </p:stCondLst>
                            <p:childTnLst>
                              <p:par>
                                <p:cTn id="16" presetID="25" presetClass="entr" presetSubtype="0" fill="hold" nodeType="afterEffect">
                                  <p:stCondLst>
                                    <p:cond delay="0"/>
                                  </p:stCondLst>
                                  <p:childTnLst>
                                    <p:set>
                                      <p:cBhvr>
                                        <p:cTn id="17" dur="1" fill="hold">
                                          <p:stCondLst>
                                            <p:cond delay="0"/>
                                          </p:stCondLst>
                                        </p:cTn>
                                        <p:tgtEl>
                                          <p:spTgt spid="20483"/>
                                        </p:tgtEl>
                                        <p:attrNameLst>
                                          <p:attrName>style.visibility</p:attrName>
                                        </p:attrNameLst>
                                      </p:cBhvr>
                                      <p:to>
                                        <p:strVal val="visible"/>
                                      </p:to>
                                    </p:set>
                                    <p:anim calcmode="lin" valueType="num">
                                      <p:cBhvr>
                                        <p:cTn id="18" dur="500" decel="50000" fill="hold">
                                          <p:stCondLst>
                                            <p:cond delay="0"/>
                                          </p:stCondLst>
                                        </p:cTn>
                                        <p:tgtEl>
                                          <p:spTgt spid="20483"/>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0483"/>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0483"/>
                                        </p:tgtEl>
                                        <p:attrNameLst>
                                          <p:attrName>ppt_w</p:attrName>
                                        </p:attrNameLst>
                                      </p:cBhvr>
                                      <p:tavLst>
                                        <p:tav tm="0">
                                          <p:val>
                                            <p:strVal val="#ppt_w*.05"/>
                                          </p:val>
                                        </p:tav>
                                        <p:tav tm="100000">
                                          <p:val>
                                            <p:strVal val="#ppt_w"/>
                                          </p:val>
                                        </p:tav>
                                      </p:tavLst>
                                    </p:anim>
                                    <p:anim calcmode="lin" valueType="num">
                                      <p:cBhvr>
                                        <p:cTn id="21" dur="1000" fill="hold"/>
                                        <p:tgtEl>
                                          <p:spTgt spid="20483"/>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0483"/>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0483"/>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0483"/>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0483"/>
                                        </p:tgtEl>
                                      </p:cBhvr>
                                    </p:animEffect>
                                  </p:childTnLst>
                                </p:cTn>
                              </p:par>
                            </p:childTnLst>
                          </p:cTn>
                        </p:par>
                        <p:par>
                          <p:cTn id="26" fill="hold" nodeType="afterGroup">
                            <p:stCondLst>
                              <p:cond delay="2000"/>
                            </p:stCondLst>
                            <p:childTnLst>
                              <p:par>
                                <p:cTn id="27" presetID="25" presetClass="entr" presetSubtype="0" fill="hold" nodeType="afterEffect">
                                  <p:stCondLst>
                                    <p:cond delay="0"/>
                                  </p:stCondLst>
                                  <p:childTnLst>
                                    <p:set>
                                      <p:cBhvr>
                                        <p:cTn id="28" dur="1" fill="hold">
                                          <p:stCondLst>
                                            <p:cond delay="0"/>
                                          </p:stCondLst>
                                        </p:cTn>
                                        <p:tgtEl>
                                          <p:spTgt spid="20484"/>
                                        </p:tgtEl>
                                        <p:attrNameLst>
                                          <p:attrName>style.visibility</p:attrName>
                                        </p:attrNameLst>
                                      </p:cBhvr>
                                      <p:to>
                                        <p:strVal val="visible"/>
                                      </p:to>
                                    </p:set>
                                    <p:anim calcmode="lin" valueType="num">
                                      <p:cBhvr>
                                        <p:cTn id="29" dur="500" decel="50000" fill="hold">
                                          <p:stCondLst>
                                            <p:cond delay="0"/>
                                          </p:stCondLst>
                                        </p:cTn>
                                        <p:tgtEl>
                                          <p:spTgt spid="20484"/>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0484"/>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0484"/>
                                        </p:tgtEl>
                                        <p:attrNameLst>
                                          <p:attrName>ppt_w</p:attrName>
                                        </p:attrNameLst>
                                      </p:cBhvr>
                                      <p:tavLst>
                                        <p:tav tm="0">
                                          <p:val>
                                            <p:strVal val="#ppt_w*.05"/>
                                          </p:val>
                                        </p:tav>
                                        <p:tav tm="100000">
                                          <p:val>
                                            <p:strVal val="#ppt_w"/>
                                          </p:val>
                                        </p:tav>
                                      </p:tavLst>
                                    </p:anim>
                                    <p:anim calcmode="lin" valueType="num">
                                      <p:cBhvr>
                                        <p:cTn id="32" dur="1000" fill="hold"/>
                                        <p:tgtEl>
                                          <p:spTgt spid="20484"/>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0484"/>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0484"/>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0484"/>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0484"/>
                                        </p:tgtEl>
                                      </p:cBhvr>
                                    </p:animEffect>
                                  </p:childTnLst>
                                </p:cTn>
                              </p:par>
                            </p:childTnLst>
                          </p:cTn>
                        </p:par>
                        <p:par>
                          <p:cTn id="37" fill="hold" nodeType="afterGroup">
                            <p:stCondLst>
                              <p:cond delay="3000"/>
                            </p:stCondLst>
                            <p:childTnLst>
                              <p:par>
                                <p:cTn id="38" presetID="25" presetClass="entr" presetSubtype="0" fill="hold" nodeType="afterEffect">
                                  <p:stCondLst>
                                    <p:cond delay="0"/>
                                  </p:stCondLst>
                                  <p:childTnLst>
                                    <p:set>
                                      <p:cBhvr>
                                        <p:cTn id="39" dur="1" fill="hold">
                                          <p:stCondLst>
                                            <p:cond delay="0"/>
                                          </p:stCondLst>
                                        </p:cTn>
                                        <p:tgtEl>
                                          <p:spTgt spid="20486"/>
                                        </p:tgtEl>
                                        <p:attrNameLst>
                                          <p:attrName>style.visibility</p:attrName>
                                        </p:attrNameLst>
                                      </p:cBhvr>
                                      <p:to>
                                        <p:strVal val="visible"/>
                                      </p:to>
                                    </p:set>
                                    <p:anim calcmode="lin" valueType="num">
                                      <p:cBhvr>
                                        <p:cTn id="40" dur="500" decel="50000" fill="hold">
                                          <p:stCondLst>
                                            <p:cond delay="0"/>
                                          </p:stCondLst>
                                        </p:cTn>
                                        <p:tgtEl>
                                          <p:spTgt spid="20486"/>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0486"/>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0486"/>
                                        </p:tgtEl>
                                        <p:attrNameLst>
                                          <p:attrName>ppt_w</p:attrName>
                                        </p:attrNameLst>
                                      </p:cBhvr>
                                      <p:tavLst>
                                        <p:tav tm="0">
                                          <p:val>
                                            <p:strVal val="#ppt_w*.05"/>
                                          </p:val>
                                        </p:tav>
                                        <p:tav tm="100000">
                                          <p:val>
                                            <p:strVal val="#ppt_w"/>
                                          </p:val>
                                        </p:tav>
                                      </p:tavLst>
                                    </p:anim>
                                    <p:anim calcmode="lin" valueType="num">
                                      <p:cBhvr>
                                        <p:cTn id="43" dur="1000" fill="hold"/>
                                        <p:tgtEl>
                                          <p:spTgt spid="20486"/>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0486"/>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0486"/>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0486"/>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0486"/>
                                        </p:tgtEl>
                                      </p:cBhvr>
                                    </p:animEffect>
                                  </p:childTnLst>
                                </p:cTn>
                              </p:par>
                            </p:childTnLst>
                          </p:cTn>
                        </p:par>
                        <p:par>
                          <p:cTn id="48" fill="hold" nodeType="afterGroup">
                            <p:stCondLst>
                              <p:cond delay="4000"/>
                            </p:stCondLst>
                            <p:childTnLst>
                              <p:par>
                                <p:cTn id="49" presetID="25" presetClass="entr" presetSubtype="0" fill="hold" nodeType="afterEffect">
                                  <p:stCondLst>
                                    <p:cond delay="0"/>
                                  </p:stCondLst>
                                  <p:childTnLst>
                                    <p:set>
                                      <p:cBhvr>
                                        <p:cTn id="50" dur="1" fill="hold">
                                          <p:stCondLst>
                                            <p:cond delay="0"/>
                                          </p:stCondLst>
                                        </p:cTn>
                                        <p:tgtEl>
                                          <p:spTgt spid="20485"/>
                                        </p:tgtEl>
                                        <p:attrNameLst>
                                          <p:attrName>style.visibility</p:attrName>
                                        </p:attrNameLst>
                                      </p:cBhvr>
                                      <p:to>
                                        <p:strVal val="visible"/>
                                      </p:to>
                                    </p:set>
                                    <p:anim calcmode="lin" valueType="num">
                                      <p:cBhvr>
                                        <p:cTn id="51" dur="500" decel="50000" fill="hold">
                                          <p:stCondLst>
                                            <p:cond delay="0"/>
                                          </p:stCondLst>
                                        </p:cTn>
                                        <p:tgtEl>
                                          <p:spTgt spid="20485"/>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0485"/>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0485"/>
                                        </p:tgtEl>
                                        <p:attrNameLst>
                                          <p:attrName>ppt_w</p:attrName>
                                        </p:attrNameLst>
                                      </p:cBhvr>
                                      <p:tavLst>
                                        <p:tav tm="0">
                                          <p:val>
                                            <p:strVal val="#ppt_w*.05"/>
                                          </p:val>
                                        </p:tav>
                                        <p:tav tm="100000">
                                          <p:val>
                                            <p:strVal val="#ppt_w"/>
                                          </p:val>
                                        </p:tav>
                                      </p:tavLst>
                                    </p:anim>
                                    <p:anim calcmode="lin" valueType="num">
                                      <p:cBhvr>
                                        <p:cTn id="54" dur="1000" fill="hold"/>
                                        <p:tgtEl>
                                          <p:spTgt spid="20485"/>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0485"/>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0485"/>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0485"/>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4" descr="j0343361.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6438" y="3643313"/>
            <a:ext cx="2830512" cy="27384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4" name="Прямоугольник 3"/>
          <p:cNvSpPr/>
          <p:nvPr/>
        </p:nvSpPr>
        <p:spPr>
          <a:xfrm>
            <a:off x="142875" y="301625"/>
            <a:ext cx="7500938" cy="6248400"/>
          </a:xfrm>
          <a:prstGeom prst="rect">
            <a:avLst/>
          </a:prstGeom>
        </p:spPr>
        <p:txBody>
          <a:bodyPr>
            <a:spAutoFit/>
          </a:bodyPr>
          <a:lstStyle/>
          <a:p>
            <a:pPr fontAlgn="auto">
              <a:spcBef>
                <a:spcPts val="0"/>
              </a:spcBef>
              <a:spcAft>
                <a:spcPts val="0"/>
              </a:spcAft>
              <a:defRPr/>
            </a:pPr>
            <a:r>
              <a:rPr lang="ru-RU" sz="2000" b="1" dirty="0">
                <a:latin typeface="Monotype Corsiva" pitchFamily="66" charset="0"/>
              </a:rPr>
              <a:t>Интернет</a:t>
            </a:r>
            <a:r>
              <a:rPr lang="ru-RU" sz="2000" dirty="0">
                <a:latin typeface="Monotype Corsiva" pitchFamily="66" charset="0"/>
              </a:rPr>
              <a:t> (англ. , сокр. от </a:t>
            </a:r>
            <a:r>
              <a:rPr lang="ru-RU" sz="2000" i="1" dirty="0">
                <a:latin typeface="Monotype Corsiva" pitchFamily="66" charset="0"/>
              </a:rPr>
              <a:t>Inter</a:t>
            </a:r>
            <a:r>
              <a:rPr lang="ru-RU" sz="2000" dirty="0">
                <a:latin typeface="Monotype Corsiva" pitchFamily="66" charset="0"/>
              </a:rPr>
              <a:t>connected </a:t>
            </a:r>
            <a:r>
              <a:rPr lang="ru-RU" sz="2000" i="1" dirty="0">
                <a:latin typeface="Monotype Corsiva" pitchFamily="66" charset="0"/>
              </a:rPr>
              <a:t>Net</a:t>
            </a:r>
            <a:r>
              <a:rPr lang="ru-RU" sz="2000" dirty="0">
                <a:latin typeface="Monotype Corsiva" pitchFamily="66" charset="0"/>
              </a:rPr>
              <a:t>works — объединённые сети; сленг. </a:t>
            </a:r>
            <a:r>
              <a:rPr lang="ru-RU" sz="2000" i="1" dirty="0">
                <a:latin typeface="Monotype Corsiva" pitchFamily="66" charset="0"/>
              </a:rPr>
              <a:t>ине́т</a:t>
            </a:r>
            <a:r>
              <a:rPr lang="ru-RU" sz="2000" dirty="0">
                <a:latin typeface="Monotype Corsiva" pitchFamily="66" charset="0"/>
              </a:rPr>
              <a:t>, </a:t>
            </a:r>
            <a:r>
              <a:rPr lang="ru-RU" sz="2000" i="1" dirty="0">
                <a:latin typeface="Monotype Corsiva" pitchFamily="66" charset="0"/>
              </a:rPr>
              <a:t>нет</a:t>
            </a:r>
            <a:r>
              <a:rPr lang="ru-RU" sz="2000" dirty="0">
                <a:latin typeface="Monotype Corsiva" pitchFamily="66" charset="0"/>
              </a:rPr>
              <a:t>) — глобальная телекоммуникационная сеть информационных и вычислительных ресурсов. Служит физической основой для Всемирной паутины. Часто упоминается как </a:t>
            </a:r>
            <a:r>
              <a:rPr lang="ru-RU" sz="2000" b="1" dirty="0">
                <a:latin typeface="Monotype Corsiva" pitchFamily="66" charset="0"/>
              </a:rPr>
              <a:t>Всемирная сеть</a:t>
            </a:r>
            <a:r>
              <a:rPr lang="ru-RU" sz="2000" dirty="0">
                <a:latin typeface="Monotype Corsiva" pitchFamily="66" charset="0"/>
              </a:rPr>
              <a:t>, </a:t>
            </a:r>
            <a:r>
              <a:rPr lang="ru-RU" sz="2000" b="1" dirty="0">
                <a:latin typeface="Monotype Corsiva" pitchFamily="66" charset="0"/>
              </a:rPr>
              <a:t>Глобальная сеть</a:t>
            </a:r>
            <a:r>
              <a:rPr lang="ru-RU" sz="2000" dirty="0">
                <a:latin typeface="Monotype Corsiva" pitchFamily="66" charset="0"/>
              </a:rPr>
              <a:t>, либо просто </a:t>
            </a:r>
            <a:r>
              <a:rPr lang="ru-RU" sz="2000" b="1" dirty="0">
                <a:latin typeface="Monotype Corsiva" pitchFamily="66" charset="0"/>
              </a:rPr>
              <a:t>Сеть</a:t>
            </a:r>
            <a:r>
              <a:rPr lang="ru-RU" sz="2000" dirty="0">
                <a:latin typeface="Monotype Corsiva" pitchFamily="66" charset="0"/>
              </a:rPr>
              <a:t>. Представляет собой хаотичное объединение автономных систем, что не гарантирует качества связи, но обеспечивает хорошую устойчивость и независимость функционирования системы в целом от работоспособности какого-либо ее участка.</a:t>
            </a:r>
          </a:p>
          <a:p>
            <a:pPr fontAlgn="auto">
              <a:spcBef>
                <a:spcPts val="0"/>
              </a:spcBef>
              <a:spcAft>
                <a:spcPts val="0"/>
              </a:spcAft>
              <a:defRPr/>
            </a:pPr>
            <a:r>
              <a:rPr lang="ru-RU" sz="2000" dirty="0">
                <a:latin typeface="Monotype Corsiva" pitchFamily="66" charset="0"/>
              </a:rPr>
              <a:t>В настоящее время, когда слово «Интернет» употребляется в обиходе, чаще всего имеется в виду Всемирная паутина и доступная в ней информация, а не сама физическая сеть.</a:t>
            </a:r>
          </a:p>
          <a:p>
            <a:pPr fontAlgn="auto">
              <a:spcBef>
                <a:spcPts val="0"/>
              </a:spcBef>
              <a:spcAft>
                <a:spcPts val="0"/>
              </a:spcAft>
              <a:defRPr/>
            </a:pPr>
            <a:r>
              <a:rPr lang="ru-RU" sz="2000" dirty="0">
                <a:latin typeface="Monotype Corsiva" pitchFamily="66" charset="0"/>
              </a:rPr>
              <a:t>К середине 2008 года число пользователей, регулярно использующих Интернет, составило около 1,5 млрд человек (около четверти населения Земли).</a:t>
            </a:r>
            <a:r>
              <a:rPr lang="ru-RU" sz="2000" baseline="30000" dirty="0">
                <a:latin typeface="Monotype Corsiva" pitchFamily="66" charset="0"/>
                <a:hlinkClick r:id="" action="ppaction://noaction"/>
              </a:rPr>
              <a:t>[</a:t>
            </a:r>
            <a:endParaRPr lang="ru-RU" sz="2000" dirty="0">
              <a:latin typeface="Monotype Corsiva" pitchFamily="66" charset="0"/>
            </a:endParaRPr>
          </a:p>
          <a:p>
            <a:pPr fontAlgn="auto">
              <a:spcBef>
                <a:spcPts val="0"/>
              </a:spcBef>
              <a:spcAft>
                <a:spcPts val="0"/>
              </a:spcAft>
              <a:defRPr/>
            </a:pPr>
            <a:r>
              <a:rPr lang="ru-RU" sz="2000" dirty="0">
                <a:latin typeface="Monotype Corsiva" pitchFamily="66" charset="0"/>
              </a:rPr>
              <a:t>Всемирная компьютерная сеть Интернет вместе с персональными компьютерами образует технологическую основу для развития международной концепции «Всемирного информационного общества».</a:t>
            </a:r>
          </a:p>
          <a:p>
            <a:pPr fontAlgn="auto">
              <a:spcBef>
                <a:spcPts val="0"/>
              </a:spcBef>
              <a:spcAft>
                <a:spcPts val="0"/>
              </a:spcAft>
              <a:defRPr/>
            </a:pPr>
            <a:r>
              <a:rPr lang="ru-RU" sz="2000" dirty="0">
                <a:latin typeface="Monotype Corsiva" pitchFamily="66" charset="0"/>
              </a:rPr>
              <a:t>В России почти все средние школы с 2008 года оснащены компьютерами с доступом к сети Интернет и базовыми пакетами программ для обучения информатике, работе с персональными компьютерами и сетью Интернет</a:t>
            </a:r>
            <a:r>
              <a:rPr lang="ru-RU" sz="2000" dirty="0">
                <a:solidFill>
                  <a:schemeClr val="tx1">
                    <a:lumMod val="95000"/>
                    <a:lumOff val="5000"/>
                  </a:schemeClr>
                </a:solidFill>
                <a:latin typeface="Monotype Corsiva" pitchFamily="66"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357166"/>
            <a:ext cx="8419228"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xmlns:mc="http://schemas.openxmlformats.org/markup-compatibility/2006" xmlns:a14="http://schemas.microsoft.com/office/drawing/2010/main" val="000000" mc:Ignorable="">
                      <a:alpha val="38000"/>
                    </a:srgbClr>
                  </a:outerShdw>
                </a:effectLst>
                <a:latin typeface="+mn-lt"/>
              </a:rPr>
              <a:t>Презентацию подготовила:</a:t>
            </a:r>
          </a:p>
        </p:txBody>
      </p:sp>
      <p:sp>
        <p:nvSpPr>
          <p:cNvPr id="5" name="TextBox 4"/>
          <p:cNvSpPr txBox="1">
            <a:spLocks noChangeArrowheads="1"/>
          </p:cNvSpPr>
          <p:nvPr/>
        </p:nvSpPr>
        <p:spPr bwMode="auto">
          <a:xfrm>
            <a:off x="2286000" y="2214563"/>
            <a:ext cx="4286250" cy="13239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ru-RU" sz="4000">
                <a:solidFill>
                  <a:srgbClr xmlns:mc="http://schemas.openxmlformats.org/markup-compatibility/2006" xmlns:a14="http://schemas.microsoft.com/office/drawing/2010/main" val="EC028D" mc:Ignorable=""/>
                </a:solidFill>
                <a:latin typeface="Monotype Corsiva" pitchFamily="66" charset="0"/>
              </a:rPr>
              <a:t>Барская Анна </a:t>
            </a:r>
          </a:p>
          <a:p>
            <a:pPr algn="ctr" eaLnBrk="1" hangingPunct="1"/>
            <a:r>
              <a:rPr lang="ru-RU" sz="4000">
                <a:solidFill>
                  <a:srgbClr xmlns:mc="http://schemas.openxmlformats.org/markup-compatibility/2006" xmlns:a14="http://schemas.microsoft.com/office/drawing/2010/main" val="EC028D" mc:Ignorable=""/>
                </a:solidFill>
                <a:latin typeface="Monotype Corsiva" pitchFamily="66" charset="0"/>
              </a:rPr>
              <a:t>11 «А» класс</a:t>
            </a:r>
          </a:p>
        </p:txBody>
      </p:sp>
      <p:sp>
        <p:nvSpPr>
          <p:cNvPr id="6" name="TextBox 5"/>
          <p:cNvSpPr txBox="1">
            <a:spLocks noChangeArrowheads="1"/>
          </p:cNvSpPr>
          <p:nvPr/>
        </p:nvSpPr>
        <p:spPr bwMode="auto">
          <a:xfrm>
            <a:off x="2571750" y="4143375"/>
            <a:ext cx="4572000" cy="4000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2000">
                <a:latin typeface="Calibri" pitchFamily="34" charset="0"/>
              </a:rPr>
              <a:t>Учитель : Смирнов Евгений Борисович</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00100" y="142852"/>
            <a:ext cx="2369558"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Написание</a:t>
            </a:r>
          </a:p>
        </p:txBody>
      </p:sp>
      <p:sp>
        <p:nvSpPr>
          <p:cNvPr id="4099" name="Прямоугольник 4"/>
          <p:cNvSpPr>
            <a:spLocks noChangeArrowheads="1"/>
          </p:cNvSpPr>
          <p:nvPr/>
        </p:nvSpPr>
        <p:spPr bwMode="auto">
          <a:xfrm>
            <a:off x="1143000" y="857250"/>
            <a:ext cx="7215188" cy="56324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Когда слово </a:t>
            </a:r>
            <a:r>
              <a:rPr lang="ru-RU" sz="2000" i="1">
                <a:latin typeface="Monotype Corsiva" pitchFamily="66" charset="0"/>
              </a:rPr>
              <a:t>internet</a:t>
            </a:r>
            <a:r>
              <a:rPr lang="ru-RU" sz="2000">
                <a:latin typeface="Monotype Corsiva" pitchFamily="66" charset="0"/>
              </a:rPr>
              <a:t> написано со строчной буквы, оно означает просто объединение сетей (англ. </a:t>
            </a:r>
            <a:r>
              <a:rPr lang="ru-RU" sz="2000" b="1" i="1">
                <a:latin typeface="Monotype Corsiva" pitchFamily="66" charset="0"/>
              </a:rPr>
              <a:t>inter</a:t>
            </a:r>
            <a:r>
              <a:rPr lang="ru-RU" sz="2000" i="1">
                <a:latin typeface="Monotype Corsiva" pitchFamily="66" charset="0"/>
              </a:rPr>
              <a:t>connected </a:t>
            </a:r>
            <a:r>
              <a:rPr lang="ru-RU" sz="2000" b="1" i="1">
                <a:latin typeface="Monotype Corsiva" pitchFamily="66" charset="0"/>
              </a:rPr>
              <a:t>net</a:t>
            </a:r>
            <a:r>
              <a:rPr lang="ru-RU" sz="2000" i="1">
                <a:latin typeface="Monotype Corsiva" pitchFamily="66" charset="0"/>
              </a:rPr>
              <a:t>works</a:t>
            </a:r>
            <a:r>
              <a:rPr lang="ru-RU" sz="2000">
                <a:latin typeface="Monotype Corsiva" pitchFamily="66" charset="0"/>
              </a:rPr>
              <a:t>)посредством маршрутизации пакетов данных. В этом случае не имеется в виду глобальное информационное пространство Интернет (англ. </a:t>
            </a:r>
            <a:r>
              <a:rPr lang="ru-RU" sz="2000" i="1">
                <a:latin typeface="Monotype Corsiva" pitchFamily="66" charset="0"/>
              </a:rPr>
              <a:t>Internet</a:t>
            </a:r>
            <a:r>
              <a:rPr lang="ru-RU" sz="2000">
                <a:latin typeface="Monotype Corsiva" pitchFamily="66" charset="0"/>
              </a:rPr>
              <a:t>). В неанглоязычной или нетехнической среде эти понятия обычно не различают.</a:t>
            </a:r>
          </a:p>
          <a:p>
            <a:r>
              <a:rPr lang="ru-RU" sz="2000">
                <a:latin typeface="Monotype Corsiva" pitchFamily="66" charset="0"/>
              </a:rPr>
              <a:t>Словарь русского языка Российской академии наук под редакцией В. В. Лопатина рекомендует</a:t>
            </a:r>
            <a:r>
              <a:rPr lang="ru-RU" sz="2000" baseline="30000">
                <a:latin typeface="Monotype Corsiva" pitchFamily="66" charset="0"/>
                <a:hlinkClick r:id="" action="ppaction://noaction"/>
              </a:rPr>
              <a:t>[</a:t>
            </a:r>
            <a:r>
              <a:rPr lang="ru-RU" sz="2000">
                <a:latin typeface="Monotype Corsiva" pitchFamily="66" charset="0"/>
              </a:rPr>
              <a:t>написание слова с прописной буквы: Интерне́т (род. падеж. — Интернета). Написание со строчной буквы используется в сложных словах, таких как «интернет-портал» и «интернет-магазин».</a:t>
            </a:r>
          </a:p>
          <a:p>
            <a:r>
              <a:rPr lang="ru-RU" sz="2000">
                <a:latin typeface="Monotype Corsiva" pitchFamily="66" charset="0"/>
              </a:rPr>
              <a:t>Некоторые издания (Яндекс, «Коммерсантъ», «Наука и жизнь» и др.) считают, что собственное имя Всемирной сети уже стало нарицательным и пишут «интернет» с маленькой буквы.</a:t>
            </a:r>
          </a:p>
          <a:p>
            <a:r>
              <a:rPr lang="ru-RU" sz="2000">
                <a:latin typeface="Monotype Corsiva" pitchFamily="66" charset="0"/>
              </a:rPr>
              <a:t>Слово «Интернет» склоняется по правилам русской грамматики как существительное мужского рода, ничем не отличаясь от таких слов, как интернат и интерфейс. Поэтому писать следует: «в Интернете», «структура Интернета».</a:t>
            </a:r>
          </a:p>
        </p:txBody>
      </p:sp>
      <p:pic>
        <p:nvPicPr>
          <p:cNvPr id="4100" name="Рисунок 7" descr="j0343361.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p:cTn id="13" dur="500" fill="hold"/>
                                        <p:tgtEl>
                                          <p:spTgt spid="4099"/>
                                        </p:tgtEl>
                                        <p:attrNameLst>
                                          <p:attrName>ppt_w</p:attrName>
                                        </p:attrNameLst>
                                      </p:cBhvr>
                                      <p:tavLst>
                                        <p:tav tm="0">
                                          <p:val>
                                            <p:fltVal val="0"/>
                                          </p:val>
                                        </p:tav>
                                        <p:tav tm="100000">
                                          <p:val>
                                            <p:strVal val="#ppt_w"/>
                                          </p:val>
                                        </p:tav>
                                      </p:tavLst>
                                    </p:anim>
                                    <p:anim calcmode="lin" valueType="num">
                                      <p:cBhvr>
                                        <p:cTn id="14" dur="500" fill="hold"/>
                                        <p:tgtEl>
                                          <p:spTgt spid="4099"/>
                                        </p:tgtEl>
                                        <p:attrNameLst>
                                          <p:attrName>ppt_h</p:attrName>
                                        </p:attrNameLst>
                                      </p:cBhvr>
                                      <p:tavLst>
                                        <p:tav tm="0">
                                          <p:val>
                                            <p:fltVal val="0"/>
                                          </p:val>
                                        </p:tav>
                                        <p:tav tm="100000">
                                          <p:val>
                                            <p:strVal val="#ppt_h"/>
                                          </p:val>
                                        </p:tav>
                                      </p:tavLst>
                                    </p:anim>
                                    <p:animEffect transition="in" filter="fade">
                                      <p:cBhvr>
                                        <p:cTn id="15"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Рисунок 3" descr="j0343361.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00100" y="142852"/>
            <a:ext cx="1838324"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История</a:t>
            </a:r>
          </a:p>
        </p:txBody>
      </p:sp>
      <p:sp>
        <p:nvSpPr>
          <p:cNvPr id="5124" name="Прямоугольник 5"/>
          <p:cNvSpPr>
            <a:spLocks noChangeArrowheads="1"/>
          </p:cNvSpPr>
          <p:nvPr/>
        </p:nvSpPr>
        <p:spPr bwMode="auto">
          <a:xfrm>
            <a:off x="214313" y="928688"/>
            <a:ext cx="6500812" cy="59404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После запуска Советским Союзом искусственного спутника Земли в 1957 году Министерство обороны США посчитало, что на случай войны Америке нужна надёжная система передачи информации. Агентство передовых оборонных исследовательских проектов США (DARPA) предложило разработать для этого компьютерную сеть. Разработка такой сети была поручена Калифорнийскому университету в Лос-Анджелесе, Стэнфордскому исследовательскому центру, Университету штата Юта и Университету штата Калифорния в Санта-Барбаре. Компьютерная сеть была названа </a:t>
            </a:r>
            <a:r>
              <a:rPr lang="ru-RU" sz="2000" i="1">
                <a:latin typeface="Monotype Corsiva" pitchFamily="66" charset="0"/>
              </a:rPr>
              <a:t>ARPANET</a:t>
            </a:r>
            <a:r>
              <a:rPr lang="ru-RU" sz="2000">
                <a:latin typeface="Monotype Corsiva" pitchFamily="66" charset="0"/>
              </a:rPr>
              <a:t> (англ. </a:t>
            </a:r>
            <a:r>
              <a:rPr lang="ru-RU" sz="2000" i="1">
                <a:latin typeface="Monotype Corsiva" pitchFamily="66" charset="0"/>
              </a:rPr>
              <a:t>Advanced Research Projects Agency Network</a:t>
            </a:r>
            <a:r>
              <a:rPr lang="ru-RU" sz="2000">
                <a:latin typeface="Monotype Corsiva" pitchFamily="66" charset="0"/>
              </a:rPr>
              <a:t>), и в 1969 году в рамках проекта сеть объединила четыре указанных научных учреждения. Все работы финансировались Министерством обороны США. Затем сеть ARPANET начала активно расти и развиваться, её начали использовать учёные из разных областей науки.</a:t>
            </a:r>
          </a:p>
          <a:p>
            <a:r>
              <a:rPr lang="ru-RU" sz="2000">
                <a:latin typeface="Monotype Corsiva" pitchFamily="66" charset="0"/>
              </a:rPr>
              <a:t>Первый сервер ARPANET был установлен 1 сентября 1969 года в Калифорнийском университете в Лос-Анджелесе. Компьютер Honeywell DP-516 имел 24 Кб оперативной памяти.</a:t>
            </a:r>
          </a:p>
        </p:txBody>
      </p:sp>
      <p:pic>
        <p:nvPicPr>
          <p:cNvPr id="18434" name="Picture 2" descr="http://www.google.ru/images?q=tbn:vX1neByZNF3zwM::expert.com.ua/wp-content/uploads/2009/01/internet3.jpg&amp;h=78&amp;w=78&amp;usg=__btjwwv2hR07etLPYPoi2Wl5XGns=">
            <a:hlinkClick r:id="rId3"/>
          </p:cNvPr>
          <p:cNvPicPr>
            <a:picLocks noChangeAspect="1" noChangeArrowheads="1"/>
          </p:cNvPicPr>
          <p:nvPr/>
        </p:nvPicPr>
        <p:blipFill>
          <a:blip r:embed="rId4"/>
          <a:srcRect/>
          <a:stretch>
            <a:fillRect/>
          </a:stretch>
        </p:blipFill>
        <p:spPr bwMode="auto">
          <a:xfrm>
            <a:off x="6572264" y="2428868"/>
            <a:ext cx="2286013" cy="2286016"/>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nodeType="afterGroup">
                            <p:stCondLst>
                              <p:cond delay="500"/>
                            </p:stCondLst>
                            <p:childTnLst>
                              <p:par>
                                <p:cTn id="11" presetID="21" presetClass="entr" presetSubtype="4" fill="hold" grpId="0" nodeType="afterEffect">
                                  <p:stCondLst>
                                    <p:cond delay="0"/>
                                  </p:stCondLst>
                                  <p:childTnLst>
                                    <p:set>
                                      <p:cBhvr>
                                        <p:cTn id="12" dur="1" fill="hold">
                                          <p:stCondLst>
                                            <p:cond delay="0"/>
                                          </p:stCondLst>
                                        </p:cTn>
                                        <p:tgtEl>
                                          <p:spTgt spid="5124"/>
                                        </p:tgtEl>
                                        <p:attrNameLst>
                                          <p:attrName>style.visibility</p:attrName>
                                        </p:attrNameLst>
                                      </p:cBhvr>
                                      <p:to>
                                        <p:strVal val="visible"/>
                                      </p:to>
                                    </p:set>
                                    <p:animEffect transition="in" filter="wheel(4)">
                                      <p:cBhvr>
                                        <p:cTn id="13" dur="2000"/>
                                        <p:tgtEl>
                                          <p:spTgt spid="5124"/>
                                        </p:tgtEl>
                                      </p:cBhvr>
                                    </p:animEffect>
                                  </p:childTnLst>
                                </p:cTn>
                              </p:par>
                            </p:childTnLst>
                          </p:cTn>
                        </p:par>
                        <p:par>
                          <p:cTn id="14" fill="hold" nodeType="afterGroup">
                            <p:stCondLst>
                              <p:cond delay="2500"/>
                            </p:stCondLst>
                            <p:childTnLst>
                              <p:par>
                                <p:cTn id="15" presetID="21" presetClass="entr" presetSubtype="4" fill="hold" nodeType="afterEffect">
                                  <p:stCondLst>
                                    <p:cond delay="0"/>
                                  </p:stCondLst>
                                  <p:childTnLst>
                                    <p:set>
                                      <p:cBhvr>
                                        <p:cTn id="16" dur="1" fill="hold">
                                          <p:stCondLst>
                                            <p:cond delay="0"/>
                                          </p:stCondLst>
                                        </p:cTn>
                                        <p:tgtEl>
                                          <p:spTgt spid="18434"/>
                                        </p:tgtEl>
                                        <p:attrNameLst>
                                          <p:attrName>style.visibility</p:attrName>
                                        </p:attrNameLst>
                                      </p:cBhvr>
                                      <p:to>
                                        <p:strVal val="visible"/>
                                      </p:to>
                                    </p:set>
                                    <p:animEffect transition="in" filter="wheel(4)">
                                      <p:cBhvr>
                                        <p:cTn id="17" dur="2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otash-uz.com/blog/wp-content/uploads/2009/03/internet_clipart.jpg"/>
          <p:cNvPicPr>
            <a:picLocks noChangeAspect="1" noChangeArrowheads="1"/>
          </p:cNvPicPr>
          <p:nvPr/>
        </p:nvPicPr>
        <p:blipFill>
          <a:blip r:embed="rId2"/>
          <a:srcRect/>
          <a:stretch>
            <a:fillRect/>
          </a:stretch>
        </p:blipFill>
        <p:spPr bwMode="auto">
          <a:xfrm>
            <a:off x="214282" y="1071546"/>
            <a:ext cx="4661330" cy="4143404"/>
          </a:xfrm>
          <a:prstGeom prst="roundRect">
            <a:avLst>
              <a:gd name="adj" fmla="val 8594"/>
            </a:avLst>
          </a:prstGeom>
          <a:solidFill>
            <a:srgbClr xmlns:mc="http://schemas.openxmlformats.org/markup-compatibility/2006" xmlns:a14="http://schemas.microsoft.com/office/drawing/2010/main" val="FFFFFF" mc:Ignorable="">
              <a:shade val="85000"/>
            </a:srgbClr>
          </a:solidFill>
          <a:ln>
            <a:noFill/>
          </a:ln>
          <a:effectLst>
            <a:reflection blurRad="12700" stA="38000" endPos="28000" dist="5000" dir="5400000" sy="-100000" algn="bl" rotWithShape="0"/>
          </a:effectLst>
        </p:spPr>
      </p:pic>
      <p:sp>
        <p:nvSpPr>
          <p:cNvPr id="6147" name="Прямоугольник 4"/>
          <p:cNvSpPr>
            <a:spLocks noChangeArrowheads="1"/>
          </p:cNvSpPr>
          <p:nvPr/>
        </p:nvSpPr>
        <p:spPr bwMode="auto">
          <a:xfrm>
            <a:off x="2071688" y="301625"/>
            <a:ext cx="6286500" cy="65563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29 октября 1969 года в 21:00 между двумя первыми узлами сети ARPANET, находящимися на расстоянии в 640 км — в Калифорнийском университете Лос-Анджелеса (UCLA) и в Стэнфордском исследовательском институте (SRI) — провели сеанс связи. Чарли Клайн (Charley Kline) пытался выполнить удалённое подключение к компьютеру в SRI. Успешную передачу каждого введённого символа его коллега Билл Дювалль (Bill Duvall) из SRI подтверждал по телефону.</a:t>
            </a:r>
          </a:p>
          <a:p>
            <a:r>
              <a:rPr lang="ru-RU" sz="2000">
                <a:latin typeface="Monotype Corsiva" pitchFamily="66" charset="0"/>
              </a:rPr>
              <a:t>В первый раз удалось отправить всего три символа «LOG», после чего сеть перестала функционировать. LOG должно было быть словом LOGON (команда входа в систему). В рабочее состояние систему вернули уже к 22:30 и следующая попытка оказалась успешной. Именно эту дату можно считать днём рождения Интернета.</a:t>
            </a:r>
          </a:p>
          <a:p>
            <a:r>
              <a:rPr lang="ru-RU" sz="2000">
                <a:latin typeface="Monotype Corsiva" pitchFamily="66" charset="0"/>
              </a:rPr>
              <a:t>К 1971 году была разработана первая программа для отправки электронной почты по сети. Эта программа сразу стала очень популярна.</a:t>
            </a:r>
          </a:p>
          <a:p>
            <a:r>
              <a:rPr lang="ru-RU" sz="2000">
                <a:latin typeface="Monotype Corsiva" pitchFamily="66" charset="0"/>
              </a:rPr>
              <a:t>В 1973 году к сети были подключены через трансатлантический телефонный кабель первые иностранные организации из Великобритании и Норвегии, сеть стала международной.</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trips(downLeft)">
                                      <p:cBhvr>
                                        <p:cTn id="7" dur="500"/>
                                        <p:tgtEl>
                                          <p:spTgt spid="16386"/>
                                        </p:tgtEl>
                                      </p:cBhvr>
                                    </p:animEffect>
                                  </p:childTnLst>
                                </p:cTn>
                              </p:par>
                            </p:childTnLst>
                          </p:cTn>
                        </p:par>
                        <p:par>
                          <p:cTn id="8" fill="hold" nodeType="afterGroup">
                            <p:stCondLst>
                              <p:cond delay="500"/>
                            </p:stCondLst>
                            <p:childTnLst>
                              <p:par>
                                <p:cTn id="9" presetID="25" presetClass="entr" presetSubtype="0" fill="hold" grpId="0" nodeType="afterEffect">
                                  <p:stCondLst>
                                    <p:cond delay="0"/>
                                  </p:stCondLst>
                                  <p:childTnLst>
                                    <p:set>
                                      <p:cBhvr>
                                        <p:cTn id="10" dur="1" fill="hold">
                                          <p:stCondLst>
                                            <p:cond delay="0"/>
                                          </p:stCondLst>
                                        </p:cTn>
                                        <p:tgtEl>
                                          <p:spTgt spid="6147"/>
                                        </p:tgtEl>
                                        <p:attrNameLst>
                                          <p:attrName>style.visibility</p:attrName>
                                        </p:attrNameLst>
                                      </p:cBhvr>
                                      <p:to>
                                        <p:strVal val="visible"/>
                                      </p:to>
                                    </p:set>
                                    <p:anim calcmode="lin" valueType="num">
                                      <p:cBhvr>
                                        <p:cTn id="11" dur="500" decel="50000" fill="hold">
                                          <p:stCondLst>
                                            <p:cond delay="0"/>
                                          </p:stCondLst>
                                        </p:cTn>
                                        <p:tgtEl>
                                          <p:spTgt spid="6147"/>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6147"/>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6147"/>
                                        </p:tgtEl>
                                        <p:attrNameLst>
                                          <p:attrName>ppt_w</p:attrName>
                                        </p:attrNameLst>
                                      </p:cBhvr>
                                      <p:tavLst>
                                        <p:tav tm="0">
                                          <p:val>
                                            <p:strVal val="#ppt_w*.05"/>
                                          </p:val>
                                        </p:tav>
                                        <p:tav tm="100000">
                                          <p:val>
                                            <p:strVal val="#ppt_w"/>
                                          </p:val>
                                        </p:tav>
                                      </p:tavLst>
                                    </p:anim>
                                    <p:anim calcmode="lin" valueType="num">
                                      <p:cBhvr>
                                        <p:cTn id="14" dur="1000" fill="hold"/>
                                        <p:tgtEl>
                                          <p:spTgt spid="6147"/>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6147"/>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6147"/>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6147"/>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рямоугольник 3"/>
          <p:cNvSpPr>
            <a:spLocks noChangeArrowheads="1"/>
          </p:cNvSpPr>
          <p:nvPr/>
        </p:nvSpPr>
        <p:spPr bwMode="auto">
          <a:xfrm>
            <a:off x="0" y="0"/>
            <a:ext cx="9144000" cy="686276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В 1970-х годах сеть в основном использовалась для пересылки электронной почты, тогда же появились первые списки почтовой рассылки, новостные группы и доски объявлений. Однако в то время сеть ещё не могла легко взаимодействовать с другими сетями, построенными на других технических стандартах. К концу 1970-х годов начали бурно развиваться протоколы передачи данных, которые были стандартизированы в 1982—83 годах. Активную роль в разработке и стандартизации сетевых протоколов играл Джон Постел. 1 января 1983 года сеть ARPANET перешла с протокола NCP на TCP/IP, который успешно применяется до сих пор для объединения (или, как ещё говорят, «наслоения») сетей. Именно в 1983 году термин «Интернет» закрепился за сетью ARPANET.</a:t>
            </a:r>
          </a:p>
          <a:p>
            <a:r>
              <a:rPr lang="ru-RU" sz="2000">
                <a:latin typeface="Monotype Corsiva" pitchFamily="66" charset="0"/>
              </a:rPr>
              <a:t>В 1984 году была разработана система доменных имён (англ. </a:t>
            </a:r>
            <a:r>
              <a:rPr lang="ru-RU" sz="2000" i="1">
                <a:latin typeface="Monotype Corsiva" pitchFamily="66" charset="0"/>
              </a:rPr>
              <a:t>Domain Name System, DNS</a:t>
            </a:r>
            <a:r>
              <a:rPr lang="ru-RU" sz="2000">
                <a:latin typeface="Monotype Corsiva" pitchFamily="66" charset="0"/>
              </a:rPr>
              <a:t>).</a:t>
            </a:r>
          </a:p>
          <a:p>
            <a:r>
              <a:rPr lang="ru-RU" sz="2000">
                <a:latin typeface="Monotype Corsiva" pitchFamily="66" charset="0"/>
              </a:rPr>
              <a:t>В 1984 году у сети ARPANET появился серьёзный соперник: Национальный научный фонд США (NSF) основал обширную межуниверситетскую сеть NSFNet (англ. </a:t>
            </a:r>
            <a:r>
              <a:rPr lang="ru-RU" sz="2000" i="1">
                <a:latin typeface="Monotype Corsiva" pitchFamily="66" charset="0"/>
              </a:rPr>
              <a:t>National Science Foundation Network</a:t>
            </a:r>
            <a:r>
              <a:rPr lang="ru-RU" sz="2000">
                <a:latin typeface="Monotype Corsiva" pitchFamily="66" charset="0"/>
              </a:rPr>
              <a:t>), которая была составлена из более мелких сетей (включая известные тогда сети Usenet и Bitnet) и имела гораздо большую пропускную способность, чем ARPANET. К этой сети за год подключились около 10 тыс. компьютеров, звание «Интернет» начало плавно переходить к </a:t>
            </a:r>
            <a:r>
              <a:rPr lang="ru-RU" sz="2000" i="1">
                <a:latin typeface="Monotype Corsiva" pitchFamily="66" charset="0"/>
              </a:rPr>
              <a:t>NSFNet</a:t>
            </a:r>
            <a:r>
              <a:rPr lang="ru-RU" sz="2000">
                <a:latin typeface="Monotype Corsiva" pitchFamily="66" charset="0"/>
              </a:rPr>
              <a:t>.</a:t>
            </a:r>
          </a:p>
          <a:p>
            <a:r>
              <a:rPr lang="ru-RU" sz="2000">
                <a:latin typeface="Monotype Corsiva" pitchFamily="66" charset="0"/>
              </a:rPr>
              <a:t>В 1988 году был разработан протокол Internet Relay Chat (IRC), благодаря чему в Интернете стало возможно общение в реальном времени (чат).</a:t>
            </a:r>
          </a:p>
          <a:p>
            <a:r>
              <a:rPr lang="ru-RU" sz="2000">
                <a:latin typeface="Monotype Corsiva" pitchFamily="66" charset="0"/>
              </a:rPr>
              <a:t>В 1989 году в Европе, в стенах Европейского совета по ядерным исследованиям (фр. </a:t>
            </a:r>
            <a:r>
              <a:rPr lang="ru-RU" sz="2000" i="1">
                <a:latin typeface="Monotype Corsiva" pitchFamily="66" charset="0"/>
              </a:rPr>
              <a:t>Conseil Européen pour la Recherche Nucléaire, CERN</a:t>
            </a:r>
            <a:r>
              <a:rPr lang="ru-RU" sz="2000">
                <a:latin typeface="Monotype Corsiva" pitchFamily="66" charset="0"/>
              </a:rPr>
              <a:t>) родилась концепция Всемирной паутины. Её предложил знаменитый британский учёный Тим Бернерс-Ли, он же в течение двух лет разработал протокол HTTP, язык HTML и идентификаторы URI.</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finance.rol.ru/files_jpg/internet(58602).jpg"/>
          <p:cNvPicPr>
            <a:picLocks noChangeAspect="1" noChangeArrowheads="1"/>
          </p:cNvPicPr>
          <p:nvPr/>
        </p:nvPicPr>
        <p:blipFill>
          <a:blip r:embed="rId2"/>
          <a:srcRect/>
          <a:stretch>
            <a:fillRect/>
          </a:stretch>
        </p:blipFill>
        <p:spPr bwMode="auto">
          <a:xfrm>
            <a:off x="0" y="285728"/>
            <a:ext cx="2500306" cy="2500306"/>
          </a:xfrm>
          <a:prstGeom prst="rect">
            <a:avLst/>
          </a:prstGeom>
          <a:ln>
            <a:noFill/>
          </a:ln>
          <a:effectLst>
            <a:softEdge rad="112500"/>
          </a:effectLst>
        </p:spPr>
      </p:pic>
      <p:sp>
        <p:nvSpPr>
          <p:cNvPr id="8195" name="Прямоугольник 4"/>
          <p:cNvSpPr>
            <a:spLocks noChangeArrowheads="1"/>
          </p:cNvSpPr>
          <p:nvPr/>
        </p:nvSpPr>
        <p:spPr bwMode="auto">
          <a:xfrm>
            <a:off x="2714625" y="0"/>
            <a:ext cx="6429375" cy="31400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Calibri" pitchFamily="34" charset="0"/>
              </a:rPr>
              <a:t>В </a:t>
            </a:r>
            <a:r>
              <a:rPr lang="ru-RU">
                <a:latin typeface="Monotype Corsiva" pitchFamily="66" charset="0"/>
              </a:rPr>
              <a:t>1990 году сеть ARPANET прекратила своё существование, полностью проиграв конкуренцию NSFNet. В том же году было зафиксировано первое подключение к Интернету по телефонной линии (т. н. «дозвон» — англ. </a:t>
            </a:r>
            <a:r>
              <a:rPr lang="ru-RU" i="1">
                <a:latin typeface="Monotype Corsiva" pitchFamily="66" charset="0"/>
              </a:rPr>
              <a:t>Dialup access</a:t>
            </a:r>
            <a:r>
              <a:rPr lang="ru-RU">
                <a:latin typeface="Monotype Corsiva" pitchFamily="66" charset="0"/>
              </a:rPr>
              <a:t>).</a:t>
            </a:r>
          </a:p>
          <a:p>
            <a:r>
              <a:rPr lang="ru-RU">
                <a:latin typeface="Monotype Corsiva" pitchFamily="66" charset="0"/>
              </a:rPr>
              <a:t>В 1991 году Всемирная паутина стала общедоступна в Интернете, а в 1993 году появился знаменитый веб-браузер NCSA Mosaic. Всемирная паутина набирала популярность.</a:t>
            </a:r>
          </a:p>
          <a:p>
            <a:r>
              <a:rPr lang="ru-RU">
                <a:latin typeface="Monotype Corsiva" pitchFamily="66" charset="0"/>
              </a:rPr>
              <a:t>В 1995 году NSFNet вернулась к роли исследовательской сети, маршрутизацией всего трафика Интернета теперь занимались сетевые провайдеры, а не суперкомпьютеры Национального научного фонда.</a:t>
            </a:r>
          </a:p>
        </p:txBody>
      </p:sp>
      <p:sp>
        <p:nvSpPr>
          <p:cNvPr id="8196" name="Прямоугольник 6"/>
          <p:cNvSpPr>
            <a:spLocks noChangeArrowheads="1"/>
          </p:cNvSpPr>
          <p:nvPr/>
        </p:nvSpPr>
        <p:spPr bwMode="auto">
          <a:xfrm>
            <a:off x="428625" y="3071813"/>
            <a:ext cx="8715375" cy="34163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a:latin typeface="Monotype Corsiva" pitchFamily="66" charset="0"/>
              </a:rPr>
              <a:t>В том же 1995 году Всемирная паутина стала основным поставщиком информации в Интернете, обогнав по трафику протокол пересылки файлов FTP. Был образован Консорциум всемирной паутины (W3C). Можно сказать, что Всемирная паутина преобразила Интернет и создала его современный облик. С 1996 года Всемирная паутина почти полностью подменяет собой понятие «Интернет».</a:t>
            </a:r>
          </a:p>
          <a:p>
            <a:r>
              <a:rPr lang="ru-RU">
                <a:latin typeface="Monotype Corsiva" pitchFamily="66" charset="0"/>
              </a:rPr>
              <a:t>В 1990-е годы Интернет объединил в себе большинство существовавших тогда сетей (хотя некоторые, как Фидонет, остались обособленными). Объединение выглядело привлекательным благодаря отсутствию единого руководства, а также благодаря открытости технических стандартов Интернета, что делало сети независимыми от бизнеса и конкретных компаний. К 1997 году в Интернете насчитывалось уже около 10 млн компьютеров, было зарегистрировано более 1 млн доменных имён. Интернет стал очень популярным средством для обмена информацией.</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nodeType="afterGroup">
                            <p:stCondLst>
                              <p:cond delay="500"/>
                            </p:stCondLst>
                            <p:childTnLst>
                              <p:par>
                                <p:cTn id="11" presetID="25" presetClass="entr" presetSubtype="0" fill="hold" grpId="0" nodeType="after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p:cTn id="13" dur="500" decel="50000" fill="hold">
                                          <p:stCondLst>
                                            <p:cond delay="0"/>
                                          </p:stCondLst>
                                        </p:cTn>
                                        <p:tgtEl>
                                          <p:spTgt spid="8195"/>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8195"/>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8195"/>
                                        </p:tgtEl>
                                        <p:attrNameLst>
                                          <p:attrName>ppt_w</p:attrName>
                                        </p:attrNameLst>
                                      </p:cBhvr>
                                      <p:tavLst>
                                        <p:tav tm="0">
                                          <p:val>
                                            <p:strVal val="#ppt_w*.05"/>
                                          </p:val>
                                        </p:tav>
                                        <p:tav tm="100000">
                                          <p:val>
                                            <p:strVal val="#ppt_w"/>
                                          </p:val>
                                        </p:tav>
                                      </p:tavLst>
                                    </p:anim>
                                    <p:anim calcmode="lin" valueType="num">
                                      <p:cBhvr>
                                        <p:cTn id="16" dur="1000" fill="hold"/>
                                        <p:tgtEl>
                                          <p:spTgt spid="8195"/>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8195"/>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8195"/>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8195"/>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8195"/>
                                        </p:tgtEl>
                                      </p:cBhvr>
                                    </p:animEffect>
                                  </p:childTnLst>
                                </p:cTn>
                              </p:par>
                            </p:childTnLst>
                          </p:cTn>
                        </p:par>
                        <p:par>
                          <p:cTn id="21" fill="hold" nodeType="afterGroup">
                            <p:stCondLst>
                              <p:cond delay="1500"/>
                            </p:stCondLst>
                            <p:childTnLst>
                              <p:par>
                                <p:cTn id="22" presetID="25" presetClass="entr" presetSubtype="0" fill="hold" grpId="0" nodeType="afterEffect">
                                  <p:stCondLst>
                                    <p:cond delay="0"/>
                                  </p:stCondLst>
                                  <p:childTnLst>
                                    <p:set>
                                      <p:cBhvr>
                                        <p:cTn id="23" dur="1" fill="hold">
                                          <p:stCondLst>
                                            <p:cond delay="0"/>
                                          </p:stCondLst>
                                        </p:cTn>
                                        <p:tgtEl>
                                          <p:spTgt spid="8196"/>
                                        </p:tgtEl>
                                        <p:attrNameLst>
                                          <p:attrName>style.visibility</p:attrName>
                                        </p:attrNameLst>
                                      </p:cBhvr>
                                      <p:to>
                                        <p:strVal val="visible"/>
                                      </p:to>
                                    </p:set>
                                    <p:anim calcmode="lin" valueType="num">
                                      <p:cBhvr>
                                        <p:cTn id="24" dur="500" decel="50000" fill="hold">
                                          <p:stCondLst>
                                            <p:cond delay="0"/>
                                          </p:stCondLst>
                                        </p:cTn>
                                        <p:tgtEl>
                                          <p:spTgt spid="8196"/>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8196"/>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8196"/>
                                        </p:tgtEl>
                                        <p:attrNameLst>
                                          <p:attrName>ppt_w</p:attrName>
                                        </p:attrNameLst>
                                      </p:cBhvr>
                                      <p:tavLst>
                                        <p:tav tm="0">
                                          <p:val>
                                            <p:strVal val="#ppt_w*.05"/>
                                          </p:val>
                                        </p:tav>
                                        <p:tav tm="100000">
                                          <p:val>
                                            <p:strVal val="#ppt_w"/>
                                          </p:val>
                                        </p:tav>
                                      </p:tavLst>
                                    </p:anim>
                                    <p:anim calcmode="lin" valueType="num">
                                      <p:cBhvr>
                                        <p:cTn id="27" dur="1000" fill="hold"/>
                                        <p:tgtEl>
                                          <p:spTgt spid="8196"/>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8196"/>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8196"/>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8196"/>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5"/>
          <p:cNvSpPr>
            <a:spLocks noChangeArrowheads="1"/>
          </p:cNvSpPr>
          <p:nvPr/>
        </p:nvSpPr>
        <p:spPr bwMode="auto">
          <a:xfrm>
            <a:off x="0" y="0"/>
            <a:ext cx="8929688" cy="2246313"/>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000">
                <a:latin typeface="Monotype Corsiva" pitchFamily="66" charset="0"/>
              </a:rPr>
              <a:t>В настоящее время подключиться к Интернету можно через спутники связи, радио-каналы, кабельное телевидение, телефон, сотовую связь, специальные оптико-волоконные линии или электропровода. Всемирная сеть стала неотъемлемой частью жизни в развитых и развивающихся странах.</a:t>
            </a:r>
          </a:p>
          <a:p>
            <a:r>
              <a:rPr lang="ru-RU" sz="2000">
                <a:latin typeface="Monotype Corsiva" pitchFamily="66" charset="0"/>
              </a:rPr>
              <a:t>В течение пяти лет Интернет достиг аудитории свыше 50 миллионов пользователей. Другим средствам массовой информации требовалось гораздо больше времени для достижения такой популярности</a:t>
            </a:r>
            <a:r>
              <a:rPr lang="ru-RU" sz="2000" baseline="30000">
                <a:latin typeface="Monotype Corsiva" pitchFamily="66" charset="0"/>
              </a:rPr>
              <a:t>:</a:t>
            </a:r>
            <a:endParaRPr lang="ru-RU" sz="2000">
              <a:latin typeface="Monotype Corsiva" pitchFamily="66" charset="0"/>
            </a:endParaRPr>
          </a:p>
        </p:txBody>
      </p:sp>
      <p:graphicFrame>
        <p:nvGraphicFramePr>
          <p:cNvPr id="8" name="Таблица 7"/>
          <p:cNvGraphicFramePr>
            <a:graphicFrameLocks noGrp="1"/>
          </p:cNvGraphicFramePr>
          <p:nvPr/>
        </p:nvGraphicFramePr>
        <p:xfrm>
          <a:off x="1285875" y="2500313"/>
          <a:ext cx="6096000" cy="1828800"/>
        </p:xfrm>
        <a:graphic>
          <a:graphicData uri="http://schemas.openxmlformats.org/drawingml/2006/table">
            <a:tbl>
              <a:tblPr firstRow="1" bandRow="1">
                <a:tableStyleId>{5C22544A-7EE6-4342-B048-85BDC9FD1C3A}</a:tableStyleId>
              </a:tblPr>
              <a:tblGrid>
                <a:gridCol w="3048000"/>
                <a:gridCol w="3048000"/>
              </a:tblGrid>
              <a:tr h="351629">
                <a:tc>
                  <a:txBody>
                    <a:bodyPr/>
                    <a:lstStyle/>
                    <a:p>
                      <a:r>
                        <a:rPr lang="ru-RU" dirty="0" smtClean="0"/>
                        <a:t>Информационная среда</a:t>
                      </a:r>
                      <a:endParaRPr lang="ru-RU" dirty="0"/>
                    </a:p>
                  </a:txBody>
                  <a:tcPr/>
                </a:tc>
                <a:tc>
                  <a:txBody>
                    <a:bodyPr/>
                    <a:lstStyle/>
                    <a:p>
                      <a:r>
                        <a:rPr lang="ru-RU" dirty="0" smtClean="0"/>
                        <a:t>Время, лет</a:t>
                      </a:r>
                      <a:endParaRPr lang="ru-RU" dirty="0"/>
                    </a:p>
                  </a:txBody>
                  <a:tcPr/>
                </a:tc>
              </a:tr>
              <a:tr h="356513">
                <a:tc>
                  <a:txBody>
                    <a:bodyPr/>
                    <a:lstStyle/>
                    <a:p>
                      <a:r>
                        <a:rPr lang="ru-RU" dirty="0" smtClean="0"/>
                        <a:t>Радио</a:t>
                      </a:r>
                      <a:endParaRPr lang="ru-RU" dirty="0"/>
                    </a:p>
                  </a:txBody>
                  <a:tcPr/>
                </a:tc>
                <a:tc>
                  <a:txBody>
                    <a:bodyPr/>
                    <a:lstStyle/>
                    <a:p>
                      <a:r>
                        <a:rPr lang="ru-RU" dirty="0" smtClean="0"/>
                        <a:t>38</a:t>
                      </a:r>
                      <a:endParaRPr lang="ru-RU" dirty="0"/>
                    </a:p>
                  </a:txBody>
                  <a:tcPr/>
                </a:tc>
              </a:tr>
              <a:tr h="356513">
                <a:tc>
                  <a:txBody>
                    <a:bodyPr/>
                    <a:lstStyle/>
                    <a:p>
                      <a:r>
                        <a:rPr lang="ru-RU" dirty="0" smtClean="0"/>
                        <a:t>Телевиденье</a:t>
                      </a:r>
                      <a:endParaRPr lang="ru-RU" dirty="0"/>
                    </a:p>
                  </a:txBody>
                  <a:tcPr/>
                </a:tc>
                <a:tc>
                  <a:txBody>
                    <a:bodyPr/>
                    <a:lstStyle/>
                    <a:p>
                      <a:r>
                        <a:rPr lang="ru-RU" dirty="0" smtClean="0"/>
                        <a:t>13</a:t>
                      </a:r>
                      <a:endParaRPr lang="ru-RU" dirty="0"/>
                    </a:p>
                  </a:txBody>
                  <a:tcPr/>
                </a:tc>
              </a:tr>
              <a:tr h="356513">
                <a:tc>
                  <a:txBody>
                    <a:bodyPr/>
                    <a:lstStyle/>
                    <a:p>
                      <a:r>
                        <a:rPr lang="ru-RU" dirty="0" smtClean="0"/>
                        <a:t>Кабельное телевиденье</a:t>
                      </a:r>
                      <a:endParaRPr lang="ru-RU" dirty="0"/>
                    </a:p>
                  </a:txBody>
                  <a:tcPr/>
                </a:tc>
                <a:tc>
                  <a:txBody>
                    <a:bodyPr/>
                    <a:lstStyle/>
                    <a:p>
                      <a:r>
                        <a:rPr lang="ru-RU" dirty="0" smtClean="0"/>
                        <a:t>10</a:t>
                      </a:r>
                      <a:endParaRPr lang="ru-RU" dirty="0"/>
                    </a:p>
                  </a:txBody>
                  <a:tcPr/>
                </a:tc>
              </a:tr>
              <a:tr h="356513">
                <a:tc>
                  <a:txBody>
                    <a:bodyPr/>
                    <a:lstStyle/>
                    <a:p>
                      <a:r>
                        <a:rPr lang="ru-RU" dirty="0" smtClean="0"/>
                        <a:t>Интернет</a:t>
                      </a:r>
                      <a:endParaRPr lang="ru-RU" dirty="0"/>
                    </a:p>
                  </a:txBody>
                  <a:tcPr/>
                </a:tc>
                <a:tc>
                  <a:txBody>
                    <a:bodyPr/>
                    <a:lstStyle/>
                    <a:p>
                      <a:r>
                        <a:rPr lang="ru-RU" dirty="0" smtClean="0"/>
                        <a:t>5</a:t>
                      </a:r>
                      <a:endParaRPr lang="ru-RU" dirty="0"/>
                    </a:p>
                  </a:txBody>
                  <a:tcPr/>
                </a:tc>
              </a:tr>
            </a:tbl>
          </a:graphicData>
        </a:graphic>
      </p:graphicFrame>
      <p:sp>
        <p:nvSpPr>
          <p:cNvPr id="9239" name="Прямоугольник 8"/>
          <p:cNvSpPr>
            <a:spLocks noChangeArrowheads="1"/>
          </p:cNvSpPr>
          <p:nvPr/>
        </p:nvSpPr>
        <p:spPr bwMode="auto">
          <a:xfrm>
            <a:off x="714375" y="4572000"/>
            <a:ext cx="7072313" cy="138430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pPr algn="ctr"/>
            <a:r>
              <a:rPr lang="ru-RU" sz="2800">
                <a:solidFill>
                  <a:srgbClr xmlns:mc="http://schemas.openxmlformats.org/markup-compatibility/2006" xmlns:a14="http://schemas.microsoft.com/office/drawing/2010/main" val="002060" mc:Ignorable=""/>
                </a:solidFill>
                <a:latin typeface="Monotype Corsiva" pitchFamily="66" charset="0"/>
              </a:rPr>
              <a:t>С 22 января 2010 года прямой доступ в Интернет получил экипаж Международной космической станции</a:t>
            </a:r>
            <a:r>
              <a:rPr lang="ru-RU" sz="2800" baseline="30000">
                <a:solidFill>
                  <a:srgbClr xmlns:mc="http://schemas.openxmlformats.org/markup-compatibility/2006" xmlns:a14="http://schemas.microsoft.com/office/drawing/2010/main" val="002060" mc:Ignorable=""/>
                </a:solidFill>
                <a:latin typeface="Monotype Corsiva" pitchFamily="66" charset="0"/>
              </a:rPr>
              <a:t>.</a:t>
            </a:r>
            <a:endParaRPr lang="ru-RU" sz="2800">
              <a:solidFill>
                <a:srgbClr xmlns:mc="http://schemas.openxmlformats.org/markup-compatibility/2006" xmlns:a14="http://schemas.microsoft.com/office/drawing/2010/main" val="002060" mc:Ignorable=""/>
              </a:solidFill>
              <a:latin typeface="Monotype Corsiva"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5" presetClass="entr" presetSubtype="0"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8"/>
                                        </p:tgtEl>
                                      </p:cBhvr>
                                    </p:animEffect>
                                  </p:childTnLst>
                                </p:cTn>
                              </p:par>
                            </p:childTnLst>
                          </p:cTn>
                        </p:par>
                        <p:par>
                          <p:cTn id="20" fill="hold" nodeType="afterGroup">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9239"/>
                                        </p:tgtEl>
                                        <p:attrNameLst>
                                          <p:attrName>style.visibility</p:attrName>
                                        </p:attrNameLst>
                                      </p:cBhvr>
                                      <p:to>
                                        <p:strVal val="visible"/>
                                      </p:to>
                                    </p:set>
                                    <p:anim calcmode="lin" valueType="num">
                                      <p:cBhvr>
                                        <p:cTn id="23" dur="500" decel="50000" fill="hold">
                                          <p:stCondLst>
                                            <p:cond delay="0"/>
                                          </p:stCondLst>
                                        </p:cTn>
                                        <p:tgtEl>
                                          <p:spTgt spid="9239"/>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9239"/>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9239"/>
                                        </p:tgtEl>
                                        <p:attrNameLst>
                                          <p:attrName>ppt_w</p:attrName>
                                        </p:attrNameLst>
                                      </p:cBhvr>
                                      <p:tavLst>
                                        <p:tav tm="0">
                                          <p:val>
                                            <p:strVal val="#ppt_w*.05"/>
                                          </p:val>
                                        </p:tav>
                                        <p:tav tm="100000">
                                          <p:val>
                                            <p:strVal val="#ppt_w"/>
                                          </p:val>
                                        </p:tav>
                                      </p:tavLst>
                                    </p:anim>
                                    <p:anim calcmode="lin" valueType="num">
                                      <p:cBhvr>
                                        <p:cTn id="26" dur="1000" fill="hold"/>
                                        <p:tgtEl>
                                          <p:spTgt spid="9239"/>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9239"/>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9239"/>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9239"/>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9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ystemwork.ru/script/img/69.jpg"/>
          <p:cNvPicPr>
            <a:picLocks noChangeAspect="1" noChangeArrowheads="1"/>
          </p:cNvPicPr>
          <p:nvPr/>
        </p:nvPicPr>
        <p:blipFill>
          <a:blip r:embed="rId2"/>
          <a:srcRect/>
          <a:stretch>
            <a:fillRect/>
          </a:stretch>
        </p:blipFill>
        <p:spPr bwMode="auto">
          <a:xfrm>
            <a:off x="5772150" y="0"/>
            <a:ext cx="3371850" cy="2667000"/>
          </a:xfrm>
          <a:prstGeom prst="rect">
            <a:avLst/>
          </a:prstGeom>
          <a:ln>
            <a:noFill/>
          </a:ln>
          <a:effectLst>
            <a:softEdge rad="112500"/>
          </a:effectLst>
        </p:spPr>
      </p:pic>
      <p:pic>
        <p:nvPicPr>
          <p:cNvPr id="10243" name="Рисунок 3" descr="j0343361.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28688" cy="89852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5" name="Прямоугольник 4"/>
          <p:cNvSpPr/>
          <p:nvPr/>
        </p:nvSpPr>
        <p:spPr>
          <a:xfrm>
            <a:off x="1071538" y="214290"/>
            <a:ext cx="1459054" cy="646331"/>
          </a:xfrm>
          <a:prstGeom prst="rect">
            <a:avLst/>
          </a:prstGeom>
          <a:noFill/>
        </p:spPr>
        <p:txBody>
          <a:bodyPr wrap="none">
            <a:spAutoFit/>
          </a:bodyPr>
          <a:lstStyle/>
          <a:p>
            <a:pPr algn="ctr" fontAlgn="auto">
              <a:spcBef>
                <a:spcPts val="0"/>
              </a:spcBef>
              <a:spcAft>
                <a:spcPts val="0"/>
              </a:spcAft>
              <a:defRPr/>
            </a:pP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latin typeface="+mn-lt"/>
              </a:rPr>
              <a:t>Языки</a:t>
            </a:r>
          </a:p>
        </p:txBody>
      </p:sp>
      <p:sp>
        <p:nvSpPr>
          <p:cNvPr id="10245" name="Прямоугольник 5"/>
          <p:cNvSpPr>
            <a:spLocks noChangeArrowheads="1"/>
          </p:cNvSpPr>
          <p:nvPr/>
        </p:nvSpPr>
        <p:spPr bwMode="auto">
          <a:xfrm>
            <a:off x="0" y="857250"/>
            <a:ext cx="7000875" cy="60023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txBody>
          <a:bodyPr>
            <a:spAutoFit/>
          </a:bodyPr>
          <a:lstStyle/>
          <a:p>
            <a:r>
              <a:rPr lang="ru-RU" sz="2400">
                <a:latin typeface="Monotype Corsiva" pitchFamily="66" charset="0"/>
              </a:rPr>
              <a:t>Свобода доступа пользователей Интернета к информационным ресурсам не ограничивается государственными границами и/или национальными доменами, но языковые границы сохраняются. Преобладающим языком Интернета является английский язык. Вторым по популярности является китайский язык, а третьим — испанский. Русский язык занимает 9 место.</a:t>
            </a:r>
          </a:p>
          <a:p>
            <a:r>
              <a:rPr lang="ru-RU" sz="2400">
                <a:latin typeface="Monotype Corsiva" pitchFamily="66" charset="0"/>
              </a:rPr>
              <a:t>Язык является одним из часто используемых признаков деления Интернета, наряду с делением по государствам, регионам и доменам первого уровня. Название языковых сфер Интернета даётся по названию используемого языка, как и название языковых разделов Википедии. Русскоязычную Википедию принято называть «Русской Википедией». Русскоязычная сфера Интернета получила название «Русский Интернет».</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17410"/>
                                        </p:tgtEl>
                                        <p:attrNameLst>
                                          <p:attrName>style.visibility</p:attrName>
                                        </p:attrNameLst>
                                      </p:cBhvr>
                                      <p:to>
                                        <p:strVal val="visible"/>
                                      </p:to>
                                    </p:set>
                                    <p:anim calcmode="lin" valueType="num">
                                      <p:cBhvr additive="base">
                                        <p:cTn id="12" dur="500" fill="hold"/>
                                        <p:tgtEl>
                                          <p:spTgt spid="17410"/>
                                        </p:tgtEl>
                                        <p:attrNameLst>
                                          <p:attrName>ppt_x</p:attrName>
                                        </p:attrNameLst>
                                      </p:cBhvr>
                                      <p:tavLst>
                                        <p:tav tm="0">
                                          <p:val>
                                            <p:strVal val="#ppt_x"/>
                                          </p:val>
                                        </p:tav>
                                        <p:tav tm="100000">
                                          <p:val>
                                            <p:strVal val="#ppt_x"/>
                                          </p:val>
                                        </p:tav>
                                      </p:tavLst>
                                    </p:anim>
                                    <p:anim calcmode="lin" valueType="num">
                                      <p:cBhvr additive="base">
                                        <p:cTn id="13" dur="500" fill="hold"/>
                                        <p:tgtEl>
                                          <p:spTgt spid="1741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10245"/>
                                        </p:tgtEl>
                                        <p:attrNameLst>
                                          <p:attrName>style.visibility</p:attrName>
                                        </p:attrNameLst>
                                      </p:cBhvr>
                                      <p:to>
                                        <p:strVal val="visible"/>
                                      </p:to>
                                    </p:set>
                                    <p:anim calcmode="lin" valueType="num">
                                      <p:cBhvr>
                                        <p:cTn id="17" dur="500" fill="hold"/>
                                        <p:tgtEl>
                                          <p:spTgt spid="10245"/>
                                        </p:tgtEl>
                                        <p:attrNameLst>
                                          <p:attrName>ppt_w</p:attrName>
                                        </p:attrNameLst>
                                      </p:cBhvr>
                                      <p:tavLst>
                                        <p:tav tm="0">
                                          <p:val>
                                            <p:fltVal val="0"/>
                                          </p:val>
                                        </p:tav>
                                        <p:tav tm="100000">
                                          <p:val>
                                            <p:strVal val="#ppt_w"/>
                                          </p:val>
                                        </p:tav>
                                      </p:tavLst>
                                    </p:anim>
                                    <p:anim calcmode="lin" valueType="num">
                                      <p:cBhvr>
                                        <p:cTn id="18" dur="500" fill="hold"/>
                                        <p:tgtEl>
                                          <p:spTgt spid="10245"/>
                                        </p:tgtEl>
                                        <p:attrNameLst>
                                          <p:attrName>ppt_h</p:attrName>
                                        </p:attrNameLst>
                                      </p:cBhvr>
                                      <p:tavLst>
                                        <p:tav tm="0">
                                          <p:val>
                                            <p:fltVal val="0"/>
                                          </p:val>
                                        </p:tav>
                                        <p:tav tm="100000">
                                          <p:val>
                                            <p:strVal val="#ppt_h"/>
                                          </p:val>
                                        </p:tav>
                                      </p:tavLst>
                                    </p:anim>
                                    <p:animEffect transition="in" filter="fade">
                                      <p:cBhvr>
                                        <p:cTn id="19"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1671</Words>
  <Application>Microsoft Office PowerPoint</Application>
  <PresentationFormat>Экран (4:3)</PresentationFormat>
  <Paragraphs>108</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Calibri</vt:lpstr>
      <vt:lpstr>Monotype Corsiva</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XTreme</dc:creator>
  <cp:lastModifiedBy>Тема</cp:lastModifiedBy>
  <cp:revision>11</cp:revision>
  <dcterms:created xsi:type="dcterms:W3CDTF">2010-05-04T19:14:07Z</dcterms:created>
  <dcterms:modified xsi:type="dcterms:W3CDTF">2010-05-13T20:35:53Z</dcterms:modified>
</cp:coreProperties>
</file>